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64" r:id="rId2"/>
    <p:sldMasterId id="2147483739" r:id="rId3"/>
  </p:sldMasterIdLst>
  <p:notesMasterIdLst>
    <p:notesMasterId r:id="rId57"/>
  </p:notesMasterIdLst>
  <p:handoutMasterIdLst>
    <p:handoutMasterId r:id="rId58"/>
  </p:handoutMasterIdLst>
  <p:sldIdLst>
    <p:sldId id="266" r:id="rId4"/>
    <p:sldId id="257" r:id="rId5"/>
    <p:sldId id="317" r:id="rId6"/>
    <p:sldId id="271" r:id="rId7"/>
    <p:sldId id="272" r:id="rId8"/>
    <p:sldId id="318" r:id="rId9"/>
    <p:sldId id="319" r:id="rId10"/>
    <p:sldId id="320" r:id="rId11"/>
    <p:sldId id="324" r:id="rId12"/>
    <p:sldId id="322" r:id="rId13"/>
    <p:sldId id="326" r:id="rId14"/>
    <p:sldId id="323" r:id="rId15"/>
    <p:sldId id="325" r:id="rId16"/>
    <p:sldId id="327" r:id="rId17"/>
    <p:sldId id="328" r:id="rId18"/>
    <p:sldId id="329" r:id="rId19"/>
    <p:sldId id="360" r:id="rId20"/>
    <p:sldId id="330" r:id="rId21"/>
    <p:sldId id="363" r:id="rId22"/>
    <p:sldId id="364" r:id="rId23"/>
    <p:sldId id="331" r:id="rId24"/>
    <p:sldId id="334" r:id="rId25"/>
    <p:sldId id="332" r:id="rId26"/>
    <p:sldId id="333" r:id="rId27"/>
    <p:sldId id="337" r:id="rId28"/>
    <p:sldId id="338" r:id="rId29"/>
    <p:sldId id="339" r:id="rId30"/>
    <p:sldId id="376" r:id="rId31"/>
    <p:sldId id="377" r:id="rId32"/>
    <p:sldId id="340" r:id="rId33"/>
    <p:sldId id="341" r:id="rId34"/>
    <p:sldId id="342" r:id="rId35"/>
    <p:sldId id="345" r:id="rId36"/>
    <p:sldId id="365" r:id="rId37"/>
    <p:sldId id="370" r:id="rId38"/>
    <p:sldId id="371" r:id="rId39"/>
    <p:sldId id="372" r:id="rId40"/>
    <p:sldId id="373" r:id="rId41"/>
    <p:sldId id="374" r:id="rId42"/>
    <p:sldId id="375" r:id="rId43"/>
    <p:sldId id="346" r:id="rId44"/>
    <p:sldId id="347" r:id="rId45"/>
    <p:sldId id="348" r:id="rId46"/>
    <p:sldId id="349" r:id="rId47"/>
    <p:sldId id="362" r:id="rId48"/>
    <p:sldId id="350" r:id="rId49"/>
    <p:sldId id="354" r:id="rId50"/>
    <p:sldId id="355" r:id="rId51"/>
    <p:sldId id="356" r:id="rId52"/>
    <p:sldId id="357" r:id="rId53"/>
    <p:sldId id="358" r:id="rId54"/>
    <p:sldId id="359" r:id="rId55"/>
    <p:sldId id="309" r:id="rId56"/>
  </p:sldIdLst>
  <p:sldSz cx="12192000" cy="6858000"/>
  <p:notesSz cx="7102475" cy="9388475"/>
  <p:custDataLst>
    <p:tags r:id="rId59"/>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8D4"/>
    <a:srgbClr val="F2F2F2"/>
    <a:srgbClr val="003865"/>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8" autoAdjust="0"/>
    <p:restoredTop sz="84595" autoAdjust="0"/>
  </p:normalViewPr>
  <p:slideViewPr>
    <p:cSldViewPr snapToGrid="0" snapToObjects="1">
      <p:cViewPr varScale="1">
        <p:scale>
          <a:sx n="101" d="100"/>
          <a:sy n="101" d="100"/>
        </p:scale>
        <p:origin x="144"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42"/>
    </p:cViewPr>
  </p:sorterViewPr>
  <p:notesViewPr>
    <p:cSldViewPr snapToGrid="0" snapToObjects="1">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92084" y="8917422"/>
            <a:ext cx="669735" cy="471053"/>
          </a:xfrm>
          <a:prstGeom prst="rect">
            <a:avLst/>
          </a:prstGeom>
        </p:spPr>
        <p:txBody>
          <a:bodyPr vert="horz" lIns="94229" tIns="47114" rIns="94229" bIns="4711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 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8663" y="647700"/>
            <a:ext cx="3876675" cy="2181225"/>
          </a:xfrm>
          <a:prstGeom prst="rect">
            <a:avLst/>
          </a:prstGeom>
          <a:noFill/>
          <a:ln w="12700">
            <a:solidFill>
              <a:schemeClr val="bg1">
                <a:lumMod val="65000"/>
              </a:schemeClr>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3073762"/>
            <a:ext cx="5681980" cy="5667626"/>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279152" y="8917422"/>
            <a:ext cx="708603" cy="471053"/>
          </a:xfrm>
          <a:prstGeom prst="rect">
            <a:avLst/>
          </a:prstGeom>
        </p:spPr>
        <p:txBody>
          <a:bodyPr vert="horz" lIns="94229" tIns="47114" rIns="94229" bIns="4711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78219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r>
              <a:rPr lang="en-US" dirty="0"/>
              <a:t>Container</a:t>
            </a:r>
          </a:p>
          <a:p>
            <a:pPr lvl="1"/>
            <a:r>
              <a:rPr lang="en-US" dirty="0"/>
              <a:t>Subset of an operating system composed of one or more Web apps and the supporting operating system files needed by those Web apps only</a:t>
            </a:r>
          </a:p>
          <a:p>
            <a:pPr lvl="1"/>
            <a:r>
              <a:rPr lang="en-US" dirty="0"/>
              <a:t>Containers must be run on an existing operating system that has container software installed</a:t>
            </a:r>
          </a:p>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99852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270015" y="415608"/>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536" y="389965"/>
            <a:ext cx="4352028" cy="5593929"/>
          </a:xfrm>
          <a:prstGeom prst="rect">
            <a:avLst/>
          </a:prstGeom>
        </p:spPr>
      </p:pic>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880A-2C19-42A9-905B-7597D0EE13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C40B4-D65B-463C-A648-4D668CADA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E57A7-9CCE-44A9-A87D-9AD16E2C436F}"/>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5" name="Footer Placeholder 4">
            <a:extLst>
              <a:ext uri="{FF2B5EF4-FFF2-40B4-BE49-F238E27FC236}">
                <a16:creationId xmlns:a16="http://schemas.microsoft.com/office/drawing/2014/main" id="{76E03CB6-54E2-4DDA-9812-2402C5EA0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812227-D576-4578-B612-6C7F517E179B}"/>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226748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0860-0371-4A10-A419-2E0381222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D4A05-5AD9-41E6-87AB-30DBB2EF3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ABB8D-3A78-4F98-A10D-2CEE87002396}"/>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5" name="Footer Placeholder 4">
            <a:extLst>
              <a:ext uri="{FF2B5EF4-FFF2-40B4-BE49-F238E27FC236}">
                <a16:creationId xmlns:a16="http://schemas.microsoft.com/office/drawing/2014/main" id="{347CBE5B-2808-413C-BFCF-13AFC49571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2432E-D15C-4481-BD41-9DF5B7D15945}"/>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95736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487A-0F13-4FBD-8F26-18E537A869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7D166-3977-4E1C-B1DA-E4576342E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79674-D5A2-455B-935E-9DFD916F764D}"/>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5" name="Footer Placeholder 4">
            <a:extLst>
              <a:ext uri="{FF2B5EF4-FFF2-40B4-BE49-F238E27FC236}">
                <a16:creationId xmlns:a16="http://schemas.microsoft.com/office/drawing/2014/main" id="{044434F1-B268-4F82-82B6-AB1E31003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9C4098-7D46-426E-992F-ACEF20CA355B}"/>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297097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675E-E0DE-4A6A-9BD4-5E0A952B6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DC047-E917-43D5-8675-EE8022D04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22568E-EFCE-4535-919F-CDA9861BE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57899-1849-441C-AD6F-7E09B75D8BA4}"/>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6" name="Footer Placeholder 5">
            <a:extLst>
              <a:ext uri="{FF2B5EF4-FFF2-40B4-BE49-F238E27FC236}">
                <a16:creationId xmlns:a16="http://schemas.microsoft.com/office/drawing/2014/main" id="{5277CEE4-4E57-4A53-903C-E71A15BD2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B7461D-23BF-446D-B23C-C3C6F162E7D4}"/>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242277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3E11-DFF4-43A3-B5DB-664C55CF06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C2F61-A9F3-46E3-AF84-0AF9F04CB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7FC88-3CDD-4C03-AAE7-B55FDBABB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8129A-C2B5-46E0-AB8B-F25BC56B2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2AABC-AAE3-4F3B-9550-6F3AFBFC7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3EB29-56BA-4955-98E9-0EBABC7A9275}"/>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8" name="Footer Placeholder 7">
            <a:extLst>
              <a:ext uri="{FF2B5EF4-FFF2-40B4-BE49-F238E27FC236}">
                <a16:creationId xmlns:a16="http://schemas.microsoft.com/office/drawing/2014/main" id="{6C78B689-FFE6-44C2-945E-F5978DDA1C7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132272-FD57-41E0-8BC9-7F33638AD857}"/>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320202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B57A-5018-4930-8050-2E69F9AF19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59324E-903D-4C0F-9048-4C6954B2D31F}"/>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4" name="Footer Placeholder 3">
            <a:extLst>
              <a:ext uri="{FF2B5EF4-FFF2-40B4-BE49-F238E27FC236}">
                <a16:creationId xmlns:a16="http://schemas.microsoft.com/office/drawing/2014/main" id="{A17638CF-21A7-48DE-8328-7139AA09CD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13D816-D6D0-4F57-B695-994F4CFDB988}"/>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78091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E11A2-CB22-4656-A5E4-92F34009F0C4}"/>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3" name="Footer Placeholder 2">
            <a:extLst>
              <a:ext uri="{FF2B5EF4-FFF2-40B4-BE49-F238E27FC236}">
                <a16:creationId xmlns:a16="http://schemas.microsoft.com/office/drawing/2014/main" id="{0F296EA0-AF52-4123-A869-AB04625183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17EA97-CEB3-4C42-A28D-B33BF030ED20}"/>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280872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4FF0-B614-4DE9-9EC9-E94FC12DB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6B5E4F-885A-41F9-9132-CE8B58DCE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3956F-678F-4822-9288-9DBE63AD9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413CC-31D6-4216-9D54-E0ADA7E564D5}"/>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6" name="Footer Placeholder 5">
            <a:extLst>
              <a:ext uri="{FF2B5EF4-FFF2-40B4-BE49-F238E27FC236}">
                <a16:creationId xmlns:a16="http://schemas.microsoft.com/office/drawing/2014/main" id="{5ED3AD8C-1688-4773-9188-C573258151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1F407C-F62D-4BC3-920A-BA553173837D}"/>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2892496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A810-960B-4C73-81D5-DADB2F9D8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EF273F-0201-4860-82EC-598ABD306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DBA5D9B-58A3-418B-8022-467A7B57F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E0C2B-4E08-44A1-A41F-70AB84495425}"/>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6" name="Footer Placeholder 5">
            <a:extLst>
              <a:ext uri="{FF2B5EF4-FFF2-40B4-BE49-F238E27FC236}">
                <a16:creationId xmlns:a16="http://schemas.microsoft.com/office/drawing/2014/main" id="{A2308546-BBD7-452D-9F56-FC4E6A8F2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103694-A2A4-47D6-A2C5-39E2FD5ADCD6}"/>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2235991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7751-03B5-48BA-9CCC-A316B39AEB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45F3EB-0FFF-4CC3-982D-90981C1F3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531BE-B18D-42AC-94F3-04A4323B62A5}"/>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5" name="Footer Placeholder 4">
            <a:extLst>
              <a:ext uri="{FF2B5EF4-FFF2-40B4-BE49-F238E27FC236}">
                <a16:creationId xmlns:a16="http://schemas.microsoft.com/office/drawing/2014/main" id="{871A473D-2C76-4FD0-A185-4D8BAFE63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1F9F03-6EAF-46C6-B197-F342EF1F7936}"/>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401264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AD1BE-F1C0-4923-ADEC-C53DDD68A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E5EDB1-8999-4507-8543-8170A7D87B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F68E1-A295-491C-88FC-224F089F70DA}"/>
              </a:ext>
            </a:extLst>
          </p:cNvPr>
          <p:cNvSpPr>
            <a:spLocks noGrp="1"/>
          </p:cNvSpPr>
          <p:nvPr>
            <p:ph type="dt" sz="half" idx="10"/>
          </p:nvPr>
        </p:nvSpPr>
        <p:spPr/>
        <p:txBody>
          <a:bodyPr/>
          <a:lstStyle/>
          <a:p>
            <a:fld id="{7285AD4D-1420-4C6C-A594-33AA6D60622D}" type="datetimeFigureOut">
              <a:rPr lang="en-US" smtClean="0"/>
              <a:t>6/16/2020</a:t>
            </a:fld>
            <a:endParaRPr lang="en-US" dirty="0"/>
          </a:p>
        </p:txBody>
      </p:sp>
      <p:sp>
        <p:nvSpPr>
          <p:cNvPr id="5" name="Footer Placeholder 4">
            <a:extLst>
              <a:ext uri="{FF2B5EF4-FFF2-40B4-BE49-F238E27FC236}">
                <a16:creationId xmlns:a16="http://schemas.microsoft.com/office/drawing/2014/main" id="{9C1D760D-789D-4CD8-9379-D36091FA47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C8A7A7-AF77-4933-8313-1211D2741084}"/>
              </a:ext>
            </a:extLst>
          </p:cNvPr>
          <p:cNvSpPr>
            <a:spLocks noGrp="1"/>
          </p:cNvSpPr>
          <p:nvPr>
            <p:ph type="sldNum" sz="quarter" idx="12"/>
          </p:nvPr>
        </p:nvSpPr>
        <p:spPr/>
        <p:txBody>
          <a:bodyPr/>
          <a:lstStyle/>
          <a:p>
            <a:fld id="{4C59AC3C-A12D-49C4-B816-10A04CA51552}" type="slidenum">
              <a:rPr lang="en-US" smtClean="0"/>
              <a:t>‹#›</a:t>
            </a:fld>
            <a:endParaRPr lang="en-US" dirty="0"/>
          </a:p>
        </p:txBody>
      </p:sp>
    </p:spTree>
    <p:extLst>
      <p:ext uri="{BB962C8B-B14F-4D97-AF65-F5344CB8AC3E}">
        <p14:creationId xmlns:p14="http://schemas.microsoft.com/office/powerpoint/2010/main" val="669565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805999" y="6444088"/>
            <a:ext cx="9607613" cy="369332"/>
          </a:xfrm>
          <a:prstGeom prst="rect">
            <a:avLst/>
          </a:prstGeom>
          <a:noFill/>
        </p:spPr>
        <p:txBody>
          <a:bodyPr wrap="square" rtlCol="0">
            <a:spAutoFit/>
          </a:bodyPr>
          <a:lstStyle/>
          <a:p>
            <a:pPr marL="0" marR="0"/>
            <a:r>
              <a:rPr lang="en-US" sz="900" dirty="0">
                <a:solidFill>
                  <a:srgbClr val="1D2228"/>
                </a:solidFill>
                <a:effectLst/>
                <a:latin typeface="Helvetica" panose="020B0604020202020204" pitchFamily="34" charset="0"/>
                <a:ea typeface="Times New Roman" panose="02020603050405020304" pitchFamily="18" charset="0"/>
              </a:rPr>
              <a:t>Eckert/triOS College, Hands-On Microsoft Windows Server, 3</a:t>
            </a:r>
            <a:r>
              <a:rPr lang="en-US" sz="900" baseline="30000" dirty="0">
                <a:solidFill>
                  <a:srgbClr val="1D2228"/>
                </a:solidFill>
                <a:effectLst/>
                <a:latin typeface="Helvetica" panose="020B0604020202020204" pitchFamily="34" charset="0"/>
                <a:ea typeface="Times New Roman" panose="02020603050405020304" pitchFamily="18" charset="0"/>
              </a:rPr>
              <a:t>rd</a:t>
            </a:r>
            <a:r>
              <a:rPr lang="en-US" sz="900" dirty="0">
                <a:solidFill>
                  <a:srgbClr val="1D2228"/>
                </a:solidFill>
                <a:effectLst/>
                <a:latin typeface="Helvetica" panose="020B0604020202020204" pitchFamily="34" charset="0"/>
                <a:ea typeface="Times New Roman" panose="02020603050405020304" pitchFamily="18" charset="0"/>
              </a:rPr>
              <a:t>  Edition. ©2021 Cengage. All Rights Reserved. May not be scanned, copied or duplicated, or posted to a publicly accessible website, in whole or in part.</a:t>
            </a:r>
            <a:endParaRPr lang="en-US" sz="11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4"/>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BE935-2846-4D4A-92BA-A3DB64F24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3487C-8B23-4B3C-AC42-FB72DF634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C3176-FB2C-4AB8-8797-3D75F9003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5AD4D-1420-4C6C-A594-33AA6D60622D}" type="datetimeFigureOut">
              <a:rPr lang="en-US" smtClean="0"/>
              <a:t>6/16/2020</a:t>
            </a:fld>
            <a:endParaRPr lang="en-US" dirty="0"/>
          </a:p>
        </p:txBody>
      </p:sp>
      <p:sp>
        <p:nvSpPr>
          <p:cNvPr id="5" name="Footer Placeholder 4">
            <a:extLst>
              <a:ext uri="{FF2B5EF4-FFF2-40B4-BE49-F238E27FC236}">
                <a16:creationId xmlns:a16="http://schemas.microsoft.com/office/drawing/2014/main" id="{68C1F6B9-AF0E-4E88-9A2D-63A81DA59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26507F-1834-427F-A685-2006E4300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9AC3C-A12D-49C4-B816-10A04CA51552}" type="slidenum">
              <a:rPr lang="en-US" smtClean="0"/>
              <a:t>‹#›</a:t>
            </a:fld>
            <a:endParaRPr lang="en-US" dirty="0"/>
          </a:p>
        </p:txBody>
      </p:sp>
    </p:spTree>
    <p:extLst>
      <p:ext uri="{BB962C8B-B14F-4D97-AF65-F5344CB8AC3E}">
        <p14:creationId xmlns:p14="http://schemas.microsoft.com/office/powerpoint/2010/main" val="9546221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©2019</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a:xfrm>
            <a:off x="6096000" y="1122363"/>
            <a:ext cx="5654722" cy="2387600"/>
          </a:xfrm>
        </p:spPr>
        <p:txBody>
          <a:bodyPr anchor="b">
            <a:normAutofit/>
          </a:bodyPr>
          <a:lstStyle/>
          <a:p>
            <a:r>
              <a:rPr lang="en-US" dirty="0"/>
              <a:t>Getting Started with Windows Server 2019</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a:xfrm>
            <a:off x="6096000" y="3578888"/>
            <a:ext cx="5654722" cy="1655762"/>
          </a:xfrm>
        </p:spPr>
        <p:txBody>
          <a:bodyPr anchor="ctr">
            <a:normAutofit/>
          </a:bodyPr>
          <a:lstStyle/>
          <a:p>
            <a:r>
              <a:rPr lang="en-US" dirty="0"/>
              <a:t>Module 1</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Windows Containers</a:t>
            </a:r>
            <a:br>
              <a:rPr lang="en-US" dirty="0"/>
            </a:br>
            <a:r>
              <a:rPr lang="en-US" dirty="0"/>
              <a:t>(1 of 3)</a:t>
            </a:r>
          </a:p>
        </p:txBody>
      </p:sp>
      <p:pic>
        <p:nvPicPr>
          <p:cNvPr id="16" name="Content Placeholder 15" descr="Illustration of the various layers involved in a container that can be used to run multiple web apps. At the base is the operating system. On top of it is the container software. On top of the container software are individual containers with a web app in each one of the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5955" y="2069065"/>
            <a:ext cx="5443689" cy="3543460"/>
          </a:xfrm>
        </p:spPr>
      </p:pic>
    </p:spTree>
    <p:extLst>
      <p:ext uri="{BB962C8B-B14F-4D97-AF65-F5344CB8AC3E}">
        <p14:creationId xmlns:p14="http://schemas.microsoft.com/office/powerpoint/2010/main" val="380267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Windows Containers</a:t>
            </a:r>
            <a:br>
              <a:rPr lang="en-US" dirty="0"/>
            </a:br>
            <a:r>
              <a:rPr lang="en-US" dirty="0"/>
              <a:t>(2 of 3)</a:t>
            </a:r>
          </a:p>
        </p:txBody>
      </p:sp>
      <p:sp>
        <p:nvSpPr>
          <p:cNvPr id="5" name="Content Placeholder 4"/>
          <p:cNvSpPr>
            <a:spLocks noGrp="1"/>
          </p:cNvSpPr>
          <p:nvPr>
            <p:ph idx="1"/>
          </p:nvPr>
        </p:nvSpPr>
        <p:spPr/>
        <p:txBody>
          <a:bodyPr/>
          <a:lstStyle/>
          <a:p>
            <a:r>
              <a:rPr lang="en-US" dirty="0"/>
              <a:t>Sandboxing</a:t>
            </a:r>
          </a:p>
          <a:p>
            <a:pPr lvl="1"/>
            <a:r>
              <a:rPr lang="en-US" dirty="0"/>
              <a:t>Enclosing executed Web apps in a way that isolates them from Web apps running within other containers and the underlying operating system</a:t>
            </a:r>
          </a:p>
          <a:p>
            <a:r>
              <a:rPr lang="en-US" dirty="0"/>
              <a:t>Docker: common container software</a:t>
            </a:r>
          </a:p>
          <a:p>
            <a:r>
              <a:rPr lang="en-US" dirty="0"/>
              <a:t>Windows Containers: Windows Server component needed to use Docker</a:t>
            </a:r>
          </a:p>
          <a:p>
            <a:r>
              <a:rPr lang="en-US" dirty="0"/>
              <a:t>Kernel: core operating system component</a:t>
            </a:r>
          </a:p>
          <a:p>
            <a:r>
              <a:rPr lang="en-US" dirty="0"/>
              <a:t>Hyper-V containers</a:t>
            </a:r>
          </a:p>
          <a:p>
            <a:pPr lvl="1"/>
            <a:r>
              <a:rPr lang="en-US" dirty="0"/>
              <a:t>Provide additional performance and security features to Web apps</a:t>
            </a:r>
          </a:p>
          <a:p>
            <a:pPr lvl="1"/>
            <a:endParaRPr lang="en-US" dirty="0"/>
          </a:p>
        </p:txBody>
      </p:sp>
    </p:spTree>
    <p:extLst>
      <p:ext uri="{BB962C8B-B14F-4D97-AF65-F5344CB8AC3E}">
        <p14:creationId xmlns:p14="http://schemas.microsoft.com/office/powerpoint/2010/main" val="104450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Windows Containers</a:t>
            </a:r>
            <a:br>
              <a:rPr lang="en-US" dirty="0"/>
            </a:br>
            <a:r>
              <a:rPr lang="en-US" dirty="0"/>
              <a:t>(3 of 3)</a:t>
            </a:r>
          </a:p>
        </p:txBody>
      </p:sp>
      <p:pic>
        <p:nvPicPr>
          <p:cNvPr id="10" name="Content Placeholder 9" descr="Illustration comparing Windows containers and Hyper-V containers. The first illustration shows a base layer which contains the kernel of Windows Server 2019. On top of it is Docker. On top of Docker are several Windows containers, each running a web app. The second illustration shows how Hyper-V containers work. At the base is Hyper-V. On top of it is Windows Server 2019 with several copies of the kernel available. On top of the kernel is Docker. On top of the Docker layer are several Hyper-V containers, each running a web app. These web apps utilize the resources from individual copies of the kernel in the Windows Server 2019 lay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4273" y="1880727"/>
            <a:ext cx="4647054" cy="4315122"/>
          </a:xfrm>
        </p:spPr>
      </p:pic>
    </p:spTree>
    <p:extLst>
      <p:ext uri="{BB962C8B-B14F-4D97-AF65-F5344CB8AC3E}">
        <p14:creationId xmlns:p14="http://schemas.microsoft.com/office/powerpoint/2010/main" val="177016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(1 of 11)</a:t>
            </a:r>
          </a:p>
        </p:txBody>
      </p:sp>
      <p:sp>
        <p:nvSpPr>
          <p:cNvPr id="5" name="Content Placeholder 4"/>
          <p:cNvSpPr>
            <a:spLocks noGrp="1"/>
          </p:cNvSpPr>
          <p:nvPr>
            <p:ph idx="1"/>
          </p:nvPr>
        </p:nvSpPr>
        <p:spPr/>
        <p:txBody>
          <a:bodyPr/>
          <a:lstStyle/>
          <a:p>
            <a:r>
              <a:rPr lang="en-US" dirty="0"/>
              <a:t>Active Directory</a:t>
            </a:r>
          </a:p>
          <a:p>
            <a:pPr lvl="1"/>
            <a:r>
              <a:rPr lang="en-US" dirty="0"/>
              <a:t>Provides single sign-on using domain and domain controller environment</a:t>
            </a:r>
          </a:p>
          <a:p>
            <a:pPr lvl="1"/>
            <a:r>
              <a:rPr lang="en-US" dirty="0"/>
              <a:t>Windows Server as an Active Directory domain controller</a:t>
            </a:r>
          </a:p>
          <a:p>
            <a:pPr lvl="2"/>
            <a:r>
              <a:rPr lang="en-US" dirty="0"/>
              <a:t>Provides single sign-on for other computers joined to a domain</a:t>
            </a:r>
          </a:p>
          <a:p>
            <a:pPr lvl="1"/>
            <a:r>
              <a:rPr lang="en-US" dirty="0"/>
              <a:t>Contains Group Policy and Active Directory Certificate Services features</a:t>
            </a:r>
          </a:p>
          <a:p>
            <a:r>
              <a:rPr lang="en-US" dirty="0"/>
              <a:t>Azure Active Directory</a:t>
            </a:r>
          </a:p>
          <a:p>
            <a:pPr lvl="1"/>
            <a:r>
              <a:rPr lang="en-US" dirty="0"/>
              <a:t>Service hosted within Microsoft’s Azure cloud</a:t>
            </a:r>
          </a:p>
          <a:p>
            <a:pPr lvl="1"/>
            <a:r>
              <a:rPr lang="en-US" dirty="0"/>
              <a:t>Provides Active Directory services to an organization</a:t>
            </a:r>
          </a:p>
          <a:p>
            <a:endParaRPr lang="en-US" dirty="0"/>
          </a:p>
        </p:txBody>
      </p:sp>
    </p:spTree>
    <p:extLst>
      <p:ext uri="{BB962C8B-B14F-4D97-AF65-F5344CB8AC3E}">
        <p14:creationId xmlns:p14="http://schemas.microsoft.com/office/powerpoint/2010/main" val="298705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(2 of 11)</a:t>
            </a:r>
          </a:p>
        </p:txBody>
      </p:sp>
      <p:sp>
        <p:nvSpPr>
          <p:cNvPr id="5" name="Content Placeholder 4"/>
          <p:cNvSpPr>
            <a:spLocks noGrp="1"/>
          </p:cNvSpPr>
          <p:nvPr>
            <p:ph idx="1"/>
          </p:nvPr>
        </p:nvSpPr>
        <p:spPr/>
        <p:txBody>
          <a:bodyPr/>
          <a:lstStyle/>
          <a:p>
            <a:r>
              <a:rPr lang="en-US" dirty="0"/>
              <a:t>Security</a:t>
            </a:r>
          </a:p>
          <a:p>
            <a:pPr lvl="1"/>
            <a:r>
              <a:rPr lang="en-US" dirty="0"/>
              <a:t>Microsoft Defender Advanced Threat Protection (ATP)</a:t>
            </a:r>
          </a:p>
          <a:p>
            <a:pPr lvl="2"/>
            <a:r>
              <a:rPr lang="en-US" dirty="0"/>
              <a:t>Performs deeper inspection of files and processes</a:t>
            </a:r>
          </a:p>
          <a:p>
            <a:pPr lvl="1"/>
            <a:r>
              <a:rPr lang="en-US" dirty="0"/>
              <a:t>Shielded virtual machines feature protects Hyper-V virtual hard disk files</a:t>
            </a:r>
          </a:p>
          <a:p>
            <a:pPr lvl="1"/>
            <a:r>
              <a:rPr lang="en-US" dirty="0"/>
              <a:t>More emphasis on Internet Information Services (IIS) Web server software</a:t>
            </a:r>
          </a:p>
          <a:p>
            <a:pPr lvl="1"/>
            <a:r>
              <a:rPr lang="en-US" dirty="0"/>
              <a:t>Additional basic security features</a:t>
            </a:r>
          </a:p>
          <a:p>
            <a:pPr lvl="2"/>
            <a:r>
              <a:rPr lang="en-US" dirty="0"/>
              <a:t>File and folder permissions, security policies, encryption of data, event auditing, various authentication methods, server management and monitoring tools</a:t>
            </a:r>
          </a:p>
          <a:p>
            <a:pPr lvl="2"/>
            <a:endParaRPr lang="en-US" dirty="0"/>
          </a:p>
          <a:p>
            <a:endParaRPr lang="en-US" dirty="0"/>
          </a:p>
        </p:txBody>
      </p:sp>
    </p:spTree>
    <p:extLst>
      <p:ext uri="{BB962C8B-B14F-4D97-AF65-F5344CB8AC3E}">
        <p14:creationId xmlns:p14="http://schemas.microsoft.com/office/powerpoint/2010/main" val="426457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(3 of 11)</a:t>
            </a:r>
          </a:p>
        </p:txBody>
      </p:sp>
      <p:sp>
        <p:nvSpPr>
          <p:cNvPr id="5" name="Content Placeholder 4"/>
          <p:cNvSpPr>
            <a:spLocks noGrp="1"/>
          </p:cNvSpPr>
          <p:nvPr>
            <p:ph idx="1"/>
          </p:nvPr>
        </p:nvSpPr>
        <p:spPr/>
        <p:txBody>
          <a:bodyPr/>
          <a:lstStyle/>
          <a:p>
            <a:r>
              <a:rPr lang="en-US" dirty="0"/>
              <a:t>Volume and filesystem features</a:t>
            </a:r>
          </a:p>
          <a:p>
            <a:pPr lvl="1"/>
            <a:r>
              <a:rPr lang="en-US" dirty="0"/>
              <a:t>NTFS features</a:t>
            </a:r>
          </a:p>
          <a:p>
            <a:pPr lvl="2"/>
            <a:r>
              <a:rPr lang="en-US" dirty="0"/>
              <a:t>Built-in support for file and folder permissions, compression, Encrypting File System (EFS) encryption, user quotas, data deduplication, journaling, self-healing capability</a:t>
            </a:r>
          </a:p>
          <a:p>
            <a:pPr lvl="1"/>
            <a:r>
              <a:rPr lang="en-US" dirty="0"/>
              <a:t>ReFS v3 features</a:t>
            </a:r>
          </a:p>
          <a:p>
            <a:pPr lvl="2"/>
            <a:r>
              <a:rPr lang="en-US" dirty="0"/>
              <a:t>Data deduplication, improved performance with Storage Spaces</a:t>
            </a:r>
          </a:p>
          <a:p>
            <a:pPr lvl="1"/>
            <a:r>
              <a:rPr lang="en-US" dirty="0"/>
              <a:t>Storage Replicas have better performance</a:t>
            </a:r>
          </a:p>
          <a:p>
            <a:pPr lvl="1"/>
            <a:r>
              <a:rPr lang="en-US" dirty="0"/>
              <a:t>Storage Migration Service simplifies the moving of data</a:t>
            </a:r>
          </a:p>
        </p:txBody>
      </p:sp>
    </p:spTree>
    <p:extLst>
      <p:ext uri="{BB962C8B-B14F-4D97-AF65-F5344CB8AC3E}">
        <p14:creationId xmlns:p14="http://schemas.microsoft.com/office/powerpoint/2010/main" val="82870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(4 of 11)</a:t>
            </a:r>
          </a:p>
        </p:txBody>
      </p:sp>
      <p:sp>
        <p:nvSpPr>
          <p:cNvPr id="5" name="Content Placeholder 4"/>
          <p:cNvSpPr>
            <a:spLocks noGrp="1"/>
          </p:cNvSpPr>
          <p:nvPr>
            <p:ph idx="1"/>
          </p:nvPr>
        </p:nvSpPr>
        <p:spPr/>
        <p:txBody>
          <a:bodyPr/>
          <a:lstStyle/>
          <a:p>
            <a:r>
              <a:rPr lang="en-US" dirty="0"/>
              <a:t>Performance and reliability features</a:t>
            </a:r>
          </a:p>
          <a:p>
            <a:pPr lvl="1"/>
            <a:r>
              <a:rPr lang="en-US" dirty="0"/>
              <a:t>Privileged mode</a:t>
            </a:r>
          </a:p>
          <a:p>
            <a:pPr lvl="1"/>
            <a:r>
              <a:rPr lang="en-US" dirty="0"/>
              <a:t>Protected processes</a:t>
            </a:r>
          </a:p>
          <a:p>
            <a:pPr lvl="1"/>
            <a:r>
              <a:rPr lang="en-US" dirty="0"/>
              <a:t>Multitasking</a:t>
            </a:r>
          </a:p>
          <a:p>
            <a:pPr lvl="1"/>
            <a:r>
              <a:rPr lang="en-US" dirty="0"/>
              <a:t>Multithreading</a:t>
            </a:r>
          </a:p>
          <a:p>
            <a:pPr lvl="1"/>
            <a:r>
              <a:rPr lang="en-US" dirty="0"/>
              <a:t>Processor scalability</a:t>
            </a:r>
          </a:p>
          <a:p>
            <a:pPr lvl="1"/>
            <a:r>
              <a:rPr lang="en-US" dirty="0"/>
              <a:t>Server clustering</a:t>
            </a:r>
          </a:p>
          <a:p>
            <a:pPr lvl="2"/>
            <a:endParaRPr lang="en-US" dirty="0"/>
          </a:p>
        </p:txBody>
      </p:sp>
    </p:spTree>
    <p:extLst>
      <p:ext uri="{BB962C8B-B14F-4D97-AF65-F5344CB8AC3E}">
        <p14:creationId xmlns:p14="http://schemas.microsoft.com/office/powerpoint/2010/main" val="65189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(5 of 11)</a:t>
            </a:r>
          </a:p>
        </p:txBody>
      </p:sp>
      <p:pic>
        <p:nvPicPr>
          <p:cNvPr id="6" name="Content Placeholder 5" descr="Illustration of a server cluster. The illustrations shows three servers running Windows Server 2019 connected to a switch. They are clustered servers action as one. The switch is also connected to several desktop computers and a lapto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2295" y="1864113"/>
            <a:ext cx="4611009" cy="4431222"/>
          </a:xfrm>
        </p:spPr>
      </p:pic>
    </p:spTree>
    <p:extLst>
      <p:ext uri="{BB962C8B-B14F-4D97-AF65-F5344CB8AC3E}">
        <p14:creationId xmlns:p14="http://schemas.microsoft.com/office/powerpoint/2010/main" val="110992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(6 of 11)</a:t>
            </a:r>
          </a:p>
        </p:txBody>
      </p:sp>
      <p:sp>
        <p:nvSpPr>
          <p:cNvPr id="5" name="Content Placeholder 4"/>
          <p:cNvSpPr>
            <a:spLocks noGrp="1"/>
          </p:cNvSpPr>
          <p:nvPr>
            <p:ph idx="1"/>
          </p:nvPr>
        </p:nvSpPr>
        <p:spPr/>
        <p:txBody>
          <a:bodyPr/>
          <a:lstStyle/>
          <a:p>
            <a:r>
              <a:rPr lang="en-US" dirty="0"/>
              <a:t>Administration tools manage the servers and services on the network</a:t>
            </a:r>
          </a:p>
          <a:p>
            <a:pPr lvl="1"/>
            <a:r>
              <a:rPr lang="en-US" dirty="0"/>
              <a:t>Server Manager</a:t>
            </a:r>
          </a:p>
          <a:p>
            <a:pPr lvl="2"/>
            <a:r>
              <a:rPr lang="en-US" dirty="0"/>
              <a:t>Monitors and manages server local configurations or network servers</a:t>
            </a:r>
          </a:p>
          <a:p>
            <a:pPr lvl="2"/>
            <a:r>
              <a:rPr lang="en-US" dirty="0"/>
              <a:t>MMC snap-in performs most configurations</a:t>
            </a:r>
          </a:p>
          <a:p>
            <a:pPr lvl="1"/>
            <a:r>
              <a:rPr lang="en-US" dirty="0"/>
              <a:t>Windows PowerShell</a:t>
            </a:r>
          </a:p>
          <a:p>
            <a:pPr lvl="2"/>
            <a:r>
              <a:rPr lang="en-US" dirty="0"/>
              <a:t>Provides features for computers running Windows and Windows Server</a:t>
            </a:r>
          </a:p>
          <a:p>
            <a:pPr lvl="1"/>
            <a:r>
              <a:rPr lang="en-US" dirty="0"/>
              <a:t>Windows Admin Center</a:t>
            </a:r>
          </a:p>
          <a:p>
            <a:pPr lvl="2"/>
            <a:r>
              <a:rPr lang="en-US" dirty="0"/>
              <a:t>Web-based management tool new to Windows Server 2019</a:t>
            </a:r>
          </a:p>
        </p:txBody>
      </p:sp>
    </p:spTree>
    <p:extLst>
      <p:ext uri="{BB962C8B-B14F-4D97-AF65-F5344CB8AC3E}">
        <p14:creationId xmlns:p14="http://schemas.microsoft.com/office/powerpoint/2010/main" val="395073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Server 2019 Features</a:t>
            </a:r>
            <a:br>
              <a:rPr lang="en-US" dirty="0"/>
            </a:br>
            <a:r>
              <a:rPr lang="en-US" dirty="0"/>
              <a:t>(7 of 11)</a:t>
            </a:r>
          </a:p>
        </p:txBody>
      </p:sp>
      <p:pic>
        <p:nvPicPr>
          <p:cNvPr id="4" name="Content Placeholder 3" descr="A screenshot of the Server Manager tool which can be used to configure local server proper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269" y="1690692"/>
            <a:ext cx="6215062" cy="4198877"/>
          </a:xfrm>
        </p:spPr>
      </p:pic>
    </p:spTree>
    <p:extLst>
      <p:ext uri="{BB962C8B-B14F-4D97-AF65-F5344CB8AC3E}">
        <p14:creationId xmlns:p14="http://schemas.microsoft.com/office/powerpoint/2010/main" val="311893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Summarize the different ways that Windows Server 2019 can be used within an on-premises or cloud environment</a:t>
            </a:r>
          </a:p>
          <a:p>
            <a:r>
              <a:rPr lang="en-US" dirty="0"/>
              <a:t>Explain the purpose and function of Windows virtual machines and containers</a:t>
            </a:r>
          </a:p>
          <a:p>
            <a:r>
              <a:rPr lang="en-US" dirty="0"/>
              <a:t>Outline the key features of Windows Server 2019</a:t>
            </a:r>
          </a:p>
          <a:p>
            <a:r>
              <a:rPr lang="en-US" dirty="0"/>
              <a:t>Identify the differences between Windows Server 2019 editions</a:t>
            </a:r>
          </a:p>
          <a:p>
            <a:r>
              <a:rPr lang="en-US" dirty="0"/>
              <a:t>Discuss the considerations necessary to plan for a Windows Server 2019 installation</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Server 2019 Features</a:t>
            </a:r>
            <a:br>
              <a:rPr lang="en-US" dirty="0"/>
            </a:br>
            <a:r>
              <a:rPr lang="en-US" dirty="0"/>
              <a:t>(8 of 11)</a:t>
            </a:r>
          </a:p>
        </p:txBody>
      </p:sp>
      <p:pic>
        <p:nvPicPr>
          <p:cNvPr id="5" name="Content Placeholder 4" descr="Screenshot of the Windows Admin Center page displayed in the Chrome browser. This is a web-based management tool that is new to Windows Server 2019 that can be accessed in a browser after using the computer system's name in the U R L and entering administrator credentials. The screenshot shows an overview page with a left side panel containing tools for the computer named win-v 9 c n v 5 r m 2 l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0687" y="1825625"/>
            <a:ext cx="4473800" cy="4351338"/>
          </a:xfrm>
        </p:spPr>
      </p:pic>
    </p:spTree>
    <p:extLst>
      <p:ext uri="{BB962C8B-B14F-4D97-AF65-F5344CB8AC3E}">
        <p14:creationId xmlns:p14="http://schemas.microsoft.com/office/powerpoint/2010/main" val="392753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(9 of 11)</a:t>
            </a:r>
          </a:p>
        </p:txBody>
      </p:sp>
      <p:sp>
        <p:nvSpPr>
          <p:cNvPr id="5" name="Content Placeholder 4"/>
          <p:cNvSpPr>
            <a:spLocks noGrp="1"/>
          </p:cNvSpPr>
          <p:nvPr>
            <p:ph idx="1"/>
          </p:nvPr>
        </p:nvSpPr>
        <p:spPr/>
        <p:txBody>
          <a:bodyPr/>
          <a:lstStyle/>
          <a:p>
            <a:r>
              <a:rPr lang="en-US" dirty="0"/>
              <a:t>Small footprint installation options</a:t>
            </a:r>
          </a:p>
          <a:p>
            <a:pPr lvl="1"/>
            <a:r>
              <a:rPr lang="en-US" dirty="0"/>
              <a:t>Install Server 2019 with a minimal set of services, features, and functionality</a:t>
            </a:r>
          </a:p>
          <a:p>
            <a:pPr lvl="1"/>
            <a:r>
              <a:rPr lang="en-US" dirty="0"/>
              <a:t>Produces a smaller attack surface</a:t>
            </a:r>
          </a:p>
          <a:p>
            <a:pPr lvl="1"/>
            <a:r>
              <a:rPr lang="en-US" dirty="0"/>
              <a:t>More suitable for cloud environments</a:t>
            </a:r>
          </a:p>
          <a:p>
            <a:pPr lvl="2"/>
            <a:r>
              <a:rPr lang="en-US" dirty="0"/>
              <a:t>Uses far less server storage, memory, and processor resources</a:t>
            </a:r>
          </a:p>
          <a:p>
            <a:pPr lvl="2"/>
            <a:r>
              <a:rPr lang="en-US" dirty="0"/>
              <a:t>Can be installed within a virtual machine or used as a container</a:t>
            </a:r>
          </a:p>
          <a:p>
            <a:pPr lvl="1"/>
            <a:r>
              <a:rPr lang="en-US" dirty="0"/>
              <a:t>Windows Server 2019 offers two small footprint installation options</a:t>
            </a:r>
          </a:p>
          <a:p>
            <a:pPr lvl="2"/>
            <a:r>
              <a:rPr lang="en-US" dirty="0"/>
              <a:t>Server Core and Nano Server</a:t>
            </a:r>
          </a:p>
        </p:txBody>
      </p:sp>
    </p:spTree>
    <p:extLst>
      <p:ext uri="{BB962C8B-B14F-4D97-AF65-F5344CB8AC3E}">
        <p14:creationId xmlns:p14="http://schemas.microsoft.com/office/powerpoint/2010/main" val="385855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(10 of 11)</a:t>
            </a:r>
          </a:p>
        </p:txBody>
      </p:sp>
      <p:sp>
        <p:nvSpPr>
          <p:cNvPr id="5" name="Content Placeholder 4"/>
          <p:cNvSpPr>
            <a:spLocks noGrp="1"/>
          </p:cNvSpPr>
          <p:nvPr>
            <p:ph idx="1"/>
          </p:nvPr>
        </p:nvSpPr>
        <p:spPr/>
        <p:txBody>
          <a:bodyPr/>
          <a:lstStyle/>
          <a:p>
            <a:r>
              <a:rPr lang="en-US" dirty="0"/>
              <a:t>Hybrid cloud features</a:t>
            </a:r>
          </a:p>
          <a:p>
            <a:pPr lvl="1"/>
            <a:r>
              <a:rPr lang="en-US" dirty="0"/>
              <a:t>Hybrid cloud</a:t>
            </a:r>
          </a:p>
          <a:p>
            <a:pPr lvl="2"/>
            <a:r>
              <a:rPr lang="en-US" dirty="0"/>
              <a:t>Integration between on-premises Windows Servers and Windows Servers and services running within the Azure cloud</a:t>
            </a:r>
          </a:p>
          <a:p>
            <a:pPr lvl="1"/>
            <a:r>
              <a:rPr lang="en-US" dirty="0"/>
              <a:t>Windows Server Azure Network Adapter feature</a:t>
            </a:r>
          </a:p>
          <a:p>
            <a:pPr lvl="1"/>
            <a:r>
              <a:rPr lang="en-US" dirty="0"/>
              <a:t>Azure Backup feature</a:t>
            </a:r>
          </a:p>
          <a:p>
            <a:pPr lvl="1"/>
            <a:r>
              <a:rPr lang="en-US" dirty="0"/>
              <a:t>Azure Update Management feature</a:t>
            </a:r>
          </a:p>
          <a:p>
            <a:pPr lvl="1"/>
            <a:r>
              <a:rPr lang="en-US" dirty="0"/>
              <a:t>Azure Site Recovery feature</a:t>
            </a:r>
          </a:p>
          <a:p>
            <a:pPr lvl="1"/>
            <a:r>
              <a:rPr lang="en-US" dirty="0"/>
              <a:t>Kubernetes software coordinates container execution</a:t>
            </a:r>
          </a:p>
        </p:txBody>
      </p:sp>
    </p:spTree>
    <p:extLst>
      <p:ext uri="{BB962C8B-B14F-4D97-AF65-F5344CB8AC3E}">
        <p14:creationId xmlns:p14="http://schemas.microsoft.com/office/powerpoint/2010/main" val="379699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Features</a:t>
            </a:r>
            <a:br>
              <a:rPr lang="en-US" dirty="0"/>
            </a:br>
            <a:r>
              <a:rPr lang="en-US" dirty="0"/>
              <a:t>(11 of 11)</a:t>
            </a:r>
          </a:p>
        </p:txBody>
      </p:sp>
      <p:sp>
        <p:nvSpPr>
          <p:cNvPr id="3" name="Content Placeholder 2"/>
          <p:cNvSpPr>
            <a:spLocks noGrp="1"/>
          </p:cNvSpPr>
          <p:nvPr>
            <p:ph idx="1"/>
          </p:nvPr>
        </p:nvSpPr>
        <p:spPr/>
        <p:txBody>
          <a:bodyPr/>
          <a:lstStyle/>
          <a:p>
            <a:r>
              <a:rPr lang="en-US" dirty="0"/>
              <a:t>Linux application support</a:t>
            </a:r>
          </a:p>
          <a:p>
            <a:pPr lvl="1"/>
            <a:r>
              <a:rPr lang="en-US" dirty="0"/>
              <a:t>Web apps running in the cloud run within Linux containers</a:t>
            </a:r>
          </a:p>
          <a:p>
            <a:pPr lvl="1"/>
            <a:r>
              <a:rPr lang="en-US" dirty="0"/>
              <a:t>Microsoft’s Windows Subsystem for Linux (WSL)</a:t>
            </a:r>
          </a:p>
          <a:p>
            <a:pPr lvl="2"/>
            <a:r>
              <a:rPr lang="en-US" dirty="0"/>
              <a:t>Makes it easier for Web app developers to create and test Linux apps on their Windows 10 PCs</a:t>
            </a:r>
          </a:p>
          <a:p>
            <a:pPr lvl="1"/>
            <a:endParaRPr lang="en-US" dirty="0"/>
          </a:p>
        </p:txBody>
      </p:sp>
    </p:spTree>
    <p:extLst>
      <p:ext uri="{BB962C8B-B14F-4D97-AF65-F5344CB8AC3E}">
        <p14:creationId xmlns:p14="http://schemas.microsoft.com/office/powerpoint/2010/main" val="274654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Editions</a:t>
            </a:r>
            <a:br>
              <a:rPr lang="en-US" dirty="0"/>
            </a:br>
            <a:r>
              <a:rPr lang="en-US" dirty="0"/>
              <a:t>(1 of 3)</a:t>
            </a:r>
          </a:p>
        </p:txBody>
      </p:sp>
      <p:graphicFrame>
        <p:nvGraphicFramePr>
          <p:cNvPr id="6" name="Table 6">
            <a:extLst>
              <a:ext uri="{FF2B5EF4-FFF2-40B4-BE49-F238E27FC236}">
                <a16:creationId xmlns:a16="http://schemas.microsoft.com/office/drawing/2014/main" id="{E678EF9A-B51D-4142-B074-CD11930324A6}"/>
              </a:ext>
            </a:extLst>
          </p:cNvPr>
          <p:cNvGraphicFramePr>
            <a:graphicFrameLocks noGrp="1"/>
          </p:cNvGraphicFramePr>
          <p:nvPr>
            <p:ph idx="1"/>
            <p:extLst>
              <p:ext uri="{D42A27DB-BD31-4B8C-83A1-F6EECF244321}">
                <p14:modId xmlns:p14="http://schemas.microsoft.com/office/powerpoint/2010/main" val="960339097"/>
              </p:ext>
            </p:extLst>
          </p:nvPr>
        </p:nvGraphicFramePr>
        <p:xfrm>
          <a:off x="376232" y="1828799"/>
          <a:ext cx="11242672" cy="4637559"/>
        </p:xfrm>
        <a:graphic>
          <a:graphicData uri="http://schemas.openxmlformats.org/drawingml/2006/table">
            <a:tbl>
              <a:tblPr firstRow="1" bandRow="1">
                <a:tableStyleId>{5C22544A-7EE6-4342-B048-85BDC9FD1C3A}</a:tableStyleId>
              </a:tblPr>
              <a:tblGrid>
                <a:gridCol w="2810668">
                  <a:extLst>
                    <a:ext uri="{9D8B030D-6E8A-4147-A177-3AD203B41FA5}">
                      <a16:colId xmlns:a16="http://schemas.microsoft.com/office/drawing/2014/main" val="168920521"/>
                    </a:ext>
                  </a:extLst>
                </a:gridCol>
                <a:gridCol w="2810668">
                  <a:extLst>
                    <a:ext uri="{9D8B030D-6E8A-4147-A177-3AD203B41FA5}">
                      <a16:colId xmlns:a16="http://schemas.microsoft.com/office/drawing/2014/main" val="3499877359"/>
                    </a:ext>
                  </a:extLst>
                </a:gridCol>
                <a:gridCol w="2810668">
                  <a:extLst>
                    <a:ext uri="{9D8B030D-6E8A-4147-A177-3AD203B41FA5}">
                      <a16:colId xmlns:a16="http://schemas.microsoft.com/office/drawing/2014/main" val="1088864788"/>
                    </a:ext>
                  </a:extLst>
                </a:gridCol>
                <a:gridCol w="2810668">
                  <a:extLst>
                    <a:ext uri="{9D8B030D-6E8A-4147-A177-3AD203B41FA5}">
                      <a16:colId xmlns:a16="http://schemas.microsoft.com/office/drawing/2014/main" val="23386878"/>
                    </a:ext>
                  </a:extLst>
                </a:gridCol>
              </a:tblGrid>
              <a:tr h="868869">
                <a:tc>
                  <a:txBody>
                    <a:bodyPr/>
                    <a:lstStyle/>
                    <a:p>
                      <a:r>
                        <a:rPr lang="en-IN" sz="1800" b="1" kern="1200" dirty="0">
                          <a:solidFill>
                            <a:schemeClr val="lt1"/>
                          </a:solidFill>
                          <a:effectLst/>
                          <a:latin typeface="+mn-lt"/>
                          <a:ea typeface="+mn-ea"/>
                          <a:cs typeface="+mn-cs"/>
                        </a:rPr>
                        <a:t>Table 1-1: Comparing the major Windows Server 2019 editions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37365844"/>
                  </a:ext>
                </a:extLst>
              </a:tr>
              <a:tr h="338469">
                <a:tc>
                  <a:txBody>
                    <a:bodyPr/>
                    <a:lstStyle/>
                    <a:p>
                      <a:pPr marL="47625" marR="0" eaLnBrk="0" hangingPunct="0">
                        <a:lnSpc>
                          <a:spcPct val="115000"/>
                        </a:lnSpc>
                        <a:spcBef>
                          <a:spcPts val="320"/>
                        </a:spcBef>
                        <a:spcAft>
                          <a:spcPts val="0"/>
                        </a:spcAft>
                      </a:pPr>
                      <a:r>
                        <a:rPr lang="en-IN" sz="1200" b="1" dirty="0">
                          <a:solidFill>
                            <a:srgbClr val="000000"/>
                          </a:solidFill>
                          <a:effectLst/>
                          <a:latin typeface="+mn-lt"/>
                          <a:ea typeface="Times New Roman" panose="02020603050405020304" pitchFamily="18" charset="0"/>
                          <a:cs typeface="Times New Roman" panose="02020603050405020304" pitchFamily="18" charset="0"/>
                        </a:rPr>
                        <a:t>Limitations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320"/>
                        </a:spcBef>
                        <a:spcAft>
                          <a:spcPts val="0"/>
                        </a:spcAft>
                      </a:pPr>
                      <a:r>
                        <a:rPr lang="en-IN" sz="1200" b="1" spc="-5" dirty="0">
                          <a:solidFill>
                            <a:srgbClr val="000000"/>
                          </a:solidFill>
                          <a:effectLst/>
                          <a:latin typeface="+mn-lt"/>
                          <a:ea typeface="Times New Roman" panose="02020603050405020304" pitchFamily="18" charset="0"/>
                          <a:cs typeface="Times New Roman" panose="02020603050405020304" pitchFamily="18" charset="0"/>
                        </a:rPr>
                        <a:t>Essentials</a:t>
                      </a:r>
                      <a:r>
                        <a:rPr lang="en-IN" sz="1200" b="1" spc="-55" dirty="0">
                          <a:solidFill>
                            <a:srgbClr val="000000"/>
                          </a:solidFill>
                          <a:effectLst/>
                          <a:latin typeface="+mn-lt"/>
                          <a:ea typeface="Times New Roman" panose="02020603050405020304" pitchFamily="18" charset="0"/>
                          <a:cs typeface="Times New Roman" panose="02020603050405020304" pitchFamily="18" charset="0"/>
                        </a:rPr>
                        <a:t> </a:t>
                      </a:r>
                      <a:r>
                        <a:rPr lang="en-IN" sz="1200" b="1" dirty="0">
                          <a:solidFill>
                            <a:srgbClr val="000000"/>
                          </a:solidFill>
                          <a:effectLst/>
                          <a:latin typeface="+mn-lt"/>
                          <a:ea typeface="Times New Roman" panose="02020603050405020304" pitchFamily="18" charset="0"/>
                          <a:cs typeface="Times New Roman" panose="02020603050405020304" pitchFamily="18" charset="0"/>
                        </a:rPr>
                        <a:t>Edition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320"/>
                        </a:spcBef>
                        <a:spcAft>
                          <a:spcPts val="0"/>
                        </a:spcAft>
                      </a:pPr>
                      <a:r>
                        <a:rPr lang="en-IN" sz="1200" b="1" spc="-5" dirty="0">
                          <a:solidFill>
                            <a:srgbClr val="000000"/>
                          </a:solidFill>
                          <a:effectLst/>
                          <a:latin typeface="+mn-lt"/>
                          <a:ea typeface="Times New Roman" panose="02020603050405020304" pitchFamily="18" charset="0"/>
                          <a:cs typeface="Times New Roman" panose="02020603050405020304" pitchFamily="18" charset="0"/>
                        </a:rPr>
                        <a:t>Standard</a:t>
                      </a:r>
                      <a:r>
                        <a:rPr lang="en-IN" sz="1200" b="1" spc="-125" dirty="0">
                          <a:solidFill>
                            <a:srgbClr val="000000"/>
                          </a:solidFill>
                          <a:effectLst/>
                          <a:latin typeface="+mn-lt"/>
                          <a:ea typeface="Times New Roman" panose="02020603050405020304" pitchFamily="18" charset="0"/>
                          <a:cs typeface="Times New Roman" panose="02020603050405020304" pitchFamily="18" charset="0"/>
                        </a:rPr>
                        <a:t> </a:t>
                      </a:r>
                      <a:r>
                        <a:rPr lang="en-IN" sz="1200" b="1" dirty="0">
                          <a:solidFill>
                            <a:srgbClr val="000000"/>
                          </a:solidFill>
                          <a:effectLst/>
                          <a:latin typeface="+mn-lt"/>
                          <a:ea typeface="Times New Roman" panose="02020603050405020304" pitchFamily="18" charset="0"/>
                          <a:cs typeface="Times New Roman" panose="02020603050405020304" pitchFamily="18" charset="0"/>
                        </a:rPr>
                        <a:t>Edition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320"/>
                        </a:spcBef>
                        <a:spcAft>
                          <a:spcPts val="0"/>
                        </a:spcAft>
                      </a:pPr>
                      <a:r>
                        <a:rPr lang="en-IN" sz="1200" b="1" dirty="0">
                          <a:solidFill>
                            <a:srgbClr val="000000"/>
                          </a:solidFill>
                          <a:effectLst/>
                          <a:latin typeface="+mn-lt"/>
                          <a:ea typeface="Times New Roman" panose="02020603050405020304" pitchFamily="18" charset="0"/>
                          <a:cs typeface="Times New Roman" panose="02020603050405020304" pitchFamily="18" charset="0"/>
                        </a:rPr>
                        <a:t>Datacenter</a:t>
                      </a:r>
                      <a:r>
                        <a:rPr lang="en-IN" sz="1200" b="1" spc="35" dirty="0">
                          <a:solidFill>
                            <a:srgbClr val="000000"/>
                          </a:solidFill>
                          <a:effectLst/>
                          <a:latin typeface="+mn-lt"/>
                          <a:ea typeface="Times New Roman" panose="02020603050405020304" pitchFamily="18" charset="0"/>
                          <a:cs typeface="Times New Roman" panose="02020603050405020304" pitchFamily="18" charset="0"/>
                        </a:rPr>
                        <a:t> </a:t>
                      </a:r>
                      <a:r>
                        <a:rPr lang="en-IN" sz="1200" b="1" dirty="0">
                          <a:solidFill>
                            <a:srgbClr val="000000"/>
                          </a:solidFill>
                          <a:effectLst/>
                          <a:latin typeface="+mn-lt"/>
                          <a:ea typeface="Times New Roman" panose="02020603050405020304" pitchFamily="18" charset="0"/>
                          <a:cs typeface="Times New Roman" panose="02020603050405020304" pitchFamily="18" charset="0"/>
                        </a:rPr>
                        <a:t>Edition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73092352"/>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Maximum</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users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25</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138430" eaLnBrk="0" hangingPunct="0">
                        <a:lnSpc>
                          <a:spcPts val="1100"/>
                        </a:lnSpc>
                        <a:spcBef>
                          <a:spcPts val="18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Limited</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spc="-10" dirty="0">
                          <a:solidFill>
                            <a:srgbClr val="000000"/>
                          </a:solidFill>
                          <a:effectLst/>
                          <a:latin typeface="+mn-lt"/>
                          <a:ea typeface="Times New Roman" panose="02020603050405020304" pitchFamily="18" charset="0"/>
                          <a:cs typeface="Times New Roman" panose="02020603050405020304" pitchFamily="18" charset="0"/>
                        </a:rPr>
                        <a:t>by</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number</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of</a:t>
                      </a:r>
                      <a:r>
                        <a:rPr lang="en-IN" sz="1200" spc="10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CALs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138430" eaLnBrk="0" hangingPunct="0">
                        <a:lnSpc>
                          <a:spcPts val="1100"/>
                        </a:lnSpc>
                        <a:spcBef>
                          <a:spcPts val="18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Limited</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spc="-10" dirty="0">
                          <a:solidFill>
                            <a:srgbClr val="000000"/>
                          </a:solidFill>
                          <a:effectLst/>
                          <a:latin typeface="+mn-lt"/>
                          <a:ea typeface="Times New Roman" panose="02020603050405020304" pitchFamily="18" charset="0"/>
                          <a:cs typeface="Times New Roman" panose="02020603050405020304" pitchFamily="18" charset="0"/>
                        </a:rPr>
                        <a:t>by</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number</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of</a:t>
                      </a:r>
                      <a:r>
                        <a:rPr lang="en-IN" sz="1200" spc="10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CALs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72962251"/>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Licensing</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Per server</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Per</a:t>
                      </a:r>
                      <a:r>
                        <a:rPr lang="en-IN" sz="1200" spc="-5" dirty="0">
                          <a:solidFill>
                            <a:srgbClr val="000000"/>
                          </a:solidFill>
                          <a:effectLst/>
                          <a:latin typeface="+mn-lt"/>
                          <a:ea typeface="Times New Roman" panose="02020603050405020304" pitchFamily="18" charset="0"/>
                          <a:cs typeface="Times New Roman" panose="02020603050405020304" pitchFamily="18" charset="0"/>
                        </a:rPr>
                        <a:t> processor</a:t>
                      </a:r>
                      <a:r>
                        <a:rPr lang="en-IN" sz="1200" spc="-1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core</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Per</a:t>
                      </a:r>
                      <a:r>
                        <a:rPr lang="en-IN" sz="1200" spc="-5" dirty="0">
                          <a:solidFill>
                            <a:srgbClr val="000000"/>
                          </a:solidFill>
                          <a:effectLst/>
                          <a:latin typeface="+mn-lt"/>
                          <a:ea typeface="Times New Roman" panose="02020603050405020304" pitchFamily="18" charset="0"/>
                          <a:cs typeface="Times New Roman" panose="02020603050405020304" pitchFamily="18" charset="0"/>
                        </a:rPr>
                        <a:t> processor</a:t>
                      </a:r>
                      <a:r>
                        <a:rPr lang="en-IN" sz="1200" spc="-1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core</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67855480"/>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Maximum</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memory</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64</a:t>
                      </a:r>
                      <a:r>
                        <a:rPr lang="en-IN" sz="1200" spc="-2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GB</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24</a:t>
                      </a:r>
                      <a:r>
                        <a:rPr lang="en-IN" sz="1200" spc="-15"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TB</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24</a:t>
                      </a:r>
                      <a:r>
                        <a:rPr lang="en-IN" sz="1200" spc="-15"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TB</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6343187"/>
                  </a:ext>
                </a:extLst>
              </a:tr>
              <a:tr h="338469">
                <a:tc>
                  <a:txBody>
                    <a:bodyPr/>
                    <a:lstStyle/>
                    <a:p>
                      <a:pPr marL="47625" marR="191135" eaLnBrk="0" hangingPunct="0">
                        <a:lnSpc>
                          <a:spcPts val="1100"/>
                        </a:lnSpc>
                        <a:spcBef>
                          <a:spcPts val="18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Maximum</a:t>
                      </a:r>
                      <a:r>
                        <a:rPr lang="en-IN" sz="1200" spc="-6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processor</a:t>
                      </a:r>
                      <a:r>
                        <a:rPr lang="en-IN" sz="1200" spc="125"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sockets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2</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64</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64</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71056840"/>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Can</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join</a:t>
                      </a:r>
                      <a:r>
                        <a:rPr lang="en-IN" sz="1200" spc="-2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a</a:t>
                      </a:r>
                      <a:r>
                        <a:rPr lang="en-IN" sz="1200" spc="-2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domain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510540" eaLnBrk="0" hangingPunct="0">
                        <a:lnSpc>
                          <a:spcPts val="1100"/>
                        </a:lnSpc>
                        <a:spcBef>
                          <a:spcPts val="18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Only</a:t>
                      </a:r>
                      <a:r>
                        <a:rPr lang="en-IN" sz="1200" spc="-3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to</a:t>
                      </a:r>
                      <a:r>
                        <a:rPr lang="en-IN" sz="1200" spc="-2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enable </a:t>
                      </a:r>
                      <a:r>
                        <a:rPr lang="en-IN" sz="1200" spc="-10" dirty="0">
                          <a:solidFill>
                            <a:srgbClr val="000000"/>
                          </a:solidFill>
                          <a:effectLst/>
                          <a:latin typeface="+mn-lt"/>
                          <a:ea typeface="Times New Roman" panose="02020603050405020304" pitchFamily="18" charset="0"/>
                          <a:cs typeface="Times New Roman" panose="02020603050405020304" pitchFamily="18" charset="0"/>
                        </a:rPr>
                        <a:t>migration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362524"/>
                  </a:ext>
                </a:extLst>
              </a:tr>
              <a:tr h="338469">
                <a:tc>
                  <a:txBody>
                    <a:bodyPr/>
                    <a:lstStyle/>
                    <a:p>
                      <a:pPr marL="47625" marR="130810" eaLnBrk="0" hangingPunct="0">
                        <a:lnSpc>
                          <a:spcPts val="1100"/>
                        </a:lnSpc>
                        <a:spcBef>
                          <a:spcPts val="18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Maximum</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file</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sharing connections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16.8</a:t>
                      </a:r>
                      <a:r>
                        <a:rPr lang="en-IN" sz="1200" spc="-55"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million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16.8</a:t>
                      </a:r>
                      <a:r>
                        <a:rPr lang="en-IN" sz="1200" spc="-55"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million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16.8</a:t>
                      </a:r>
                      <a:r>
                        <a:rPr lang="en-IN" sz="1200" spc="-55"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million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86493066"/>
                  </a:ext>
                </a:extLst>
              </a:tr>
              <a:tr h="338469">
                <a:tc>
                  <a:txBody>
                    <a:bodyPr/>
                    <a:lstStyle/>
                    <a:p>
                      <a:pPr marL="47625" marR="265430" eaLnBrk="0" hangingPunct="0">
                        <a:lnSpc>
                          <a:spcPts val="1100"/>
                        </a:lnSpc>
                        <a:spcBef>
                          <a:spcPts val="18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Maximum</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remote</a:t>
                      </a:r>
                      <a:r>
                        <a:rPr lang="en-IN" sz="1200" spc="11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access</a:t>
                      </a:r>
                      <a:r>
                        <a:rPr lang="en-IN" sz="1200" spc="-5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connections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50</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Unlimited</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Unlimited</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44505572"/>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Hyper-V</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No</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614680" eaLnBrk="0" hangingPunct="0">
                        <a:lnSpc>
                          <a:spcPts val="1100"/>
                        </a:lnSpc>
                        <a:spcBef>
                          <a:spcPts val="18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r>
                        <a:rPr lang="en-IN" sz="1200" spc="-2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(2</a:t>
                      </a:r>
                      <a:r>
                        <a:rPr lang="en-IN" sz="1200" spc="-1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virtual</a:t>
                      </a:r>
                      <a:r>
                        <a:rPr lang="en-IN" sz="1200" spc="10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machines)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172085" eaLnBrk="0" hangingPunct="0">
                        <a:lnSpc>
                          <a:spcPts val="1100"/>
                        </a:lnSpc>
                        <a:spcBef>
                          <a:spcPts val="18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r>
                        <a:rPr lang="en-IN" sz="1200" spc="-3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(unlimited</a:t>
                      </a:r>
                      <a:r>
                        <a:rPr lang="en-IN" sz="1200" spc="-4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virtual</a:t>
                      </a:r>
                      <a:r>
                        <a:rPr lang="en-IN" sz="1200" spc="100" dirty="0">
                          <a:solidFill>
                            <a:srgbClr val="000000"/>
                          </a:solidFill>
                          <a:effectLst/>
                          <a:latin typeface="+mn-lt"/>
                          <a:ea typeface="Times New Roman" panose="02020603050405020304" pitchFamily="18" charset="0"/>
                          <a:cs typeface="Times New Roman" panose="02020603050405020304" pitchFamily="18" charset="0"/>
                        </a:rPr>
                        <a:t> </a:t>
                      </a:r>
                      <a:r>
                        <a:rPr lang="en-IN" sz="1200" spc="-5" dirty="0">
                          <a:solidFill>
                            <a:srgbClr val="000000"/>
                          </a:solidFill>
                          <a:effectLst/>
                          <a:latin typeface="+mn-lt"/>
                          <a:ea typeface="Times New Roman" panose="02020603050405020304" pitchFamily="18" charset="0"/>
                          <a:cs typeface="Times New Roman" panose="02020603050405020304" pitchFamily="18" charset="0"/>
                        </a:rPr>
                        <a:t>machines)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63506971"/>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Containers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No</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(unlimited)</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(unlimited)</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49523582"/>
                  </a:ext>
                </a:extLst>
              </a:tr>
              <a:tr h="338469">
                <a:tc>
                  <a:txBody>
                    <a:bodyPr/>
                    <a:lstStyle/>
                    <a:p>
                      <a:pPr marL="47625"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Hyper-V</a:t>
                      </a:r>
                      <a:r>
                        <a:rPr lang="en-IN" sz="1200" spc="-4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containers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dirty="0">
                          <a:solidFill>
                            <a:srgbClr val="000000"/>
                          </a:solidFill>
                          <a:effectLst/>
                          <a:latin typeface="+mn-lt"/>
                          <a:ea typeface="Times New Roman" panose="02020603050405020304" pitchFamily="18" charset="0"/>
                          <a:cs typeface="Times New Roman" panose="02020603050405020304" pitchFamily="18" charset="0"/>
                        </a:rPr>
                        <a:t>No</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r>
                        <a:rPr lang="en-IN" sz="1200" spc="-1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(up</a:t>
                      </a:r>
                      <a:r>
                        <a:rPr lang="en-IN" sz="1200" spc="-5"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to</a:t>
                      </a:r>
                      <a:r>
                        <a:rPr lang="en-IN" sz="1200" spc="-1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2)</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46990" marR="0" eaLnBrk="0" hangingPunct="0">
                        <a:lnSpc>
                          <a:spcPct val="115000"/>
                        </a:lnSpc>
                        <a:spcBef>
                          <a:spcPts val="100"/>
                        </a:spcBef>
                        <a:spcAft>
                          <a:spcPts val="0"/>
                        </a:spcAft>
                      </a:pPr>
                      <a:r>
                        <a:rPr lang="en-IN" sz="1200" spc="-15" dirty="0">
                          <a:solidFill>
                            <a:srgbClr val="000000"/>
                          </a:solidFill>
                          <a:effectLst/>
                          <a:latin typeface="+mn-lt"/>
                          <a:ea typeface="Times New Roman" panose="02020603050405020304" pitchFamily="18" charset="0"/>
                          <a:cs typeface="Times New Roman" panose="02020603050405020304" pitchFamily="18" charset="0"/>
                        </a:rPr>
                        <a:t>Yes</a:t>
                      </a:r>
                      <a:r>
                        <a:rPr lang="en-IN" sz="1200" spc="-50" dirty="0">
                          <a:solidFill>
                            <a:srgbClr val="000000"/>
                          </a:solidFill>
                          <a:effectLst/>
                          <a:latin typeface="+mn-lt"/>
                          <a:ea typeface="Times New Roman" panose="02020603050405020304" pitchFamily="18" charset="0"/>
                          <a:cs typeface="Times New Roman" panose="02020603050405020304" pitchFamily="18" charset="0"/>
                        </a:rPr>
                        <a:t> </a:t>
                      </a:r>
                      <a:r>
                        <a:rPr lang="en-IN" sz="1200" dirty="0">
                          <a:solidFill>
                            <a:srgbClr val="000000"/>
                          </a:solidFill>
                          <a:effectLst/>
                          <a:latin typeface="+mn-lt"/>
                          <a:ea typeface="Times New Roman" panose="02020603050405020304" pitchFamily="18" charset="0"/>
                          <a:cs typeface="Times New Roman" panose="02020603050405020304" pitchFamily="18" charset="0"/>
                        </a:rPr>
                        <a:t>(unlimited)</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62878940"/>
                  </a:ext>
                </a:extLst>
              </a:tr>
            </a:tbl>
          </a:graphicData>
        </a:graphic>
      </p:graphicFrame>
    </p:spTree>
    <p:extLst>
      <p:ext uri="{BB962C8B-B14F-4D97-AF65-F5344CB8AC3E}">
        <p14:creationId xmlns:p14="http://schemas.microsoft.com/office/powerpoint/2010/main" val="185308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Editions</a:t>
            </a:r>
            <a:br>
              <a:rPr lang="en-US" dirty="0"/>
            </a:br>
            <a:r>
              <a:rPr lang="en-US" dirty="0"/>
              <a:t>(2 of 3)</a:t>
            </a:r>
          </a:p>
        </p:txBody>
      </p:sp>
      <p:sp>
        <p:nvSpPr>
          <p:cNvPr id="3" name="Content Placeholder 2"/>
          <p:cNvSpPr>
            <a:spLocks noGrp="1"/>
          </p:cNvSpPr>
          <p:nvPr>
            <p:ph idx="1"/>
          </p:nvPr>
        </p:nvSpPr>
        <p:spPr/>
        <p:txBody>
          <a:bodyPr/>
          <a:lstStyle/>
          <a:p>
            <a:r>
              <a:rPr lang="en-US" dirty="0"/>
              <a:t>Windows Storage Server 2019</a:t>
            </a:r>
          </a:p>
          <a:p>
            <a:pPr lvl="1"/>
            <a:r>
              <a:rPr lang="en-US" dirty="0"/>
              <a:t>Cannot be purchased directly from Microsoft</a:t>
            </a:r>
          </a:p>
          <a:p>
            <a:pPr lvl="1"/>
            <a:r>
              <a:rPr lang="en-US" dirty="0"/>
              <a:t>OEMs can offer Windows Storage Server 2019 on the server-based products they sell</a:t>
            </a:r>
          </a:p>
          <a:p>
            <a:pPr lvl="1"/>
            <a:r>
              <a:rPr lang="en-US" dirty="0"/>
              <a:t>Windows Storage Server 2019 turns a server into a central storage center for data in an organization</a:t>
            </a:r>
          </a:p>
          <a:p>
            <a:pPr lvl="2"/>
            <a:r>
              <a:rPr lang="en-US" dirty="0"/>
              <a:t>Takes advantage of the storage utilities offered in Windows Server 2019</a:t>
            </a:r>
          </a:p>
        </p:txBody>
      </p:sp>
    </p:spTree>
    <p:extLst>
      <p:ext uri="{BB962C8B-B14F-4D97-AF65-F5344CB8AC3E}">
        <p14:creationId xmlns:p14="http://schemas.microsoft.com/office/powerpoint/2010/main" val="213452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Server 2019 Editions</a:t>
            </a:r>
            <a:br>
              <a:rPr lang="en-US" dirty="0"/>
            </a:br>
            <a:r>
              <a:rPr lang="en-US" dirty="0"/>
              <a:t>(3 of 3)</a:t>
            </a:r>
          </a:p>
        </p:txBody>
      </p:sp>
      <p:sp>
        <p:nvSpPr>
          <p:cNvPr id="3" name="Content Placeholder 2"/>
          <p:cNvSpPr>
            <a:spLocks noGrp="1"/>
          </p:cNvSpPr>
          <p:nvPr>
            <p:ph idx="1"/>
          </p:nvPr>
        </p:nvSpPr>
        <p:spPr/>
        <p:txBody>
          <a:bodyPr/>
          <a:lstStyle/>
          <a:p>
            <a:r>
              <a:rPr lang="en-US" dirty="0"/>
              <a:t>Microsoft Hyper-V Server 2019</a:t>
            </a:r>
          </a:p>
          <a:p>
            <a:pPr lvl="1"/>
            <a:r>
              <a:rPr lang="en-US" dirty="0"/>
              <a:t>Hyper-V hypervisor</a:t>
            </a:r>
          </a:p>
          <a:p>
            <a:pPr lvl="1"/>
            <a:r>
              <a:rPr lang="en-US" dirty="0"/>
              <a:t>Free to download and use</a:t>
            </a:r>
          </a:p>
          <a:p>
            <a:pPr lvl="2"/>
            <a:r>
              <a:rPr lang="en-US" dirty="0"/>
              <a:t>Each Windows Server virtual machine running it requires a valid license</a:t>
            </a:r>
          </a:p>
          <a:p>
            <a:pPr lvl="2"/>
            <a:r>
              <a:rPr lang="en-US" dirty="0"/>
              <a:t>Note: Linux virtual machines do not require a license</a:t>
            </a:r>
          </a:p>
          <a:p>
            <a:pPr lvl="1"/>
            <a:r>
              <a:rPr lang="en-US" dirty="0"/>
              <a:t>Installs a small footprint version of Windows Server</a:t>
            </a:r>
          </a:p>
          <a:p>
            <a:pPr lvl="2"/>
            <a:r>
              <a:rPr lang="en-US" dirty="0"/>
              <a:t>Contains a PowerShell interface for creating and managing virtual machines</a:t>
            </a:r>
          </a:p>
        </p:txBody>
      </p:sp>
    </p:spTree>
    <p:extLst>
      <p:ext uri="{BB962C8B-B14F-4D97-AF65-F5344CB8AC3E}">
        <p14:creationId xmlns:p14="http://schemas.microsoft.com/office/powerpoint/2010/main" val="281355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Preparing for a Windows Server 2019 Installation (1 of 3)</a:t>
            </a:r>
          </a:p>
        </p:txBody>
      </p:sp>
      <p:sp>
        <p:nvSpPr>
          <p:cNvPr id="3" name="Content Placeholder 2"/>
          <p:cNvSpPr>
            <a:spLocks noGrp="1"/>
          </p:cNvSpPr>
          <p:nvPr>
            <p:ph idx="1"/>
          </p:nvPr>
        </p:nvSpPr>
        <p:spPr/>
        <p:txBody>
          <a:bodyPr/>
          <a:lstStyle/>
          <a:p>
            <a:r>
              <a:rPr lang="en-US" dirty="0"/>
              <a:t>Perform advanced planning</a:t>
            </a:r>
          </a:p>
          <a:p>
            <a:r>
              <a:rPr lang="en-US" dirty="0"/>
              <a:t>Review and exceed minimum hardware requirements</a:t>
            </a:r>
          </a:p>
          <a:p>
            <a:r>
              <a:rPr lang="en-US" dirty="0"/>
              <a:t>Consider capacity planning questions</a:t>
            </a:r>
          </a:p>
          <a:p>
            <a:r>
              <a:rPr lang="en-US" dirty="0"/>
              <a:t>Consider processing speed, paying attention to the number of processors</a:t>
            </a:r>
          </a:p>
          <a:p>
            <a:r>
              <a:rPr lang="en-US" dirty="0"/>
              <a:t>Ensure server has enough memory for the applications that it will host</a:t>
            </a:r>
          </a:p>
          <a:p>
            <a:r>
              <a:rPr lang="en-US" dirty="0"/>
              <a:t>Consider the amount and type of storage</a:t>
            </a:r>
          </a:p>
          <a:p>
            <a:pPr lvl="1"/>
            <a:r>
              <a:rPr lang="en-US" dirty="0"/>
              <a:t>Redundant Array of Independent Disks (RAID) in the BIOS of the server</a:t>
            </a:r>
          </a:p>
          <a:p>
            <a:pPr lvl="1"/>
            <a:r>
              <a:rPr lang="en-US" dirty="0"/>
              <a:t>Additional hard disks, SSDs, virtual machine hard disk files</a:t>
            </a:r>
          </a:p>
        </p:txBody>
      </p:sp>
    </p:spTree>
    <p:extLst>
      <p:ext uri="{BB962C8B-B14F-4D97-AF65-F5344CB8AC3E}">
        <p14:creationId xmlns:p14="http://schemas.microsoft.com/office/powerpoint/2010/main" val="315969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Preparing for a Windows Server 2019 Installation (2 of 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7163710"/>
              </p:ext>
            </p:extLst>
          </p:nvPr>
        </p:nvGraphicFramePr>
        <p:xfrm>
          <a:off x="476250" y="1825625"/>
          <a:ext cx="11242674" cy="4028440"/>
        </p:xfrm>
        <a:graphic>
          <a:graphicData uri="http://schemas.openxmlformats.org/drawingml/2006/table">
            <a:tbl>
              <a:tblPr firstRow="1" bandRow="1">
                <a:tableStyleId>{5C22544A-7EE6-4342-B048-85BDC9FD1C3A}</a:tableStyleId>
              </a:tblPr>
              <a:tblGrid>
                <a:gridCol w="3747558">
                  <a:extLst>
                    <a:ext uri="{9D8B030D-6E8A-4147-A177-3AD203B41FA5}">
                      <a16:colId xmlns:a16="http://schemas.microsoft.com/office/drawing/2014/main" val="20000"/>
                    </a:ext>
                  </a:extLst>
                </a:gridCol>
                <a:gridCol w="3747558">
                  <a:extLst>
                    <a:ext uri="{9D8B030D-6E8A-4147-A177-3AD203B41FA5}">
                      <a16:colId xmlns:a16="http://schemas.microsoft.com/office/drawing/2014/main" val="20001"/>
                    </a:ext>
                  </a:extLst>
                </a:gridCol>
                <a:gridCol w="3747558">
                  <a:extLst>
                    <a:ext uri="{9D8B030D-6E8A-4147-A177-3AD203B41FA5}">
                      <a16:colId xmlns:a16="http://schemas.microsoft.com/office/drawing/2014/main" val="20002"/>
                    </a:ext>
                  </a:extLst>
                </a:gridCol>
              </a:tblGrid>
              <a:tr h="370840">
                <a:tc>
                  <a:txBody>
                    <a:bodyPr/>
                    <a:lstStyle/>
                    <a:p>
                      <a:r>
                        <a:rPr lang="en-US" dirty="0"/>
                        <a:t>Table 1-2: Minimum hardware requirements for Windows Server 2019</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rgbClr val="000000"/>
                          </a:solidFill>
                          <a:effectLst/>
                          <a:latin typeface="+mn-lt"/>
                        </a:rPr>
                        <a:t>Hardware </a:t>
                      </a:r>
                      <a:endParaRPr lang="en-US" sz="1200" b="1" dirty="0">
                        <a:solidFill>
                          <a:srgbClr val="000000"/>
                        </a:solidFill>
                        <a:effectLst/>
                        <a:latin typeface="+mn-lt"/>
                      </a:endParaRPr>
                    </a:p>
                  </a:txBody>
                  <a:tcPr anchor="ctr"/>
                </a:tc>
                <a:tc>
                  <a:txBody>
                    <a:bodyPr/>
                    <a:lstStyle/>
                    <a:p>
                      <a:r>
                        <a:rPr lang="en-US" sz="1200" b="1" i="0" dirty="0">
                          <a:solidFill>
                            <a:srgbClr val="000000"/>
                          </a:solidFill>
                          <a:effectLst/>
                          <a:latin typeface="+mn-lt"/>
                        </a:rPr>
                        <a:t>Minimum requirements </a:t>
                      </a:r>
                      <a:endParaRPr lang="en-US" sz="1200" b="1" dirty="0">
                        <a:solidFill>
                          <a:srgbClr val="000000"/>
                        </a:solidFill>
                        <a:effectLst/>
                        <a:latin typeface="+mn-lt"/>
                      </a:endParaRPr>
                    </a:p>
                  </a:txBody>
                  <a:tcPr anchor="ctr"/>
                </a:tc>
                <a:tc>
                  <a:txBody>
                    <a:bodyPr/>
                    <a:lstStyle/>
                    <a:p>
                      <a:r>
                        <a:rPr lang="en-US" sz="1200" b="1" i="0" dirty="0">
                          <a:solidFill>
                            <a:srgbClr val="000000"/>
                          </a:solidFill>
                          <a:effectLst/>
                          <a:latin typeface="+mn-lt"/>
                        </a:rPr>
                        <a:t>Additional considerations</a:t>
                      </a:r>
                      <a:endParaRPr lang="en-US" sz="1200" b="1" dirty="0">
                        <a:solidFill>
                          <a:srgbClr val="000000"/>
                        </a:solidFill>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0" i="0" dirty="0">
                          <a:solidFill>
                            <a:srgbClr val="000000"/>
                          </a:solidFill>
                          <a:effectLst/>
                          <a:latin typeface="+mn-lt"/>
                        </a:rPr>
                        <a:t>Basic Input/Output System (BIOS)</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Unified Extensible Firmware Interface (UEFI) 2.3.1c BIOS or higher for physical server installation</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Trusted Platform Module (TPM) is also required for secure boot and encryption features.</a:t>
                      </a:r>
                      <a:endParaRPr lang="en-US" sz="1200" b="0" dirty="0">
                        <a:solidFill>
                          <a:srgbClr val="000000"/>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rgbClr val="000000"/>
                          </a:solidFill>
                          <a:effectLst/>
                          <a:latin typeface="+mn-lt"/>
                        </a:rPr>
                        <a:t>Processor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1.4 GHz 64-bit processor (includes support for NX, DEP, CMPXCHG16b, LAHF/SAHF, PrefetchW, EPT, or NPT)</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Processor clock speed, amount of processor cache, and number of processor cores should be considered based on planned usage. Hyper-V also requires processor virtualization extensions (Intel VT or AMD-V, with SLAT).</a:t>
                      </a:r>
                      <a:endParaRPr lang="en-US" sz="1200" b="0" dirty="0">
                        <a:solidFill>
                          <a:srgbClr val="000000"/>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rgbClr val="000000"/>
                          </a:solidFill>
                          <a:effectLst/>
                          <a:latin typeface="+mn-lt"/>
                        </a:rPr>
                        <a:t>Memory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512 MB (2 GB for a server with the GUI desktop)</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Each virtual machine requires 800 MB for setup (although this can be scaled back after setup is complete). ECC memory is recommended for physical (non-virtualized) server</a:t>
                      </a:r>
                      <a:r>
                        <a:rPr lang="en-US" sz="1200" b="0" i="0" baseline="0" dirty="0">
                          <a:solidFill>
                            <a:srgbClr val="000000"/>
                          </a:solidFill>
                          <a:effectLst/>
                          <a:latin typeface="+mn-lt"/>
                        </a:rPr>
                        <a:t> </a:t>
                      </a:r>
                      <a:r>
                        <a:rPr lang="en-US" sz="1200" b="0" i="0" dirty="0">
                          <a:solidFill>
                            <a:srgbClr val="000000"/>
                          </a:solidFill>
                          <a:effectLst/>
                          <a:latin typeface="+mn-lt"/>
                        </a:rPr>
                        <a:t>installations.</a:t>
                      </a:r>
                      <a:endParaRPr lang="en-US" sz="1200" b="0" dirty="0">
                        <a:solidFill>
                          <a:srgbClr val="000000"/>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rgbClr val="000000"/>
                          </a:solidFill>
                          <a:effectLst/>
                          <a:latin typeface="+mn-lt"/>
                        </a:rPr>
                        <a:t>Storage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32 GB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32 GB is the minimum for Server Core, while 36 GB is the minimum for installing a full Windows Server.</a:t>
                      </a:r>
                      <a:endParaRPr lang="en-US" sz="1200" b="0" dirty="0">
                        <a:solidFill>
                          <a:srgbClr val="000000"/>
                        </a:solidFill>
                        <a:effectLst/>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935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Preparing for a Windows Server 2019 Installation (3 of 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1440798"/>
              </p:ext>
            </p:extLst>
          </p:nvPr>
        </p:nvGraphicFramePr>
        <p:xfrm>
          <a:off x="476250" y="1825625"/>
          <a:ext cx="11242674" cy="3479800"/>
        </p:xfrm>
        <a:graphic>
          <a:graphicData uri="http://schemas.openxmlformats.org/drawingml/2006/table">
            <a:tbl>
              <a:tblPr firstRow="1" bandRow="1">
                <a:tableStyleId>{5C22544A-7EE6-4342-B048-85BDC9FD1C3A}</a:tableStyleId>
              </a:tblPr>
              <a:tblGrid>
                <a:gridCol w="3747558">
                  <a:extLst>
                    <a:ext uri="{9D8B030D-6E8A-4147-A177-3AD203B41FA5}">
                      <a16:colId xmlns:a16="http://schemas.microsoft.com/office/drawing/2014/main" val="20000"/>
                    </a:ext>
                  </a:extLst>
                </a:gridCol>
                <a:gridCol w="3747558">
                  <a:extLst>
                    <a:ext uri="{9D8B030D-6E8A-4147-A177-3AD203B41FA5}">
                      <a16:colId xmlns:a16="http://schemas.microsoft.com/office/drawing/2014/main" val="20001"/>
                    </a:ext>
                  </a:extLst>
                </a:gridCol>
                <a:gridCol w="3747558">
                  <a:extLst>
                    <a:ext uri="{9D8B030D-6E8A-4147-A177-3AD203B41FA5}">
                      <a16:colId xmlns:a16="http://schemas.microsoft.com/office/drawing/2014/main" val="20002"/>
                    </a:ext>
                  </a:extLst>
                </a:gridCol>
              </a:tblGrid>
              <a:tr h="370840">
                <a:tc>
                  <a:txBody>
                    <a:bodyPr/>
                    <a:lstStyle/>
                    <a:p>
                      <a:r>
                        <a:rPr lang="en-US"/>
                        <a:t>Table 1-2: </a:t>
                      </a:r>
                      <a:r>
                        <a:rPr lang="en-US" dirty="0"/>
                        <a:t>Minimum hardware requirements for Windows Server 2019</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rgbClr val="000000"/>
                          </a:solidFill>
                          <a:effectLst/>
                          <a:latin typeface="+mn-lt"/>
                        </a:rPr>
                        <a:t>Hardware </a:t>
                      </a:r>
                      <a:endParaRPr lang="en-US" sz="1200" b="1" dirty="0">
                        <a:solidFill>
                          <a:srgbClr val="000000"/>
                        </a:solidFill>
                        <a:effectLst/>
                        <a:latin typeface="+mn-lt"/>
                      </a:endParaRPr>
                    </a:p>
                  </a:txBody>
                  <a:tcPr anchor="ctr"/>
                </a:tc>
                <a:tc>
                  <a:txBody>
                    <a:bodyPr/>
                    <a:lstStyle/>
                    <a:p>
                      <a:r>
                        <a:rPr lang="en-US" sz="1200" b="1" i="0" dirty="0">
                          <a:solidFill>
                            <a:srgbClr val="000000"/>
                          </a:solidFill>
                          <a:effectLst/>
                          <a:latin typeface="+mn-lt"/>
                        </a:rPr>
                        <a:t>Minimum requirements </a:t>
                      </a:r>
                      <a:endParaRPr lang="en-US" sz="1200" b="1" dirty="0">
                        <a:solidFill>
                          <a:srgbClr val="000000"/>
                        </a:solidFill>
                        <a:effectLst/>
                        <a:latin typeface="+mn-lt"/>
                      </a:endParaRPr>
                    </a:p>
                  </a:txBody>
                  <a:tcPr anchor="ctr"/>
                </a:tc>
                <a:tc>
                  <a:txBody>
                    <a:bodyPr/>
                    <a:lstStyle/>
                    <a:p>
                      <a:r>
                        <a:rPr lang="en-US" sz="1200" b="1" i="0" dirty="0">
                          <a:solidFill>
                            <a:srgbClr val="000000"/>
                          </a:solidFill>
                          <a:effectLst/>
                          <a:latin typeface="+mn-lt"/>
                        </a:rPr>
                        <a:t>Additional considerations</a:t>
                      </a:r>
                      <a:endParaRPr lang="en-US" sz="1200" b="1" dirty="0">
                        <a:solidFill>
                          <a:srgbClr val="000000"/>
                        </a:solidFill>
                        <a:effectLst/>
                        <a:latin typeface="+mn-lt"/>
                      </a:endParaRPr>
                    </a:p>
                  </a:txBody>
                  <a:tcPr anchor="ctr"/>
                </a:tc>
                <a:extLst>
                  <a:ext uri="{0D108BD9-81ED-4DB2-BD59-A6C34878D82A}">
                    <a16:rowId xmlns:a16="http://schemas.microsoft.com/office/drawing/2014/main" val="10001"/>
                  </a:ext>
                </a:extLst>
              </a:tr>
              <a:tr h="370840">
                <a:tc>
                  <a:txBody>
                    <a:bodyPr/>
                    <a:lstStyle/>
                    <a:p>
                      <a:r>
                        <a:rPr lang="en-US" sz="1200" b="0" i="0" dirty="0">
                          <a:solidFill>
                            <a:srgbClr val="000000"/>
                          </a:solidFill>
                          <a:effectLst/>
                          <a:latin typeface="+mn-lt"/>
                        </a:rPr>
                        <a:t>Network interface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1 gigabit or faster Ethernet adapter that is compatible with PCI Express architecture and Pre-boot Execution Environment (PXE)</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Additional adapters are recommended if you support</a:t>
                      </a:r>
                      <a:br>
                        <a:rPr lang="en-US" sz="1200" b="0" i="0" dirty="0">
                          <a:solidFill>
                            <a:srgbClr val="000000"/>
                          </a:solidFill>
                          <a:effectLst/>
                          <a:latin typeface="+mn-lt"/>
                        </a:rPr>
                      </a:br>
                      <a:r>
                        <a:rPr lang="en-US" sz="1200" b="0" i="0" dirty="0">
                          <a:solidFill>
                            <a:srgbClr val="000000"/>
                          </a:solidFill>
                          <a:effectLst/>
                          <a:latin typeface="+mn-lt"/>
                        </a:rPr>
                        <a:t>multiple virtual machines.</a:t>
                      </a:r>
                      <a:endParaRPr lang="en-US" sz="1200" b="0" dirty="0">
                        <a:solidFill>
                          <a:srgbClr val="000000"/>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rgbClr val="000000"/>
                          </a:solidFill>
                          <a:effectLst/>
                          <a:latin typeface="+mn-lt"/>
                        </a:rPr>
                        <a:t>Optical drive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DVD drive (optional)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While a DVD drive is needed for installations from DVD media, many administrators install from a USB</a:t>
                      </a:r>
                      <a:br>
                        <a:rPr lang="en-US" sz="1200" b="0" i="0" dirty="0">
                          <a:solidFill>
                            <a:srgbClr val="000000"/>
                          </a:solidFill>
                          <a:effectLst/>
                          <a:latin typeface="+mn-lt"/>
                        </a:rPr>
                      </a:br>
                      <a:r>
                        <a:rPr lang="en-US" sz="1200" b="0" i="0" dirty="0">
                          <a:solidFill>
                            <a:srgbClr val="000000"/>
                          </a:solidFill>
                          <a:effectLst/>
                          <a:latin typeface="+mn-lt"/>
                        </a:rPr>
                        <a:t>drive today.</a:t>
                      </a:r>
                      <a:endParaRPr lang="en-US" sz="1200" b="0" dirty="0">
                        <a:solidFill>
                          <a:srgbClr val="000000"/>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rgbClr val="000000"/>
                          </a:solidFill>
                          <a:effectLst/>
                          <a:latin typeface="+mn-lt"/>
                        </a:rPr>
                        <a:t>Display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Super VGA at 1024 3 768 or higher resolution</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Multiple servers can share one display via the use of a keyboard video-mouse (KVM) switch.</a:t>
                      </a:r>
                      <a:endParaRPr lang="en-US" sz="1200" b="0" dirty="0">
                        <a:solidFill>
                          <a:srgbClr val="000000"/>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rgbClr val="000000"/>
                          </a:solidFill>
                          <a:effectLst/>
                          <a:latin typeface="+mn-lt"/>
                        </a:rPr>
                        <a:t>Interactive devices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Keyboard and pointing device </a:t>
                      </a:r>
                      <a:endParaRPr lang="en-US" sz="1200" b="0" dirty="0">
                        <a:solidFill>
                          <a:srgbClr val="000000"/>
                        </a:solidFill>
                        <a:effectLst/>
                        <a:latin typeface="+mn-lt"/>
                      </a:endParaRPr>
                    </a:p>
                  </a:txBody>
                  <a:tcPr/>
                </a:tc>
                <a:tc>
                  <a:txBody>
                    <a:bodyPr/>
                    <a:lstStyle/>
                    <a:p>
                      <a:r>
                        <a:rPr lang="en-US" sz="1200" b="0" i="0" dirty="0">
                          <a:solidFill>
                            <a:srgbClr val="000000"/>
                          </a:solidFill>
                          <a:effectLst/>
                          <a:latin typeface="+mn-lt"/>
                        </a:rPr>
                        <a:t>Multiple servers can share a keyboard and pointing device via the use of a KVM switch box.</a:t>
                      </a:r>
                      <a:endParaRPr lang="en-US" sz="1200" b="0" dirty="0">
                        <a:solidFill>
                          <a:srgbClr val="000000"/>
                        </a:solidFill>
                        <a:effectLst/>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7691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Describe the concepts and processes used to perform a Windows Server 2019 installation</a:t>
            </a:r>
          </a:p>
          <a:p>
            <a:r>
              <a:rPr lang="en-US" dirty="0"/>
              <a:t>Outline common post-installation configuration tasks for Windows Server 2019</a:t>
            </a:r>
          </a:p>
          <a:p>
            <a:r>
              <a:rPr lang="en-US" dirty="0"/>
              <a:t>Identify the different virtualization configurations that can be used to explore Windows Server 2019 within an IT lab environment</a:t>
            </a:r>
          </a:p>
        </p:txBody>
      </p:sp>
    </p:spTree>
    <p:custDataLst>
      <p:tags r:id="rId1"/>
    </p:custDataLst>
    <p:extLst>
      <p:ext uri="{BB962C8B-B14F-4D97-AF65-F5344CB8AC3E}">
        <p14:creationId xmlns:p14="http://schemas.microsoft.com/office/powerpoint/2010/main" val="27624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Installing Windows Server 2019</a:t>
            </a:r>
          </a:p>
        </p:txBody>
      </p:sp>
      <p:sp>
        <p:nvSpPr>
          <p:cNvPr id="3" name="Content Placeholder 2"/>
          <p:cNvSpPr>
            <a:spLocks noGrp="1"/>
          </p:cNvSpPr>
          <p:nvPr>
            <p:ph idx="1"/>
          </p:nvPr>
        </p:nvSpPr>
        <p:spPr/>
        <p:txBody>
          <a:bodyPr/>
          <a:lstStyle/>
          <a:p>
            <a:r>
              <a:rPr lang="en-US" dirty="0"/>
              <a:t>Installation broken into three separate tasks</a:t>
            </a:r>
          </a:p>
          <a:p>
            <a:pPr lvl="1"/>
            <a:r>
              <a:rPr lang="en-US" dirty="0"/>
              <a:t>Obtaining installation media</a:t>
            </a:r>
          </a:p>
          <a:p>
            <a:pPr lvl="1"/>
            <a:r>
              <a:rPr lang="en-US" dirty="0"/>
              <a:t>Starting the installation process</a:t>
            </a:r>
          </a:p>
          <a:p>
            <a:pPr lvl="1"/>
            <a:r>
              <a:rPr lang="en-US" dirty="0"/>
              <a:t>Completing the installation process</a:t>
            </a:r>
          </a:p>
        </p:txBody>
      </p:sp>
    </p:spTree>
    <p:extLst>
      <p:ext uri="{BB962C8B-B14F-4D97-AF65-F5344CB8AC3E}">
        <p14:creationId xmlns:p14="http://schemas.microsoft.com/office/powerpoint/2010/main" val="332322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Obtaining Installation Media </a:t>
            </a:r>
          </a:p>
        </p:txBody>
      </p:sp>
      <p:sp>
        <p:nvSpPr>
          <p:cNvPr id="3" name="Content Placeholder 2"/>
          <p:cNvSpPr>
            <a:spLocks noGrp="1"/>
          </p:cNvSpPr>
          <p:nvPr>
            <p:ph idx="1"/>
          </p:nvPr>
        </p:nvSpPr>
        <p:spPr/>
        <p:txBody>
          <a:bodyPr/>
          <a:lstStyle/>
          <a:p>
            <a:r>
              <a:rPr lang="en-US" dirty="0"/>
              <a:t>Common method used to install Windows Server</a:t>
            </a:r>
          </a:p>
          <a:p>
            <a:pPr lvl="1"/>
            <a:r>
              <a:rPr lang="en-US" dirty="0"/>
              <a:t>Booting a computer or virtual machine from installation media</a:t>
            </a:r>
          </a:p>
          <a:p>
            <a:pPr lvl="2"/>
            <a:r>
              <a:rPr lang="en-US" dirty="0"/>
              <a:t>Bootable DVD or USB flash drive or ISO image file</a:t>
            </a:r>
          </a:p>
          <a:p>
            <a:pPr lvl="1"/>
            <a:r>
              <a:rPr lang="en-US" dirty="0"/>
              <a:t>Use disk-burning software to download ISO image: Burnaware or Rufus</a:t>
            </a:r>
          </a:p>
          <a:p>
            <a:pPr lvl="1"/>
            <a:r>
              <a:rPr lang="en-US" dirty="0"/>
              <a:t>Download the correct Windows Server 2019 ISO image file</a:t>
            </a:r>
          </a:p>
        </p:txBody>
      </p:sp>
    </p:spTree>
    <p:extLst>
      <p:ext uri="{BB962C8B-B14F-4D97-AF65-F5344CB8AC3E}">
        <p14:creationId xmlns:p14="http://schemas.microsoft.com/office/powerpoint/2010/main" val="272224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Starting the Installation Process</a:t>
            </a:r>
          </a:p>
        </p:txBody>
      </p:sp>
      <p:sp>
        <p:nvSpPr>
          <p:cNvPr id="3" name="Content Placeholder 2"/>
          <p:cNvSpPr>
            <a:spLocks noGrp="1"/>
          </p:cNvSpPr>
          <p:nvPr>
            <p:ph idx="1"/>
          </p:nvPr>
        </p:nvSpPr>
        <p:spPr/>
        <p:txBody>
          <a:bodyPr/>
          <a:lstStyle/>
          <a:p>
            <a:r>
              <a:rPr lang="en-US" dirty="0"/>
              <a:t>Ensure BIOS boot order if necessary</a:t>
            </a:r>
          </a:p>
          <a:p>
            <a:r>
              <a:rPr lang="en-US" dirty="0"/>
              <a:t>Create a new virtual machine within a virtualization configuration program</a:t>
            </a:r>
          </a:p>
          <a:p>
            <a:pPr lvl="1"/>
            <a:r>
              <a:rPr lang="en-US" dirty="0"/>
              <a:t>Attach an ISO image file to the virtual DVD drive within the virtual machine</a:t>
            </a:r>
          </a:p>
          <a:p>
            <a:pPr lvl="1"/>
            <a:r>
              <a:rPr lang="en-US" dirty="0"/>
              <a:t>Configure the virtual machine BIOS boot order</a:t>
            </a:r>
          </a:p>
          <a:p>
            <a:pPr lvl="2"/>
            <a:r>
              <a:rPr lang="en-US" dirty="0"/>
              <a:t>Boot from a DVD before the virtual hard disk file</a:t>
            </a:r>
          </a:p>
          <a:p>
            <a:pPr lvl="1"/>
            <a:r>
              <a:rPr lang="en-US" dirty="0"/>
              <a:t>Start virtual machine within the virtual machine software</a:t>
            </a:r>
          </a:p>
          <a:p>
            <a:pPr lvl="2"/>
            <a:r>
              <a:rPr lang="en-US" dirty="0"/>
              <a:t>Machine boots ISO image attached to the virtual DVD </a:t>
            </a:r>
          </a:p>
          <a:p>
            <a:pPr lvl="1"/>
            <a:r>
              <a:rPr lang="en-US" dirty="0"/>
              <a:t>Installation process starts</a:t>
            </a:r>
          </a:p>
        </p:txBody>
      </p:sp>
    </p:spTree>
    <p:extLst>
      <p:ext uri="{BB962C8B-B14F-4D97-AF65-F5344CB8AC3E}">
        <p14:creationId xmlns:p14="http://schemas.microsoft.com/office/powerpoint/2010/main" val="3756209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(1 of 8)</a:t>
            </a:r>
          </a:p>
        </p:txBody>
      </p:sp>
      <p:sp>
        <p:nvSpPr>
          <p:cNvPr id="3" name="Content Placeholder 2"/>
          <p:cNvSpPr>
            <a:spLocks noGrp="1"/>
          </p:cNvSpPr>
          <p:nvPr>
            <p:ph idx="1"/>
          </p:nvPr>
        </p:nvSpPr>
        <p:spPr/>
        <p:txBody>
          <a:bodyPr/>
          <a:lstStyle/>
          <a:p>
            <a:r>
              <a:rPr lang="en-US" dirty="0"/>
              <a:t>First step: enter regional locale and keyboard format</a:t>
            </a:r>
          </a:p>
          <a:p>
            <a:r>
              <a:rPr lang="en-US" dirty="0"/>
              <a:t>Second step: choose whether to start an installation or repair a system</a:t>
            </a:r>
          </a:p>
          <a:p>
            <a:r>
              <a:rPr lang="en-US" dirty="0"/>
              <a:t>Third step: select desired Windows Server 2019 edition</a:t>
            </a:r>
          </a:p>
          <a:p>
            <a:pPr lvl="1"/>
            <a:r>
              <a:rPr lang="en-US" dirty="0"/>
              <a:t>Accept the Microsoft license terms for Windows Server 2019</a:t>
            </a:r>
          </a:p>
          <a:p>
            <a:r>
              <a:rPr lang="en-US" dirty="0"/>
              <a:t>Fourth step: select installation type – custom or upgrade</a:t>
            </a:r>
          </a:p>
          <a:p>
            <a:pPr lvl="1"/>
            <a:r>
              <a:rPr lang="en-US" dirty="0"/>
              <a:t>Normally, select Custom installation for new installation</a:t>
            </a:r>
          </a:p>
          <a:p>
            <a:r>
              <a:rPr lang="en-US" dirty="0"/>
              <a:t>Fifth step: select Windows Server operating system storage location</a:t>
            </a:r>
          </a:p>
          <a:p>
            <a:r>
              <a:rPr lang="en-US" dirty="0"/>
              <a:t>Reboot and specify a password for the local Administrator user account </a:t>
            </a:r>
          </a:p>
        </p:txBody>
      </p:sp>
    </p:spTree>
    <p:extLst>
      <p:ext uri="{BB962C8B-B14F-4D97-AF65-F5344CB8AC3E}">
        <p14:creationId xmlns:p14="http://schemas.microsoft.com/office/powerpoint/2010/main" val="3818314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(2 of 8)</a:t>
            </a:r>
          </a:p>
        </p:txBody>
      </p:sp>
      <p:pic>
        <p:nvPicPr>
          <p:cNvPr id="7" name="Content Placeholder 6" descr="The Windows Setup screen for Windows Server 2019. The regional locale and keyboard information needs to be entered in this sc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035" y="1690692"/>
            <a:ext cx="5529530" cy="4451028"/>
          </a:xfrm>
        </p:spPr>
      </p:pic>
    </p:spTree>
    <p:extLst>
      <p:ext uri="{BB962C8B-B14F-4D97-AF65-F5344CB8AC3E}">
        <p14:creationId xmlns:p14="http://schemas.microsoft.com/office/powerpoint/2010/main" val="113802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(3 of 8)</a:t>
            </a:r>
          </a:p>
        </p:txBody>
      </p:sp>
      <p:pic>
        <p:nvPicPr>
          <p:cNvPr id="3" name="Content Placeholder 2" descr="The Windows Setup screen for Windows Server 2019. The Install Now button is visible which can be clicked to begin the installation process. Another option, Repair your Computer is available where the installation media can be used to repair an already-installed system that is unable to st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6253" y="1690692"/>
            <a:ext cx="5603094" cy="4511988"/>
          </a:xfrm>
        </p:spPr>
      </p:pic>
    </p:spTree>
    <p:extLst>
      <p:ext uri="{BB962C8B-B14F-4D97-AF65-F5344CB8AC3E}">
        <p14:creationId xmlns:p14="http://schemas.microsoft.com/office/powerpoint/2010/main" val="79571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(4 of 8)</a:t>
            </a:r>
          </a:p>
        </p:txBody>
      </p:sp>
      <p:pic>
        <p:nvPicPr>
          <p:cNvPr id="5" name="Content Placeholder 4" descr="The Windows Setup screen for Windows Server 2019. In this screen, several editions of the operating system are displayed. One of them has to be selected. The Window Server 2019 Datacenter (Desktop Experience) option is selected for a full Windows Server Datacenter install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0912" y="1690692"/>
            <a:ext cx="5493776" cy="4479338"/>
          </a:xfrm>
        </p:spPr>
      </p:pic>
    </p:spTree>
    <p:extLst>
      <p:ext uri="{BB962C8B-B14F-4D97-AF65-F5344CB8AC3E}">
        <p14:creationId xmlns:p14="http://schemas.microsoft.com/office/powerpoint/2010/main" val="3930719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(5 of 8)</a:t>
            </a:r>
          </a:p>
        </p:txBody>
      </p:sp>
      <p:pic>
        <p:nvPicPr>
          <p:cNvPr id="3" name="Content Placeholder 2" descr="The Windows Setup screen for Windows Server 2019. An installation type has to selected. Options available are an upgrade and a custom installation. To perform a new installation, the custom option is normally selec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4560" y="1690692"/>
            <a:ext cx="5266479" cy="4294011"/>
          </a:xfrm>
        </p:spPr>
      </p:pic>
    </p:spTree>
    <p:extLst>
      <p:ext uri="{BB962C8B-B14F-4D97-AF65-F5344CB8AC3E}">
        <p14:creationId xmlns:p14="http://schemas.microsoft.com/office/powerpoint/2010/main" val="582808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(6 of 8)</a:t>
            </a:r>
          </a:p>
        </p:txBody>
      </p:sp>
      <p:pic>
        <p:nvPicPr>
          <p:cNvPr id="5" name="Content Placeholder 4" descr="The Windows Setup screen for Windows Server 2019. The storage location for the operating system is selected. The entire storage device is selected in this screen and the Next button is click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126" y="1690692"/>
            <a:ext cx="4939347" cy="4220178"/>
          </a:xfrm>
        </p:spPr>
      </p:pic>
    </p:spTree>
    <p:extLst>
      <p:ext uri="{BB962C8B-B14F-4D97-AF65-F5344CB8AC3E}">
        <p14:creationId xmlns:p14="http://schemas.microsoft.com/office/powerpoint/2010/main" val="4164766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(7 of 8)</a:t>
            </a:r>
          </a:p>
        </p:txBody>
      </p:sp>
      <p:pic>
        <p:nvPicPr>
          <p:cNvPr id="3" name="Content Placeholder 2" descr="After installation and first boot, the user is prompted to enter a password for the local Administrator user accou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1812" y="1690692"/>
            <a:ext cx="6091976" cy="4390068"/>
          </a:xfrm>
        </p:spPr>
      </p:pic>
    </p:spTree>
    <p:extLst>
      <p:ext uri="{BB962C8B-B14F-4D97-AF65-F5344CB8AC3E}">
        <p14:creationId xmlns:p14="http://schemas.microsoft.com/office/powerpoint/2010/main" val="162032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Windows Server 2019 within an Organization (1 of 2)</a:t>
            </a:r>
          </a:p>
        </p:txBody>
      </p:sp>
      <p:sp>
        <p:nvSpPr>
          <p:cNvPr id="3" name="Content Placeholder 2">
            <a:extLst>
              <a:ext uri="{FF2B5EF4-FFF2-40B4-BE49-F238E27FC236}">
                <a16:creationId xmlns:a16="http://schemas.microsoft.com/office/drawing/2014/main" id="{845EA7BC-2EF8-4C68-A1CA-708EC43D396E}"/>
              </a:ext>
            </a:extLst>
          </p:cNvPr>
          <p:cNvSpPr>
            <a:spLocks noGrp="1"/>
          </p:cNvSpPr>
          <p:nvPr>
            <p:ph idx="1"/>
          </p:nvPr>
        </p:nvSpPr>
        <p:spPr/>
        <p:txBody>
          <a:bodyPr/>
          <a:lstStyle/>
          <a:p>
            <a:r>
              <a:rPr lang="en-US" dirty="0"/>
              <a:t>Computer networks and the Internet in the 1990s</a:t>
            </a:r>
          </a:p>
          <a:p>
            <a:pPr lvl="1"/>
            <a:r>
              <a:rPr lang="en-US" dirty="0"/>
              <a:t>PCs (client) connected to other computers across a computer network</a:t>
            </a:r>
          </a:p>
          <a:p>
            <a:pPr lvl="1"/>
            <a:r>
              <a:rPr lang="en-US" dirty="0"/>
              <a:t>Obtained access to shared resources</a:t>
            </a:r>
          </a:p>
          <a:p>
            <a:r>
              <a:rPr lang="en-US" dirty="0"/>
              <a:t>Server: computer that shared the resource</a:t>
            </a:r>
          </a:p>
          <a:p>
            <a:pPr lvl="1"/>
            <a:r>
              <a:rPr lang="en-US" dirty="0"/>
              <a:t>On-premises servers, cloud servers, rackmount servers, blade servers</a:t>
            </a:r>
          </a:p>
          <a:p>
            <a:r>
              <a:rPr lang="en-US" dirty="0"/>
              <a:t>Rack servers (1U and 2U)</a:t>
            </a:r>
          </a:p>
          <a:p>
            <a:pPr lvl="1"/>
            <a:r>
              <a:rPr lang="en-US" dirty="0"/>
              <a:t>Storage area network (SAN) devices, uninterruptible power supply (UPS) devices</a:t>
            </a:r>
          </a:p>
        </p:txBody>
      </p:sp>
    </p:spTree>
    <p:custDataLst>
      <p:tags r:id="rId1"/>
    </p:custDataLst>
    <p:extLst>
      <p:ext uri="{BB962C8B-B14F-4D97-AF65-F5344CB8AC3E}">
        <p14:creationId xmlns:p14="http://schemas.microsoft.com/office/powerpoint/2010/main" val="234921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Completing the Installation Process (8 of 8)</a:t>
            </a:r>
          </a:p>
        </p:txBody>
      </p:sp>
      <p:pic>
        <p:nvPicPr>
          <p:cNvPr id="5" name="Content Placeholder 4" descr="The Windows Server login screen for Windows Server 2019 displayed at the end of the installation proces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5196" y="1690692"/>
            <a:ext cx="6105207" cy="4433684"/>
          </a:xfrm>
        </p:spPr>
      </p:pic>
    </p:spTree>
    <p:extLst>
      <p:ext uri="{BB962C8B-B14F-4D97-AF65-F5344CB8AC3E}">
        <p14:creationId xmlns:p14="http://schemas.microsoft.com/office/powerpoint/2010/main" val="2349276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Post-Installation Configuration</a:t>
            </a:r>
          </a:p>
        </p:txBody>
      </p:sp>
      <p:sp>
        <p:nvSpPr>
          <p:cNvPr id="3" name="Content Placeholder 2"/>
          <p:cNvSpPr>
            <a:spLocks noGrp="1"/>
          </p:cNvSpPr>
          <p:nvPr>
            <p:ph idx="1"/>
          </p:nvPr>
        </p:nvSpPr>
        <p:spPr/>
        <p:txBody>
          <a:bodyPr/>
          <a:lstStyle/>
          <a:p>
            <a:r>
              <a:rPr lang="en-US" dirty="0"/>
              <a:t>Key configuration tasks following any Windows Server 2019 installation</a:t>
            </a:r>
          </a:p>
          <a:p>
            <a:pPr lvl="1"/>
            <a:r>
              <a:rPr lang="en-US" dirty="0"/>
              <a:t>Setting the correct time and time zone</a:t>
            </a:r>
          </a:p>
          <a:p>
            <a:pPr lvl="1"/>
            <a:r>
              <a:rPr lang="en-US" dirty="0"/>
              <a:t>Configuring the Internet Protocol (IP) on the server’s network interfaces</a:t>
            </a:r>
          </a:p>
          <a:p>
            <a:pPr lvl="1"/>
            <a:r>
              <a:rPr lang="en-US" dirty="0"/>
              <a:t>Configuring the firewall</a:t>
            </a:r>
          </a:p>
          <a:p>
            <a:pPr lvl="1"/>
            <a:r>
              <a:rPr lang="en-US" dirty="0"/>
              <a:t>Changing the default computer name and domain membership</a:t>
            </a:r>
          </a:p>
          <a:p>
            <a:pPr lvl="1"/>
            <a:r>
              <a:rPr lang="en-US" dirty="0"/>
              <a:t>Installing a modern Web browser</a:t>
            </a:r>
          </a:p>
          <a:p>
            <a:pPr lvl="1"/>
            <a:r>
              <a:rPr lang="en-US" dirty="0"/>
              <a:t>Activating the Windows Server operating system</a:t>
            </a:r>
          </a:p>
        </p:txBody>
      </p:sp>
    </p:spTree>
    <p:extLst>
      <p:ext uri="{BB962C8B-B14F-4D97-AF65-F5344CB8AC3E}">
        <p14:creationId xmlns:p14="http://schemas.microsoft.com/office/powerpoint/2010/main" val="1517095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 the Correct Time and Time Zone</a:t>
            </a:r>
          </a:p>
        </p:txBody>
      </p:sp>
      <p:sp>
        <p:nvSpPr>
          <p:cNvPr id="3" name="Content Placeholder 2"/>
          <p:cNvSpPr>
            <a:spLocks noGrp="1"/>
          </p:cNvSpPr>
          <p:nvPr>
            <p:ph idx="1"/>
          </p:nvPr>
        </p:nvSpPr>
        <p:spPr/>
        <p:txBody>
          <a:bodyPr/>
          <a:lstStyle/>
          <a:p>
            <a:r>
              <a:rPr lang="en-US" dirty="0"/>
              <a:t>Within Server Manager</a:t>
            </a:r>
          </a:p>
          <a:p>
            <a:pPr lvl="1"/>
            <a:r>
              <a:rPr lang="en-US" dirty="0"/>
              <a:t>Navigate to Local Server</a:t>
            </a:r>
          </a:p>
          <a:p>
            <a:pPr lvl="1"/>
            <a:r>
              <a:rPr lang="en-US" dirty="0"/>
              <a:t>Select the hyperlink to Time zone in the Properties window</a:t>
            </a:r>
          </a:p>
          <a:p>
            <a:r>
              <a:rPr lang="en-US" dirty="0"/>
              <a:t>Within the Windows Server Configuration Wizard on Server Core</a:t>
            </a:r>
          </a:p>
          <a:p>
            <a:pPr lvl="1"/>
            <a:r>
              <a:rPr lang="en-US" dirty="0"/>
              <a:t>Select option 9</a:t>
            </a:r>
          </a:p>
        </p:txBody>
      </p:sp>
    </p:spTree>
    <p:extLst>
      <p:ext uri="{BB962C8B-B14F-4D97-AF65-F5344CB8AC3E}">
        <p14:creationId xmlns:p14="http://schemas.microsoft.com/office/powerpoint/2010/main" val="153194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the Network (1 of 5)</a:t>
            </a:r>
          </a:p>
        </p:txBody>
      </p:sp>
      <p:sp>
        <p:nvSpPr>
          <p:cNvPr id="3" name="Content Placeholder 2"/>
          <p:cNvSpPr>
            <a:spLocks noGrp="1"/>
          </p:cNvSpPr>
          <p:nvPr>
            <p:ph idx="1"/>
          </p:nvPr>
        </p:nvSpPr>
        <p:spPr/>
        <p:txBody>
          <a:bodyPr/>
          <a:lstStyle/>
          <a:p>
            <a:r>
              <a:rPr lang="en-US" dirty="0"/>
              <a:t>Requirements to connect computer to a network</a:t>
            </a:r>
          </a:p>
          <a:p>
            <a:pPr lvl="1"/>
            <a:r>
              <a:rPr lang="en-US" dirty="0"/>
              <a:t>Network interface, protocol, packets, routers, and other devices on a network</a:t>
            </a:r>
          </a:p>
          <a:p>
            <a:r>
              <a:rPr lang="en-US" dirty="0"/>
              <a:t>Three default Windows protocols</a:t>
            </a:r>
          </a:p>
          <a:p>
            <a:pPr lvl="1"/>
            <a:r>
              <a:rPr lang="en-US" dirty="0"/>
              <a:t>TCP/IP, UDP/IP, ICMP</a:t>
            </a:r>
          </a:p>
          <a:p>
            <a:r>
              <a:rPr lang="en-US" dirty="0"/>
              <a:t>TCP ensures retransmission of lost packets</a:t>
            </a:r>
          </a:p>
          <a:p>
            <a:r>
              <a:rPr lang="en-US" dirty="0"/>
              <a:t>IP network participant requires a valid Internet Protocol (IP) address</a:t>
            </a:r>
          </a:p>
          <a:p>
            <a:pPr lvl="1"/>
            <a:r>
              <a:rPr lang="en-US" dirty="0"/>
              <a:t>IP version 4 (IPv4)</a:t>
            </a:r>
          </a:p>
          <a:p>
            <a:pPr lvl="1"/>
            <a:r>
              <a:rPr lang="en-US" dirty="0"/>
              <a:t>IP version 6 (IPv6)</a:t>
            </a:r>
          </a:p>
          <a:p>
            <a:endParaRPr lang="en-US" dirty="0"/>
          </a:p>
        </p:txBody>
      </p:sp>
    </p:spTree>
    <p:extLst>
      <p:ext uri="{BB962C8B-B14F-4D97-AF65-F5344CB8AC3E}">
        <p14:creationId xmlns:p14="http://schemas.microsoft.com/office/powerpoint/2010/main" val="375453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the Network (2 of 5)</a:t>
            </a:r>
          </a:p>
        </p:txBody>
      </p:sp>
      <p:sp>
        <p:nvSpPr>
          <p:cNvPr id="3" name="Content Placeholder 2"/>
          <p:cNvSpPr>
            <a:spLocks noGrp="1"/>
          </p:cNvSpPr>
          <p:nvPr>
            <p:ph idx="1"/>
          </p:nvPr>
        </p:nvSpPr>
        <p:spPr/>
        <p:txBody>
          <a:bodyPr/>
          <a:lstStyle/>
          <a:p>
            <a:r>
              <a:rPr lang="en-US" dirty="0"/>
              <a:t>Understanding IPv4</a:t>
            </a:r>
          </a:p>
          <a:p>
            <a:r>
              <a:rPr lang="en-US" dirty="0"/>
              <a:t>Participation on an IPv4 network</a:t>
            </a:r>
          </a:p>
          <a:p>
            <a:pPr lvl="1"/>
            <a:r>
              <a:rPr lang="en-US" dirty="0"/>
              <a:t>Requires valid IP address and a subnet mask</a:t>
            </a:r>
          </a:p>
          <a:p>
            <a:pPr lvl="1"/>
            <a:r>
              <a:rPr lang="en-US" dirty="0"/>
              <a:t>Optionally requires configuration of a default gateway</a:t>
            </a:r>
          </a:p>
          <a:p>
            <a:pPr lvl="1"/>
            <a:r>
              <a:rPr lang="en-US" dirty="0"/>
              <a:t>Unicast communication: from one computer to another computer using IP</a:t>
            </a:r>
          </a:p>
          <a:p>
            <a:pPr lvl="1"/>
            <a:r>
              <a:rPr lang="en-US" dirty="0"/>
              <a:t>Octets: most common format for IPv4 addresses</a:t>
            </a:r>
          </a:p>
          <a:p>
            <a:pPr lvl="1"/>
            <a:r>
              <a:rPr lang="en-US" dirty="0"/>
              <a:t>IPv4 address’s two parts: network ID and host ID</a:t>
            </a:r>
          </a:p>
          <a:p>
            <a:pPr lvl="1"/>
            <a:r>
              <a:rPr lang="en-US" dirty="0"/>
              <a:t>IPv4 address must be configured with a subnet mask</a:t>
            </a:r>
          </a:p>
        </p:txBody>
      </p:sp>
    </p:spTree>
    <p:extLst>
      <p:ext uri="{BB962C8B-B14F-4D97-AF65-F5344CB8AC3E}">
        <p14:creationId xmlns:p14="http://schemas.microsoft.com/office/powerpoint/2010/main" val="1331610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the Network (3 of 5)</a:t>
            </a:r>
          </a:p>
        </p:txBody>
      </p:sp>
      <p:pic>
        <p:nvPicPr>
          <p:cNvPr id="9" name="Content Placeholder 8" descr="A sample I P address and subnet mask. The I P address is 144 dot 58 dot 0 dot 1. In binary format this I P address takes the following form. 1 0 0 1 0 0 0 0 dot 0 0 1 1 1 0 1 0 dot 0 0 0 0 0 0 0 0 dot 0 0 0 0 0 0 0 1. The subnet mask is 255 dot 255 dot 0 dot 0. The first two numbers belong to the network portion and the rest of the two numbers belong to the host portion. The binary form of the subnet mask is as given below. 1 1 1 1 1 1 1 1 dot 1 1 1 1 1 1 1 1 dot 0 0 0 0 0 0 0 0 dot 0 0 0 0 0 0 0 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844" y="1690692"/>
            <a:ext cx="6927912" cy="4120008"/>
          </a:xfrm>
        </p:spPr>
      </p:pic>
    </p:spTree>
    <p:extLst>
      <p:ext uri="{BB962C8B-B14F-4D97-AF65-F5344CB8AC3E}">
        <p14:creationId xmlns:p14="http://schemas.microsoft.com/office/powerpoint/2010/main" val="1455434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the Network (4 of 5)</a:t>
            </a:r>
          </a:p>
        </p:txBody>
      </p:sp>
      <p:sp>
        <p:nvSpPr>
          <p:cNvPr id="3" name="Content Placeholder 2"/>
          <p:cNvSpPr>
            <a:spLocks noGrp="1"/>
          </p:cNvSpPr>
          <p:nvPr>
            <p:ph idx="1"/>
          </p:nvPr>
        </p:nvSpPr>
        <p:spPr/>
        <p:txBody>
          <a:bodyPr/>
          <a:lstStyle/>
          <a:p>
            <a:r>
              <a:rPr lang="en-US" dirty="0"/>
              <a:t>Understanding IPv6</a:t>
            </a:r>
          </a:p>
          <a:p>
            <a:pPr lvl="1"/>
            <a:r>
              <a:rPr lang="en-US" dirty="0"/>
              <a:t>Accommodates far more IP addresses: uses 128 bits to identify computers</a:t>
            </a:r>
          </a:p>
          <a:p>
            <a:pPr lvl="1"/>
            <a:r>
              <a:rPr lang="en-US" dirty="0"/>
              <a:t>IP addresses written using 8 colon-delimited 16-bit hexadecimal numbers</a:t>
            </a:r>
          </a:p>
          <a:p>
            <a:pPr lvl="1"/>
            <a:r>
              <a:rPr lang="en-US" dirty="0"/>
              <a:t>IPv6 addresses can be expressed several ways</a:t>
            </a:r>
          </a:p>
          <a:p>
            <a:pPr lvl="1"/>
            <a:r>
              <a:rPr lang="en-US" dirty="0"/>
              <a:t>Adopted by small Internet-connected devices</a:t>
            </a:r>
          </a:p>
          <a:p>
            <a:pPr lvl="2"/>
            <a:r>
              <a:rPr lang="en-US" dirty="0"/>
              <a:t>Collectively referred to as the Internet of Things (IoT)</a:t>
            </a:r>
          </a:p>
          <a:p>
            <a:pPr lvl="2"/>
            <a:r>
              <a:rPr lang="en-US" dirty="0"/>
              <a:t>Uses Teredo protocol to work within IPv4-only networks</a:t>
            </a:r>
          </a:p>
          <a:p>
            <a:r>
              <a:rPr lang="en-US" dirty="0"/>
              <a:t>Proxy servers and Network Address Translation (NAT) routers allow more IPv4 addresses</a:t>
            </a:r>
          </a:p>
        </p:txBody>
      </p:sp>
    </p:spTree>
    <p:extLst>
      <p:ext uri="{BB962C8B-B14F-4D97-AF65-F5344CB8AC3E}">
        <p14:creationId xmlns:p14="http://schemas.microsoft.com/office/powerpoint/2010/main" val="2267919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the Network (5 of 5)</a:t>
            </a:r>
          </a:p>
        </p:txBody>
      </p:sp>
      <p:sp>
        <p:nvSpPr>
          <p:cNvPr id="3" name="Content Placeholder 2"/>
          <p:cNvSpPr>
            <a:spLocks noGrp="1"/>
          </p:cNvSpPr>
          <p:nvPr>
            <p:ph idx="1"/>
          </p:nvPr>
        </p:nvSpPr>
        <p:spPr/>
        <p:txBody>
          <a:bodyPr/>
          <a:lstStyle/>
          <a:p>
            <a:r>
              <a:rPr lang="en-US" dirty="0"/>
              <a:t>Configuring IP on a network interface</a:t>
            </a:r>
          </a:p>
          <a:p>
            <a:pPr lvl="1"/>
            <a:r>
              <a:rPr lang="en-US" dirty="0"/>
              <a:t>Automatic from Dynamic Host Configuration Protocol (DHCP) or Boot Protocol (BOOTP) server</a:t>
            </a:r>
          </a:p>
          <a:p>
            <a:r>
              <a:rPr lang="en-US" dirty="0"/>
              <a:t>Process varies on IPv4 or IPv6 networks</a:t>
            </a:r>
          </a:p>
          <a:p>
            <a:r>
              <a:rPr lang="en-US" dirty="0"/>
              <a:t>Automatic address assignment features</a:t>
            </a:r>
          </a:p>
          <a:p>
            <a:pPr lvl="1"/>
            <a:r>
              <a:rPr lang="en-US" dirty="0"/>
              <a:t>Automatic Private IP Addressing (APIPA)</a:t>
            </a:r>
          </a:p>
          <a:p>
            <a:pPr lvl="1"/>
            <a:r>
              <a:rPr lang="en-US" dirty="0"/>
              <a:t>Internet Control Message Protocol version 6 (ICMPv6)</a:t>
            </a:r>
          </a:p>
          <a:p>
            <a:r>
              <a:rPr lang="en-US" dirty="0"/>
              <a:t>Can manually configure IP on a network interface within Server Manager</a:t>
            </a:r>
          </a:p>
        </p:txBody>
      </p:sp>
    </p:spTree>
    <p:extLst>
      <p:ext uri="{BB962C8B-B14F-4D97-AF65-F5344CB8AC3E}">
        <p14:creationId xmlns:p14="http://schemas.microsoft.com/office/powerpoint/2010/main" val="2538164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the Firewall</a:t>
            </a:r>
          </a:p>
        </p:txBody>
      </p:sp>
      <p:sp>
        <p:nvSpPr>
          <p:cNvPr id="5" name="Content Placeholder 4"/>
          <p:cNvSpPr>
            <a:spLocks noGrp="1"/>
          </p:cNvSpPr>
          <p:nvPr>
            <p:ph idx="1"/>
          </p:nvPr>
        </p:nvSpPr>
        <p:spPr/>
        <p:txBody>
          <a:bodyPr/>
          <a:lstStyle/>
          <a:p>
            <a:r>
              <a:rPr lang="en-US" dirty="0"/>
              <a:t>Perimeter network or demilitarized zone (DMZ)</a:t>
            </a:r>
          </a:p>
          <a:p>
            <a:pPr lvl="1"/>
            <a:r>
              <a:rPr lang="en-US" dirty="0"/>
              <a:t>Contains servers surrounded by routers</a:t>
            </a:r>
          </a:p>
          <a:p>
            <a:pPr lvl="1"/>
            <a:r>
              <a:rPr lang="en-US" dirty="0"/>
              <a:t>Routers implement advanced firewall capabilities for traffic passing into network</a:t>
            </a:r>
          </a:p>
          <a:p>
            <a:r>
              <a:rPr lang="en-US" dirty="0"/>
              <a:t>Disable or modify DMZ servers’ firewall configurations within Server Manager</a:t>
            </a:r>
          </a:p>
          <a:p>
            <a:pPr lvl="1"/>
            <a:r>
              <a:rPr lang="en-US" dirty="0"/>
              <a:t>Navigate to Local Server</a:t>
            </a:r>
          </a:p>
          <a:p>
            <a:pPr lvl="1"/>
            <a:r>
              <a:rPr lang="en-US" dirty="0"/>
              <a:t>Select hyperlink next to Windows Defender Firewall in the Properties window </a:t>
            </a:r>
          </a:p>
        </p:txBody>
      </p:sp>
    </p:spTree>
    <p:extLst>
      <p:ext uri="{BB962C8B-B14F-4D97-AF65-F5344CB8AC3E}">
        <p14:creationId xmlns:p14="http://schemas.microsoft.com/office/powerpoint/2010/main" val="493067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Changing the Default Computer Name and Domain Membership</a:t>
            </a:r>
          </a:p>
        </p:txBody>
      </p:sp>
      <p:sp>
        <p:nvSpPr>
          <p:cNvPr id="5" name="Content Placeholder 4"/>
          <p:cNvSpPr>
            <a:spLocks noGrp="1"/>
          </p:cNvSpPr>
          <p:nvPr>
            <p:ph idx="1"/>
          </p:nvPr>
        </p:nvSpPr>
        <p:spPr/>
        <p:txBody>
          <a:bodyPr/>
          <a:lstStyle/>
          <a:p>
            <a:r>
              <a:rPr lang="en-US" dirty="0"/>
              <a:t>Installation assigns randomly generated computer name for the server</a:t>
            </a:r>
          </a:p>
          <a:p>
            <a:r>
              <a:rPr lang="en-US" dirty="0"/>
              <a:t>Change within Server Manager</a:t>
            </a:r>
          </a:p>
          <a:p>
            <a:pPr lvl="1"/>
            <a:r>
              <a:rPr lang="en-US" dirty="0"/>
              <a:t>Navigate to Local Server</a:t>
            </a:r>
          </a:p>
          <a:p>
            <a:pPr lvl="1"/>
            <a:r>
              <a:rPr lang="en-US" dirty="0"/>
              <a:t>Select hyperlink next to Computer name in the Properties window</a:t>
            </a:r>
          </a:p>
          <a:p>
            <a:pPr lvl="1"/>
            <a:r>
              <a:rPr lang="en-US" dirty="0"/>
              <a:t>Click the Change button and supply a new computer name</a:t>
            </a:r>
          </a:p>
          <a:p>
            <a:r>
              <a:rPr lang="en-US" dirty="0"/>
              <a:t>Change within Windows Server Configuration Wizard on Server Core</a:t>
            </a:r>
          </a:p>
          <a:p>
            <a:pPr lvl="1"/>
            <a:r>
              <a:rPr lang="en-US" dirty="0"/>
              <a:t>Select option 2</a:t>
            </a:r>
          </a:p>
          <a:p>
            <a:r>
              <a:rPr lang="en-US" dirty="0"/>
              <a:t>Finish by joining the server to a domain</a:t>
            </a:r>
          </a:p>
        </p:txBody>
      </p:sp>
    </p:spTree>
    <p:extLst>
      <p:ext uri="{BB962C8B-B14F-4D97-AF65-F5344CB8AC3E}">
        <p14:creationId xmlns:p14="http://schemas.microsoft.com/office/powerpoint/2010/main" val="125692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FB1BD-D174-488E-A0C1-ED7BE5E40D92}"/>
              </a:ext>
            </a:extLst>
          </p:cNvPr>
          <p:cNvSpPr>
            <a:spLocks noGrp="1"/>
          </p:cNvSpPr>
          <p:nvPr>
            <p:ph type="title"/>
          </p:nvPr>
        </p:nvSpPr>
        <p:spPr/>
        <p:txBody>
          <a:bodyPr/>
          <a:lstStyle/>
          <a:p>
            <a:r>
              <a:rPr lang="en-US" dirty="0"/>
              <a:t>Using Windows Server 2019 within an Organization (2 of 2)</a:t>
            </a:r>
          </a:p>
        </p:txBody>
      </p:sp>
      <p:pic>
        <p:nvPicPr>
          <p:cNvPr id="10" name="Content Placeholder 9" descr="Illustration of a sample server rack which has been configured as follows. It hosts three 1 U servers running a web server, file server, and firewall server. It hosts two 2 U servers running a database server and email server. It has a 2 U Uninterrupted Power Supply, a 4 U Storage Area Network, and a management station that has a shared monitor, keyboard, and mouse."/>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345200" y="1690692"/>
            <a:ext cx="3505200" cy="4484750"/>
          </a:xfrm>
        </p:spPr>
      </p:pic>
    </p:spTree>
    <p:custDataLst>
      <p:tags r:id="rId1"/>
    </p:custDataLst>
    <p:extLst>
      <p:ext uri="{BB962C8B-B14F-4D97-AF65-F5344CB8AC3E}">
        <p14:creationId xmlns:p14="http://schemas.microsoft.com/office/powerpoint/2010/main" val="354039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Installing a Modern Web Browser</a:t>
            </a:r>
          </a:p>
        </p:txBody>
      </p:sp>
      <p:sp>
        <p:nvSpPr>
          <p:cNvPr id="5" name="Content Placeholder 4"/>
          <p:cNvSpPr>
            <a:spLocks noGrp="1"/>
          </p:cNvSpPr>
          <p:nvPr>
            <p:ph idx="1"/>
          </p:nvPr>
        </p:nvSpPr>
        <p:spPr/>
        <p:txBody>
          <a:bodyPr/>
          <a:lstStyle/>
          <a:p>
            <a:r>
              <a:rPr lang="en-US" dirty="0"/>
              <a:t>Default Windows Server 2019 Web browser: Internet Explorer</a:t>
            </a:r>
          </a:p>
          <a:p>
            <a:pPr lvl="1"/>
            <a:r>
              <a:rPr lang="en-US" dirty="0"/>
              <a:t>Provided for legacy application support only</a:t>
            </a:r>
          </a:p>
          <a:p>
            <a:r>
              <a:rPr lang="en-US" dirty="0"/>
              <a:t>Internet Explorer Enhanced Security Configuration (IE ESC) blocks Web sites</a:t>
            </a:r>
          </a:p>
          <a:p>
            <a:r>
              <a:rPr lang="en-US" dirty="0"/>
              <a:t>Disable IE ESC within Server Manager</a:t>
            </a:r>
          </a:p>
          <a:p>
            <a:pPr lvl="1"/>
            <a:r>
              <a:rPr lang="en-US" dirty="0"/>
              <a:t>Navigate to Local Server</a:t>
            </a:r>
          </a:p>
          <a:p>
            <a:pPr lvl="1"/>
            <a:r>
              <a:rPr lang="en-US" dirty="0"/>
              <a:t>Select hyperlink next to IE Enhanced Security Configuration in the Properties window</a:t>
            </a:r>
          </a:p>
          <a:p>
            <a:pPr lvl="1"/>
            <a:r>
              <a:rPr lang="en-US" dirty="0"/>
              <a:t>Disable IE ESC for all users or system administrators</a:t>
            </a:r>
            <a:br>
              <a:rPr lang="en-US" dirty="0"/>
            </a:br>
            <a:endParaRPr lang="en-US" dirty="0"/>
          </a:p>
        </p:txBody>
      </p:sp>
    </p:spTree>
    <p:extLst>
      <p:ext uri="{BB962C8B-B14F-4D97-AF65-F5344CB8AC3E}">
        <p14:creationId xmlns:p14="http://schemas.microsoft.com/office/powerpoint/2010/main" val="1275005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Activating the Windows Server Operating System</a:t>
            </a:r>
          </a:p>
        </p:txBody>
      </p:sp>
      <p:sp>
        <p:nvSpPr>
          <p:cNvPr id="5" name="Content Placeholder 4"/>
          <p:cNvSpPr>
            <a:spLocks noGrp="1"/>
          </p:cNvSpPr>
          <p:nvPr>
            <p:ph idx="1"/>
          </p:nvPr>
        </p:nvSpPr>
        <p:spPr/>
        <p:txBody>
          <a:bodyPr/>
          <a:lstStyle/>
          <a:p>
            <a:r>
              <a:rPr lang="en-US" dirty="0"/>
              <a:t>Automatic activation performed based on Generic Volume License Key (GVLK)</a:t>
            </a:r>
          </a:p>
          <a:p>
            <a:pPr lvl="1"/>
            <a:r>
              <a:rPr lang="en-US" dirty="0"/>
              <a:t>Requires organization’s Key Management Services (KMS) installed on a network server</a:t>
            </a:r>
          </a:p>
          <a:p>
            <a:pPr lvl="1"/>
            <a:r>
              <a:rPr lang="en-US" dirty="0"/>
              <a:t>Requires Active Directory-based Activation role installed on a domain controller within the domain</a:t>
            </a:r>
          </a:p>
          <a:p>
            <a:r>
              <a:rPr lang="en-US" dirty="0"/>
              <a:t>Organization can purchase a retail product key or Multiple Activation Key (MAK)</a:t>
            </a:r>
          </a:p>
          <a:p>
            <a:r>
              <a:rPr lang="en-US" dirty="0"/>
              <a:t>Activation within Server Manager by navigating to Local Server</a:t>
            </a:r>
          </a:p>
          <a:p>
            <a:pPr lvl="1"/>
            <a:r>
              <a:rPr lang="en-US" dirty="0"/>
              <a:t>Select hyperlink next to Product ID in the Properties window</a:t>
            </a:r>
          </a:p>
          <a:p>
            <a:pPr lvl="1"/>
            <a:r>
              <a:rPr lang="en-US" dirty="0"/>
              <a:t>Enter license key and click Activate to complete the activation process</a:t>
            </a:r>
          </a:p>
          <a:p>
            <a:endParaRPr lang="en-US" dirty="0"/>
          </a:p>
        </p:txBody>
      </p:sp>
    </p:spTree>
    <p:extLst>
      <p:ext uri="{BB962C8B-B14F-4D97-AF65-F5344CB8AC3E}">
        <p14:creationId xmlns:p14="http://schemas.microsoft.com/office/powerpoint/2010/main" val="2380903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Selecting a Windows Server 2019 Lab Environment</a:t>
            </a:r>
          </a:p>
        </p:txBody>
      </p:sp>
      <p:sp>
        <p:nvSpPr>
          <p:cNvPr id="5" name="Content Placeholder 4"/>
          <p:cNvSpPr>
            <a:spLocks noGrp="1"/>
          </p:cNvSpPr>
          <p:nvPr>
            <p:ph idx="1"/>
          </p:nvPr>
        </p:nvSpPr>
        <p:spPr/>
        <p:txBody>
          <a:bodyPr/>
          <a:lstStyle/>
          <a:p>
            <a:r>
              <a:rPr lang="en-US" dirty="0"/>
              <a:t>Hands-On Projects within this book will require Hyper-V</a:t>
            </a:r>
          </a:p>
          <a:p>
            <a:r>
              <a:rPr lang="en-US" dirty="0"/>
              <a:t>Can install Windows Server 2019 directly on a computer</a:t>
            </a:r>
          </a:p>
          <a:p>
            <a:pPr lvl="1"/>
            <a:r>
              <a:rPr lang="en-US" dirty="0"/>
              <a:t>Not necessarily practical</a:t>
            </a:r>
          </a:p>
          <a:p>
            <a:r>
              <a:rPr lang="en-US" dirty="0"/>
              <a:t>Can use Windows 10 Professional, Enterprise, and Education editions</a:t>
            </a:r>
          </a:p>
          <a:p>
            <a:pPr lvl="1"/>
            <a:r>
              <a:rPr lang="en-US" dirty="0"/>
              <a:t>These releases provide support for Hyper-V and nested virtualization</a:t>
            </a:r>
            <a:br>
              <a:rPr lang="en-US" dirty="0"/>
            </a:br>
            <a:endParaRPr lang="en-US" dirty="0"/>
          </a:p>
        </p:txBody>
      </p:sp>
    </p:spTree>
    <p:extLst>
      <p:ext uri="{BB962C8B-B14F-4D97-AF65-F5344CB8AC3E}">
        <p14:creationId xmlns:p14="http://schemas.microsoft.com/office/powerpoint/2010/main" val="123951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r>
              <a:rPr lang="en-US" dirty="0"/>
              <a:t>Windows Server 2019 installs on an on-premises rackmount server or a VM</a:t>
            </a:r>
          </a:p>
          <a:p>
            <a:r>
              <a:rPr lang="en-US" dirty="0"/>
              <a:t>Microsoft’s Hyper-V is often used with the nested virtualization feature</a:t>
            </a:r>
          </a:p>
          <a:p>
            <a:r>
              <a:rPr lang="en-US" dirty="0"/>
              <a:t>Windows Server 2019 has many key features and containers to host Web apps</a:t>
            </a:r>
          </a:p>
          <a:p>
            <a:r>
              <a:rPr lang="en-US" dirty="0"/>
              <a:t>Several tools are used to configure and manage Windows Server 2019</a:t>
            </a:r>
          </a:p>
          <a:p>
            <a:r>
              <a:rPr lang="en-US" dirty="0"/>
              <a:t>Server Core and Nano Server are two small footprint installation options</a:t>
            </a:r>
          </a:p>
          <a:p>
            <a:r>
              <a:rPr lang="en-US" dirty="0"/>
              <a:t>Three major editions of Windows Server 2019 exist</a:t>
            </a:r>
          </a:p>
          <a:p>
            <a:r>
              <a:rPr lang="en-US" dirty="0"/>
              <a:t>Several installation and post-installation tasks are typically performed</a:t>
            </a:r>
          </a:p>
        </p:txBody>
      </p:sp>
      <p:pic>
        <p:nvPicPr>
          <p:cNvPr id="4" name="Content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Windows Server Virtualization</a:t>
            </a:r>
            <a:br>
              <a:rPr lang="en-US" dirty="0"/>
            </a:br>
            <a:r>
              <a:rPr lang="en-US" dirty="0"/>
              <a:t>(1 of 4)</a:t>
            </a:r>
          </a:p>
        </p:txBody>
      </p:sp>
      <p:sp>
        <p:nvSpPr>
          <p:cNvPr id="5" name="Content Placeholder 4"/>
          <p:cNvSpPr>
            <a:spLocks noGrp="1"/>
          </p:cNvSpPr>
          <p:nvPr>
            <p:ph idx="1"/>
          </p:nvPr>
        </p:nvSpPr>
        <p:spPr/>
        <p:txBody>
          <a:bodyPr/>
          <a:lstStyle/>
          <a:p>
            <a:r>
              <a:rPr lang="en-US" dirty="0"/>
              <a:t>Virtualization</a:t>
            </a:r>
          </a:p>
          <a:p>
            <a:pPr lvl="1"/>
            <a:r>
              <a:rPr lang="en-US" dirty="0"/>
              <a:t>Process of running more than one operating system at the same time on a single computer</a:t>
            </a:r>
          </a:p>
          <a:p>
            <a:pPr lvl="1"/>
            <a:r>
              <a:rPr lang="en-US" dirty="0"/>
              <a:t>Requires hypervisor software</a:t>
            </a:r>
          </a:p>
          <a:p>
            <a:r>
              <a:rPr lang="en-US" dirty="0"/>
              <a:t>Type 2 hypervisors run on top of an existing workstation operating system</a:t>
            </a:r>
          </a:p>
          <a:p>
            <a:r>
              <a:rPr lang="en-US" dirty="0"/>
              <a:t>Type 1 hypervisors interact with the hardware directly</a:t>
            </a:r>
          </a:p>
          <a:p>
            <a:pPr lvl="1"/>
            <a:r>
              <a:rPr lang="en-US" dirty="0"/>
              <a:t>Contain a small operating system to manage the hypervisor configuration and virtual machines</a:t>
            </a:r>
          </a:p>
          <a:p>
            <a:pPr lvl="1"/>
            <a:r>
              <a:rPr lang="en-US" dirty="0"/>
              <a:t>Example: Microsoft Hyper-V</a:t>
            </a:r>
          </a:p>
        </p:txBody>
      </p:sp>
    </p:spTree>
    <p:extLst>
      <p:ext uri="{BB962C8B-B14F-4D97-AF65-F5344CB8AC3E}">
        <p14:creationId xmlns:p14="http://schemas.microsoft.com/office/powerpoint/2010/main" val="35270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Windows Server Virtualization</a:t>
            </a:r>
            <a:br>
              <a:rPr lang="en-US" dirty="0"/>
            </a:br>
            <a:r>
              <a:rPr lang="en-US" dirty="0"/>
              <a:t>(2 of 4)</a:t>
            </a:r>
          </a:p>
        </p:txBody>
      </p:sp>
      <p:sp>
        <p:nvSpPr>
          <p:cNvPr id="5" name="Content Placeholder 4"/>
          <p:cNvSpPr>
            <a:spLocks noGrp="1"/>
          </p:cNvSpPr>
          <p:nvPr>
            <p:ph idx="1"/>
          </p:nvPr>
        </p:nvSpPr>
        <p:spPr/>
        <p:txBody>
          <a:bodyPr/>
          <a:lstStyle/>
          <a:p>
            <a:r>
              <a:rPr lang="en-US" dirty="0"/>
              <a:t>Hypervisor requirements</a:t>
            </a:r>
          </a:p>
          <a:p>
            <a:pPr lvl="1"/>
            <a:r>
              <a:rPr lang="en-US" dirty="0"/>
              <a:t>Hypervisor acceleration</a:t>
            </a:r>
          </a:p>
          <a:p>
            <a:pPr lvl="1"/>
            <a:r>
              <a:rPr lang="en-US" dirty="0"/>
              <a:t>Second Level Address Translation (SLAT) extensions</a:t>
            </a:r>
          </a:p>
          <a:p>
            <a:r>
              <a:rPr lang="en-US" dirty="0"/>
              <a:t>Virtual machine configuration file</a:t>
            </a:r>
          </a:p>
          <a:p>
            <a:pPr lvl="1"/>
            <a:r>
              <a:rPr lang="en-US" dirty="0"/>
              <a:t>Stored within a file specific to the hypervisor</a:t>
            </a:r>
          </a:p>
          <a:p>
            <a:r>
              <a:rPr lang="en-US" dirty="0"/>
              <a:t>Operating system </a:t>
            </a:r>
            <a:r>
              <a:rPr lang="nn-NO" dirty="0"/>
              <a:t>virtual hard disk file</a:t>
            </a:r>
          </a:p>
          <a:p>
            <a:pPr lvl="1"/>
            <a:r>
              <a:rPr lang="en-US" dirty="0"/>
              <a:t>Thick provisioning: allocates fixed space for the file when created</a:t>
            </a:r>
          </a:p>
          <a:p>
            <a:pPr lvl="1"/>
            <a:r>
              <a:rPr lang="en-US" dirty="0"/>
              <a:t>Thin provisioning: dynamically allocating space as needed</a:t>
            </a:r>
          </a:p>
        </p:txBody>
      </p:sp>
    </p:spTree>
    <p:extLst>
      <p:ext uri="{BB962C8B-B14F-4D97-AF65-F5344CB8AC3E}">
        <p14:creationId xmlns:p14="http://schemas.microsoft.com/office/powerpoint/2010/main" val="223536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Windows Server Virtualization</a:t>
            </a:r>
            <a:br>
              <a:rPr lang="en-US" dirty="0"/>
            </a:br>
            <a:r>
              <a:rPr lang="en-US" dirty="0"/>
              <a:t>(3 of 4)</a:t>
            </a:r>
          </a:p>
        </p:txBody>
      </p:sp>
      <p:sp>
        <p:nvSpPr>
          <p:cNvPr id="5" name="Content Placeholder 4"/>
          <p:cNvSpPr>
            <a:spLocks noGrp="1"/>
          </p:cNvSpPr>
          <p:nvPr>
            <p:ph idx="1"/>
          </p:nvPr>
        </p:nvSpPr>
        <p:spPr/>
        <p:txBody>
          <a:bodyPr/>
          <a:lstStyle/>
          <a:p>
            <a:r>
              <a:rPr lang="en-US" dirty="0"/>
              <a:t>On-premises and cloud operating systems</a:t>
            </a:r>
          </a:p>
          <a:p>
            <a:pPr lvl="1"/>
            <a:r>
              <a:rPr lang="en-US" dirty="0"/>
              <a:t>Virtual machines with virtual hard disk files hosted on a SAN within the organization or cloud data center</a:t>
            </a:r>
          </a:p>
          <a:p>
            <a:r>
              <a:rPr lang="en-US" dirty="0"/>
              <a:t>Nested virtualization</a:t>
            </a:r>
          </a:p>
          <a:p>
            <a:pPr lvl="1"/>
            <a:r>
              <a:rPr lang="en-US" dirty="0"/>
              <a:t>Running other virtual machines within an existing virtual machine</a:t>
            </a:r>
          </a:p>
          <a:p>
            <a:pPr lvl="1"/>
            <a:r>
              <a:rPr lang="en-US" dirty="0"/>
              <a:t>Example: Hyper-V</a:t>
            </a:r>
          </a:p>
          <a:p>
            <a:pPr lvl="1"/>
            <a:r>
              <a:rPr lang="en-US" dirty="0"/>
              <a:t>Provides ability to implement a more complex virtualization structure</a:t>
            </a:r>
          </a:p>
          <a:p>
            <a:pPr lvl="1"/>
            <a:r>
              <a:rPr lang="en-US" dirty="0"/>
              <a:t>Provides ability to create complex virtualization structure on Windows 10 PCs for learning and testing purposes</a:t>
            </a:r>
          </a:p>
        </p:txBody>
      </p:sp>
    </p:spTree>
    <p:extLst>
      <p:ext uri="{BB962C8B-B14F-4D97-AF65-F5344CB8AC3E}">
        <p14:creationId xmlns:p14="http://schemas.microsoft.com/office/powerpoint/2010/main" val="338964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Windows Server Virtualization</a:t>
            </a:r>
            <a:br>
              <a:rPr lang="en-US" dirty="0"/>
            </a:br>
            <a:r>
              <a:rPr lang="en-US" dirty="0"/>
              <a:t>(4 of 4)</a:t>
            </a:r>
          </a:p>
        </p:txBody>
      </p:sp>
      <p:pic>
        <p:nvPicPr>
          <p:cNvPr id="7" name="Content Placeholder 6" descr="Illustration showing the conceptual layers in nested virtualization using Hyper-V. At the base is the Hardware. On top of it is Hyper-V. On top of Hyper-V is the management operating system and several virtual machines. One of these virtual machines has a Hyper-V layer in it on top of which is a management operating system and other virtual machin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4436" y="2239654"/>
            <a:ext cx="8339742" cy="3120536"/>
          </a:xfrm>
        </p:spPr>
      </p:pic>
    </p:spTree>
    <p:extLst>
      <p:ext uri="{BB962C8B-B14F-4D97-AF65-F5344CB8AC3E}">
        <p14:creationId xmlns:p14="http://schemas.microsoft.com/office/powerpoint/2010/main" val="3211769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CFA8FA2C-1F1B-46EC-B7B9-70B8E770E3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2803</Words>
  <Application>Microsoft Office PowerPoint</Application>
  <PresentationFormat>Widescreen</PresentationFormat>
  <Paragraphs>372</Paragraphs>
  <Slides>53</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Arial</vt:lpstr>
      <vt:lpstr>Calibri</vt:lpstr>
      <vt:lpstr>Calibri Light</vt:lpstr>
      <vt:lpstr>Courier New</vt:lpstr>
      <vt:lpstr>Helvetica</vt:lpstr>
      <vt:lpstr>Times New Roman</vt:lpstr>
      <vt:lpstr>Wingdings</vt:lpstr>
      <vt:lpstr>Optimized Template Master</vt:lpstr>
      <vt:lpstr>Custom Design</vt:lpstr>
      <vt:lpstr>Optimized Template Master (cont.)</vt:lpstr>
      <vt:lpstr>Getting Started with Windows Server 2019</vt:lpstr>
      <vt:lpstr>Learning Objectives (1 of 2)</vt:lpstr>
      <vt:lpstr>Learning Objectives (2 of 2)</vt:lpstr>
      <vt:lpstr>Using Windows Server 2019 within an Organization (1 of 2)</vt:lpstr>
      <vt:lpstr>Using Windows Server 2019 within an Organization (2 of 2)</vt:lpstr>
      <vt:lpstr>Understanding Windows Server Virtualization (1 of 4)</vt:lpstr>
      <vt:lpstr>Understanding Windows Server Virtualization (2 of 4)</vt:lpstr>
      <vt:lpstr>Understanding Windows Server Virtualization (3 of 4)</vt:lpstr>
      <vt:lpstr>Understanding Windows Server Virtualization (4 of 4)</vt:lpstr>
      <vt:lpstr>Understanding Windows Containers (1 of 3)</vt:lpstr>
      <vt:lpstr>Understanding Windows Containers (2 of 3)</vt:lpstr>
      <vt:lpstr>Understanding Windows Containers (3 of 3)</vt:lpstr>
      <vt:lpstr>Windows Server 2019 Features (1 of 11)</vt:lpstr>
      <vt:lpstr>Windows Server 2019 Features (2 of 11)</vt:lpstr>
      <vt:lpstr>Windows Server 2019 Features (3 of 11)</vt:lpstr>
      <vt:lpstr>Windows Server 2019 Features (4 of 11)</vt:lpstr>
      <vt:lpstr>Windows Server 2019 Features (5 of 11)</vt:lpstr>
      <vt:lpstr>Windows Server 2019 Features (6 of 11)</vt:lpstr>
      <vt:lpstr>Windows Server 2019 Features (7 of 11)</vt:lpstr>
      <vt:lpstr>Windows Server 2019 Features (8 of 11)</vt:lpstr>
      <vt:lpstr>Windows Server 2019 Features (9 of 11)</vt:lpstr>
      <vt:lpstr>Windows Server 2019 Features (10 of 11)</vt:lpstr>
      <vt:lpstr>Windows Server 2019 Features (11 of 11)</vt:lpstr>
      <vt:lpstr>Windows Server 2019 Editions (1 of 3)</vt:lpstr>
      <vt:lpstr>Windows Server 2019 Editions (2 of 3)</vt:lpstr>
      <vt:lpstr>Windows Server 2019 Editions (3 of 3)</vt:lpstr>
      <vt:lpstr>Preparing for a Windows Server 2019 Installation (1 of 3)</vt:lpstr>
      <vt:lpstr>Preparing for a Windows Server 2019 Installation (2 of 3)</vt:lpstr>
      <vt:lpstr>Preparing for a Windows Server 2019 Installation (3 of 3)</vt:lpstr>
      <vt:lpstr>Installing Windows Server 2019</vt:lpstr>
      <vt:lpstr>Obtaining Installation Media </vt:lpstr>
      <vt:lpstr>Starting the Installation Process</vt:lpstr>
      <vt:lpstr>Completing the Installation Process (1 of 8)</vt:lpstr>
      <vt:lpstr>Completing the Installation Process (2 of 8)</vt:lpstr>
      <vt:lpstr>Completing the Installation Process (3 of 8)</vt:lpstr>
      <vt:lpstr>Completing the Installation Process (4 of 8)</vt:lpstr>
      <vt:lpstr>Completing the Installation Process (5 of 8)</vt:lpstr>
      <vt:lpstr>Completing the Installation Process (6 of 8)</vt:lpstr>
      <vt:lpstr>Completing the Installation Process (7 of 8)</vt:lpstr>
      <vt:lpstr>Completing the Installation Process (8 of 8)</vt:lpstr>
      <vt:lpstr>Post-Installation Configuration</vt:lpstr>
      <vt:lpstr>Setting the Correct Time and Time Zone</vt:lpstr>
      <vt:lpstr>Configuring the Network (1 of 5)</vt:lpstr>
      <vt:lpstr>Configuring the Network (2 of 5)</vt:lpstr>
      <vt:lpstr>Configuring the Network (3 of 5)</vt:lpstr>
      <vt:lpstr>Configuring the Network (4 of 5)</vt:lpstr>
      <vt:lpstr>Configuring the Network (5 of 5)</vt:lpstr>
      <vt:lpstr>Configuring the Firewall</vt:lpstr>
      <vt:lpstr>Changing the Default Computer Name and Domain Membership</vt:lpstr>
      <vt:lpstr>Installing a Modern Web Browser</vt:lpstr>
      <vt:lpstr>Activating the Windows Server Operating System</vt:lpstr>
      <vt:lpstr>Selecting a Windows Server 2019 Lab Environment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2020-05-10T15:41:32Z</dcterms:created>
  <dcterms:modified xsi:type="dcterms:W3CDTF">2020-06-16T14:51:50Z</dcterms:modified>
</cp:coreProperties>
</file>