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slideLayouts/slideLayout14.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1"/>
    <p:sldMasterId id="2147483764" r:id="rId2"/>
    <p:sldMasterId id="2147483739" r:id="rId3"/>
  </p:sldMasterIdLst>
  <p:notesMasterIdLst>
    <p:notesMasterId r:id="rId69"/>
  </p:notesMasterIdLst>
  <p:handoutMasterIdLst>
    <p:handoutMasterId r:id="rId70"/>
  </p:handoutMasterIdLst>
  <p:sldIdLst>
    <p:sldId id="266" r:id="rId4"/>
    <p:sldId id="257" r:id="rId5"/>
    <p:sldId id="317" r:id="rId6"/>
    <p:sldId id="271" r:id="rId7"/>
    <p:sldId id="325" r:id="rId8"/>
    <p:sldId id="326" r:id="rId9"/>
    <p:sldId id="327" r:id="rId10"/>
    <p:sldId id="329" r:id="rId11"/>
    <p:sldId id="330" r:id="rId12"/>
    <p:sldId id="331" r:id="rId13"/>
    <p:sldId id="332" r:id="rId14"/>
    <p:sldId id="333" r:id="rId15"/>
    <p:sldId id="334" r:id="rId16"/>
    <p:sldId id="318" r:id="rId17"/>
    <p:sldId id="335" r:id="rId18"/>
    <p:sldId id="336" r:id="rId19"/>
    <p:sldId id="337" r:id="rId20"/>
    <p:sldId id="338" r:id="rId21"/>
    <p:sldId id="339" r:id="rId22"/>
    <p:sldId id="340" r:id="rId23"/>
    <p:sldId id="319" r:id="rId24"/>
    <p:sldId id="320" r:id="rId25"/>
    <p:sldId id="321" r:id="rId26"/>
    <p:sldId id="344" r:id="rId27"/>
    <p:sldId id="341" r:id="rId28"/>
    <p:sldId id="346" r:id="rId29"/>
    <p:sldId id="347" r:id="rId30"/>
    <p:sldId id="345" r:id="rId31"/>
    <p:sldId id="322" r:id="rId32"/>
    <p:sldId id="351" r:id="rId33"/>
    <p:sldId id="348" r:id="rId34"/>
    <p:sldId id="352" r:id="rId35"/>
    <p:sldId id="353" r:id="rId36"/>
    <p:sldId id="350" r:id="rId37"/>
    <p:sldId id="354" r:id="rId38"/>
    <p:sldId id="359" r:id="rId39"/>
    <p:sldId id="360" r:id="rId40"/>
    <p:sldId id="362" r:id="rId41"/>
    <p:sldId id="361" r:id="rId42"/>
    <p:sldId id="356" r:id="rId43"/>
    <p:sldId id="367" r:id="rId44"/>
    <p:sldId id="369" r:id="rId45"/>
    <p:sldId id="368" r:id="rId46"/>
    <p:sldId id="370" r:id="rId47"/>
    <p:sldId id="374" r:id="rId48"/>
    <p:sldId id="323" r:id="rId49"/>
    <p:sldId id="372" r:id="rId50"/>
    <p:sldId id="376" r:id="rId51"/>
    <p:sldId id="378" r:id="rId52"/>
    <p:sldId id="380" r:id="rId53"/>
    <p:sldId id="396" r:id="rId54"/>
    <p:sldId id="382" r:id="rId55"/>
    <p:sldId id="400" r:id="rId56"/>
    <p:sldId id="373" r:id="rId57"/>
    <p:sldId id="384" r:id="rId58"/>
    <p:sldId id="385" r:id="rId59"/>
    <p:sldId id="386" r:id="rId60"/>
    <p:sldId id="387" r:id="rId61"/>
    <p:sldId id="388" r:id="rId62"/>
    <p:sldId id="389" r:id="rId63"/>
    <p:sldId id="391" r:id="rId64"/>
    <p:sldId id="394" r:id="rId65"/>
    <p:sldId id="393" r:id="rId66"/>
    <p:sldId id="395" r:id="rId67"/>
    <p:sldId id="309" r:id="rId68"/>
  </p:sldIdLst>
  <p:sldSz cx="12192000" cy="6858000"/>
  <p:notesSz cx="7102475" cy="9388475"/>
  <p:custDataLst>
    <p:tags r:id="rId71"/>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4"/>
    <a:srgbClr val="F2F2F2"/>
    <a:srgbClr val="003865"/>
    <a:srgbClr val="000000"/>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8" autoAdjust="0"/>
    <p:restoredTop sz="84979" autoAdjust="0"/>
  </p:normalViewPr>
  <p:slideViewPr>
    <p:cSldViewPr snapToGrid="0" snapToObjects="1">
      <p:cViewPr varScale="1">
        <p:scale>
          <a:sx n="101" d="100"/>
          <a:sy n="101" d="100"/>
        </p:scale>
        <p:origin x="522" y="108"/>
      </p:cViewPr>
      <p:guideLst/>
    </p:cSldViewPr>
  </p:slideViewPr>
  <p:outlineViewPr>
    <p:cViewPr>
      <p:scale>
        <a:sx n="33" d="100"/>
        <a:sy n="33" d="100"/>
      </p:scale>
      <p:origin x="0" y="-39324"/>
    </p:cViewPr>
  </p:outlineViewPr>
  <p:notesTextViewPr>
    <p:cViewPr>
      <p:scale>
        <a:sx n="100" d="100"/>
        <a:sy n="100" d="100"/>
      </p:scale>
      <p:origin x="0" y="0"/>
    </p:cViewPr>
  </p:notesTextViewPr>
  <p:sorterViewPr>
    <p:cViewPr>
      <p:scale>
        <a:sx n="100" d="100"/>
        <a:sy n="100" d="100"/>
      </p:scale>
      <p:origin x="0" y="-26484"/>
    </p:cViewPr>
  </p:sorterViewPr>
  <p:notesViewPr>
    <p:cSldViewPr snapToGrid="0" snapToObjects="1">
      <p:cViewPr>
        <p:scale>
          <a:sx n="130" d="100"/>
          <a:sy n="130" d="100"/>
        </p:scale>
        <p:origin x="1080" y="-447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8.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92084" y="8917422"/>
            <a:ext cx="669735" cy="471053"/>
          </a:xfrm>
          <a:prstGeom prst="rect">
            <a:avLst/>
          </a:prstGeom>
        </p:spPr>
        <p:txBody>
          <a:bodyPr vert="horz" lIns="94229" tIns="47114" rIns="94229" bIns="47114"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40741" y="9050502"/>
            <a:ext cx="6486212" cy="341369"/>
          </a:xfrm>
          <a:prstGeom prst="rect">
            <a:avLst/>
          </a:prstGeom>
          <a:noFill/>
        </p:spPr>
        <p:txBody>
          <a:bodyPr wrap="square" lIns="94229" tIns="47114" rIns="94229" bIns="47114" rtlCol="0">
            <a:spAutoFit/>
          </a:bodyPr>
          <a:lstStyle/>
          <a:p>
            <a:r>
              <a:rPr lang="en-US" sz="800" dirty="0"/>
              <a:t>Eckert/triOS College, Hands-On Microsoft Windows Server, 3</a:t>
            </a:r>
            <a:r>
              <a:rPr lang="en-US" sz="800" baseline="30000" dirty="0"/>
              <a:t>rd</a:t>
            </a:r>
            <a:r>
              <a:rPr lang="en-US" sz="800" dirty="0"/>
              <a:t> Edition. ©2021 Cengage. All Rights Reserved. May not be scanned, copied or duplicated, or posted to a publicly accessible website, in whole or in part.</a:t>
            </a:r>
            <a:r>
              <a:rPr lang="en-US" sz="700" dirty="0">
                <a:solidFill>
                  <a:schemeClr val="bg1">
                    <a:lumMod val="50000"/>
                  </a:schemeClr>
                </a:solidFill>
                <a:latin typeface="Arial" panose="020B0604020202020204" pitchFamily="34" charset="0"/>
                <a:cs typeface="Arial" panose="020B0604020202020204" pitchFamily="34" charset="0"/>
              </a:rPr>
              <a: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8663" y="647700"/>
            <a:ext cx="3876675" cy="2181225"/>
          </a:xfrm>
          <a:prstGeom prst="rect">
            <a:avLst/>
          </a:prstGeom>
          <a:noFill/>
          <a:ln w="12700">
            <a:solidFill>
              <a:schemeClr val="bg1">
                <a:lumMod val="65000"/>
              </a:schemeClr>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3073762"/>
            <a:ext cx="5681980" cy="5667626"/>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279152" y="8917422"/>
            <a:ext cx="708603" cy="471053"/>
          </a:xfrm>
          <a:prstGeom prst="rect">
            <a:avLst/>
          </a:prstGeom>
        </p:spPr>
        <p:txBody>
          <a:bodyPr vert="horz" lIns="94229" tIns="47114" rIns="94229" bIns="47114"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40741" y="9161112"/>
            <a:ext cx="6486212" cy="205404"/>
          </a:xfrm>
          <a:prstGeom prst="rect">
            <a:avLst/>
          </a:prstGeom>
          <a:noFill/>
        </p:spPr>
        <p:txBody>
          <a:bodyPr wrap="square" lIns="94229" tIns="47114" rIns="94229" bIns="4711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78219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50</a:t>
            </a:fld>
            <a:endParaRPr lang="en-US" dirty="0"/>
          </a:p>
        </p:txBody>
      </p:sp>
    </p:spTree>
    <p:extLst>
      <p:ext uri="{BB962C8B-B14F-4D97-AF65-F5344CB8AC3E}">
        <p14:creationId xmlns:p14="http://schemas.microsoft.com/office/powerpoint/2010/main" val="2637889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666" y="682778"/>
            <a:ext cx="4329920" cy="5540601"/>
          </a:xfrm>
          <a:prstGeom prst="rect">
            <a:avLst/>
          </a:prstGeom>
        </p:spPr>
      </p:pic>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Tree>
    <p:extLst>
      <p:ext uri="{BB962C8B-B14F-4D97-AF65-F5344CB8AC3E}">
        <p14:creationId xmlns:p14="http://schemas.microsoft.com/office/powerpoint/2010/main" val="388950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5.xml"/><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418105"/>
            <a:ext cx="9607613" cy="369332"/>
          </a:xfrm>
          <a:prstGeom prst="rect">
            <a:avLst/>
          </a:prstGeom>
          <a:noFill/>
        </p:spPr>
        <p:txBody>
          <a:bodyPr wrap="square" rtlCol="0">
            <a:spAutoFit/>
          </a:bodyPr>
          <a:lstStyle/>
          <a:p>
            <a:pPr algn="l"/>
            <a:r>
              <a:rPr lang="en-US" sz="900" dirty="0"/>
              <a:t>Eckert/triOS College, Hands-On Microsoft Windows Server, 3</a:t>
            </a:r>
            <a:r>
              <a:rPr lang="en-US" sz="900" baseline="30000" dirty="0"/>
              <a:t>rd</a:t>
            </a:r>
            <a:r>
              <a:rPr lang="en-US" sz="900" dirty="0"/>
              <a:t> Edition. ©2021 Cengage. All Rights Reserved. May not be scanned, copied or duplicated, or posted to a publicly accessible website, in whole or in part.</a:t>
            </a:r>
            <a:endParaRPr lang="en-US" sz="900" dirty="0">
              <a:solidFill>
                <a:schemeClr val="tx1">
                  <a:lumMod val="60000"/>
                  <a:lumOff val="40000"/>
                </a:schemeClr>
              </a:solidFill>
              <a:latin typeface="+mn-lt"/>
            </a:endParaRP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5"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©2019</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4007623914"/>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©2019</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p:txBody>
          <a:bodyPr/>
          <a:lstStyle/>
          <a:p>
            <a:r>
              <a:rPr lang="en-US" dirty="0"/>
              <a:t>Configuring Windows</a:t>
            </a:r>
            <a:br>
              <a:rPr lang="en-US" dirty="0"/>
            </a:br>
            <a:r>
              <a:rPr lang="en-US" dirty="0"/>
              <a:t>Server 2019</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Module 2</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Server Manager (7 of 10)</a:t>
            </a:r>
          </a:p>
        </p:txBody>
      </p:sp>
      <p:sp>
        <p:nvSpPr>
          <p:cNvPr id="3" name="Content Placeholder 2">
            <a:extLst>
              <a:ext uri="{FF2B5EF4-FFF2-40B4-BE49-F238E27FC236}">
                <a16:creationId xmlns:a16="http://schemas.microsoft.com/office/drawing/2014/main" id="{845EA7BC-2EF8-4C68-A1CA-708EC43D396E}"/>
              </a:ext>
            </a:extLst>
          </p:cNvPr>
          <p:cNvSpPr>
            <a:spLocks noGrp="1"/>
          </p:cNvSpPr>
          <p:nvPr>
            <p:ph idx="1"/>
          </p:nvPr>
        </p:nvSpPr>
        <p:spPr/>
        <p:txBody>
          <a:bodyPr/>
          <a:lstStyle/>
          <a:p>
            <a:r>
              <a:rPr lang="en-US" dirty="0"/>
              <a:t>Server roles introduced starting with Windows Server 2012</a:t>
            </a:r>
          </a:p>
          <a:p>
            <a:pPr lvl="1"/>
            <a:r>
              <a:rPr lang="en-US" dirty="0"/>
              <a:t>Have configuration tools built into the Server Manager interface</a:t>
            </a:r>
          </a:p>
          <a:p>
            <a:pPr lvl="1"/>
            <a:r>
              <a:rPr lang="en-US" dirty="0"/>
              <a:t>Example: Storage Spaces</a:t>
            </a:r>
          </a:p>
          <a:p>
            <a:r>
              <a:rPr lang="en-US" dirty="0"/>
              <a:t>Some server roles have their own MMC tool for configuration</a:t>
            </a:r>
          </a:p>
          <a:p>
            <a:r>
              <a:rPr lang="en-US" dirty="0"/>
              <a:t>Starting an MMC tool</a:t>
            </a:r>
          </a:p>
          <a:p>
            <a:pPr lvl="1"/>
            <a:r>
              <a:rPr lang="en-US" dirty="0"/>
              <a:t>Navigate to a server group or role section within the navigation area</a:t>
            </a:r>
          </a:p>
          <a:p>
            <a:pPr lvl="1"/>
            <a:r>
              <a:rPr lang="en-US" dirty="0"/>
              <a:t>Right-click a server in the Servers pane and choose the appropriate tool</a:t>
            </a:r>
          </a:p>
          <a:p>
            <a:pPr lvl="1"/>
            <a:r>
              <a:rPr lang="en-US" dirty="0"/>
              <a:t>Example: DHCP server role</a:t>
            </a:r>
          </a:p>
        </p:txBody>
      </p:sp>
    </p:spTree>
    <p:custDataLst>
      <p:tags r:id="rId1"/>
    </p:custDataLst>
    <p:extLst>
      <p:ext uri="{BB962C8B-B14F-4D97-AF65-F5344CB8AC3E}">
        <p14:creationId xmlns:p14="http://schemas.microsoft.com/office/powerpoint/2010/main" val="41452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(8 of 10)</a:t>
            </a:r>
          </a:p>
        </p:txBody>
      </p:sp>
      <p:pic>
        <p:nvPicPr>
          <p:cNvPr id="4" name="Content Placeholder 3" descr="The File and Storage Services in Server Manager. From the navigation area in Server Manager, select File and Storage Services and then select the Volumes subsection. The Volumes pane is displayed in Server Manag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797" y="1690692"/>
            <a:ext cx="7840005" cy="4442822"/>
          </a:xfrm>
        </p:spPr>
      </p:pic>
    </p:spTree>
    <p:extLst>
      <p:ext uri="{BB962C8B-B14F-4D97-AF65-F5344CB8AC3E}">
        <p14:creationId xmlns:p14="http://schemas.microsoft.com/office/powerpoint/2010/main" val="123491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(9 of 10)</a:t>
            </a:r>
          </a:p>
        </p:txBody>
      </p:sp>
      <p:pic>
        <p:nvPicPr>
          <p:cNvPr id="5" name="Content Placeholder 4" descr="The tools menu in Server Manager which has options for configuring other server ro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608" y="1690692"/>
            <a:ext cx="7642383" cy="4428754"/>
          </a:xfrm>
        </p:spPr>
      </p:pic>
    </p:spTree>
    <p:extLst>
      <p:ext uri="{BB962C8B-B14F-4D97-AF65-F5344CB8AC3E}">
        <p14:creationId xmlns:p14="http://schemas.microsoft.com/office/powerpoint/2010/main" val="168450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(10 of 10)</a:t>
            </a:r>
          </a:p>
        </p:txBody>
      </p:sp>
      <p:pic>
        <p:nvPicPr>
          <p:cNvPr id="7" name="Content Placeholder 6" descr="A Server displayed in the Servers pane has been right-clicked and set of options are displayed. Clicking on the D H C P Manager option starts the D H C P Manager M M C tool on the Server. Other remote management functions can be carried out on servers Server Manager after right-clicking it, such as opening a remote Windows Power Shell, shutting down, or rebooting the serv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0047" y="1690692"/>
            <a:ext cx="7675506" cy="4456890"/>
          </a:xfrm>
        </p:spPr>
      </p:pic>
    </p:spTree>
    <p:extLst>
      <p:ext uri="{BB962C8B-B14F-4D97-AF65-F5344CB8AC3E}">
        <p14:creationId xmlns:p14="http://schemas.microsoft.com/office/powerpoint/2010/main" val="125607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Roles and Features Using Server Manager (1 of 7)</a:t>
            </a:r>
          </a:p>
        </p:txBody>
      </p:sp>
      <p:sp>
        <p:nvSpPr>
          <p:cNvPr id="5" name="Content Placeholder 4"/>
          <p:cNvSpPr>
            <a:spLocks noGrp="1"/>
          </p:cNvSpPr>
          <p:nvPr>
            <p:ph idx="1"/>
          </p:nvPr>
        </p:nvSpPr>
        <p:spPr/>
        <p:txBody>
          <a:bodyPr/>
          <a:lstStyle/>
          <a:p>
            <a:r>
              <a:rPr lang="en-US" dirty="0"/>
              <a:t>Three different ways to add roles and features within Server Manager</a:t>
            </a:r>
          </a:p>
          <a:p>
            <a:pPr lvl="1"/>
            <a:r>
              <a:rPr lang="en-US" dirty="0"/>
              <a:t>Selecting Add roles and features from the Welcome to Server Manager pane within the Dashboard section</a:t>
            </a:r>
          </a:p>
          <a:p>
            <a:pPr lvl="1"/>
            <a:r>
              <a:rPr lang="en-US" dirty="0"/>
              <a:t>Selecting Add Roles and Features from the Manage menu</a:t>
            </a:r>
          </a:p>
          <a:p>
            <a:pPr lvl="1"/>
            <a:r>
              <a:rPr lang="en-US" dirty="0"/>
              <a:t>Selecting Add Roles and Features from the Tasks menu within the Roles and Features pane for a server or server role</a:t>
            </a:r>
          </a:p>
          <a:p>
            <a:r>
              <a:rPr lang="en-US" dirty="0"/>
              <a:t>Starting the installation of a role is the same for all three methods</a:t>
            </a:r>
          </a:p>
          <a:p>
            <a:pPr lvl="1"/>
            <a:r>
              <a:rPr lang="en-US" dirty="0"/>
              <a:t>Use the Add Roles and Features Wizard</a:t>
            </a:r>
          </a:p>
        </p:txBody>
      </p:sp>
    </p:spTree>
    <p:extLst>
      <p:ext uri="{BB962C8B-B14F-4D97-AF65-F5344CB8AC3E}">
        <p14:creationId xmlns:p14="http://schemas.microsoft.com/office/powerpoint/2010/main" val="352709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Roles and Features Using Server Manager (2 of 7)</a:t>
            </a:r>
          </a:p>
        </p:txBody>
      </p:sp>
      <p:pic>
        <p:nvPicPr>
          <p:cNvPr id="7" name="Content Placeholder 6" descr="The Add Roles and Features Wizard which is used to add roles and features within Server Manager. The Before you begin guide is displayed in the wiza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5940" y="1690692"/>
            <a:ext cx="5683719" cy="4428754"/>
          </a:xfrm>
        </p:spPr>
      </p:pic>
    </p:spTree>
    <p:extLst>
      <p:ext uri="{BB962C8B-B14F-4D97-AF65-F5344CB8AC3E}">
        <p14:creationId xmlns:p14="http://schemas.microsoft.com/office/powerpoint/2010/main" val="410048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Roles and Features Using Server Manager (3 of 7)</a:t>
            </a:r>
          </a:p>
        </p:txBody>
      </p:sp>
      <p:pic>
        <p:nvPicPr>
          <p:cNvPr id="3" name="Content Placeholder 2" descr="Clicking the Next button in the Add Roles and Features Wizard brings up a screen where an installation type is to be selected. The default option is chosen which is Role-based or feature-based installation. The Next button is click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107" y="1690692"/>
            <a:ext cx="5739386" cy="4477730"/>
          </a:xfrm>
        </p:spPr>
      </p:pic>
    </p:spTree>
    <p:extLst>
      <p:ext uri="{BB962C8B-B14F-4D97-AF65-F5344CB8AC3E}">
        <p14:creationId xmlns:p14="http://schemas.microsoft.com/office/powerpoint/2010/main" val="168365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Roles and Features Using Server Manager (4 of 7)</a:t>
            </a:r>
          </a:p>
        </p:txBody>
      </p:sp>
      <p:pic>
        <p:nvPicPr>
          <p:cNvPr id="5" name="Content Placeholder 4" descr="In the next screen, in the Add Roles and Features Wizard, one is prompted to choose the server to install the role. A server that has been added in Server Manager or a virtual hard disk file that has been powered off can be selected. In the screenshot Server X has been selec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6667" y="1690692"/>
            <a:ext cx="5702265" cy="4456890"/>
          </a:xfrm>
        </p:spPr>
      </p:pic>
    </p:spTree>
    <p:extLst>
      <p:ext uri="{BB962C8B-B14F-4D97-AF65-F5344CB8AC3E}">
        <p14:creationId xmlns:p14="http://schemas.microsoft.com/office/powerpoint/2010/main" val="200560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Roles and Features Using Server Manager (5 of 7)</a:t>
            </a:r>
          </a:p>
        </p:txBody>
      </p:sp>
      <p:pic>
        <p:nvPicPr>
          <p:cNvPr id="3" name="Content Placeholder 2" descr="After clicking Next, one is prompted to choose one or more roles that need to be installed. Highlighting each role displays a description which can be used to verify if the correct role has been selected for installation. Placing a check next to a role may prompt the installation of roles and features depending on the rol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4462" y="1690692"/>
            <a:ext cx="5746675" cy="4474230"/>
          </a:xfrm>
        </p:spPr>
      </p:pic>
    </p:spTree>
    <p:extLst>
      <p:ext uri="{BB962C8B-B14F-4D97-AF65-F5344CB8AC3E}">
        <p14:creationId xmlns:p14="http://schemas.microsoft.com/office/powerpoint/2010/main" val="371529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Roles and Features Using Server Manager (6 of 7)</a:t>
            </a:r>
          </a:p>
        </p:txBody>
      </p:sp>
      <p:pic>
        <p:nvPicPr>
          <p:cNvPr id="5" name="Content Placeholder 4" descr="After clicking Next, one is prompted to select features that need to be install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3393" y="1690692"/>
            <a:ext cx="5688813" cy="4442822"/>
          </a:xfrm>
        </p:spPr>
      </p:pic>
    </p:spTree>
    <p:extLst>
      <p:ext uri="{BB962C8B-B14F-4D97-AF65-F5344CB8AC3E}">
        <p14:creationId xmlns:p14="http://schemas.microsoft.com/office/powerpoint/2010/main" val="384088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(1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Use Server Manager to monitor and manage Windows Server systems</a:t>
            </a:r>
          </a:p>
          <a:p>
            <a:r>
              <a:rPr lang="en-US" dirty="0"/>
              <a:t>Install and use the Windows Admin Center to monitor and manage Windows Server systems</a:t>
            </a:r>
          </a:p>
          <a:p>
            <a:r>
              <a:rPr lang="en-US" dirty="0"/>
              <a:t>Configure server hardware devices</a:t>
            </a:r>
          </a:p>
          <a:p>
            <a:r>
              <a:rPr lang="en-US" dirty="0"/>
              <a:t>Use the System File Checker and Sigverif to verify system files</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Roles and Features Using Server Manager (7 of 7)</a:t>
            </a:r>
          </a:p>
        </p:txBody>
      </p:sp>
      <p:pic>
        <p:nvPicPr>
          <p:cNvPr id="3" name="Content Placeholder 2" descr="The final screen of the Add Roles and Features Wizard. Hyperlinks for post-installation tasks are displayed for the Active Directory Domain Services and D H C P Server ro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1410" y="1690692"/>
            <a:ext cx="8192779" cy="4470957"/>
          </a:xfrm>
        </p:spPr>
      </p:pic>
    </p:spTree>
    <p:extLst>
      <p:ext uri="{BB962C8B-B14F-4D97-AF65-F5344CB8AC3E}">
        <p14:creationId xmlns:p14="http://schemas.microsoft.com/office/powerpoint/2010/main" val="421233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the BPA to Verify Server Roles</a:t>
            </a:r>
          </a:p>
        </p:txBody>
      </p:sp>
      <p:sp>
        <p:nvSpPr>
          <p:cNvPr id="5" name="Content Placeholder 4"/>
          <p:cNvSpPr>
            <a:spLocks noGrp="1"/>
          </p:cNvSpPr>
          <p:nvPr>
            <p:ph idx="1"/>
          </p:nvPr>
        </p:nvSpPr>
        <p:spPr/>
        <p:txBody>
          <a:bodyPr/>
          <a:lstStyle/>
          <a:p>
            <a:r>
              <a:rPr lang="en-US" dirty="0"/>
              <a:t>BPA scan</a:t>
            </a:r>
          </a:p>
          <a:p>
            <a:pPr lvl="1"/>
            <a:r>
              <a:rPr lang="en-US" dirty="0"/>
              <a:t>Determines if role configuration meets Microsoft minimum guidelines</a:t>
            </a:r>
          </a:p>
          <a:p>
            <a:pPr lvl="1"/>
            <a:r>
              <a:rPr lang="en-US" dirty="0"/>
              <a:t>Scan results indicate security level and category for recommendations</a:t>
            </a:r>
          </a:p>
          <a:p>
            <a:r>
              <a:rPr lang="en-US" dirty="0"/>
              <a:t>Levels of severity</a:t>
            </a:r>
          </a:p>
          <a:p>
            <a:pPr lvl="1"/>
            <a:r>
              <a:rPr lang="en-US" dirty="0"/>
              <a:t>Information, warning, error</a:t>
            </a:r>
          </a:p>
          <a:p>
            <a:r>
              <a:rPr lang="en-US" dirty="0"/>
              <a:t>Categories for BPA recommendations</a:t>
            </a:r>
          </a:p>
          <a:p>
            <a:pPr lvl="1"/>
            <a:r>
              <a:rPr lang="en-US" dirty="0"/>
              <a:t>Configuration, predeployment, postdeployment, performance, BPA prerequisites</a:t>
            </a:r>
          </a:p>
        </p:txBody>
      </p:sp>
    </p:spTree>
    <p:extLst>
      <p:ext uri="{BB962C8B-B14F-4D97-AF65-F5344CB8AC3E}">
        <p14:creationId xmlns:p14="http://schemas.microsoft.com/office/powerpoint/2010/main" val="875088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the Windows Admin Center</a:t>
            </a:r>
          </a:p>
        </p:txBody>
      </p:sp>
      <p:sp>
        <p:nvSpPr>
          <p:cNvPr id="5" name="Content Placeholder 4"/>
          <p:cNvSpPr>
            <a:spLocks noGrp="1"/>
          </p:cNvSpPr>
          <p:nvPr>
            <p:ph idx="1"/>
          </p:nvPr>
        </p:nvSpPr>
        <p:spPr/>
        <p:txBody>
          <a:bodyPr/>
          <a:lstStyle/>
          <a:p>
            <a:r>
              <a:rPr lang="en-US" dirty="0"/>
              <a:t>Server Manager disadvantage</a:t>
            </a:r>
          </a:p>
          <a:p>
            <a:pPr lvl="1"/>
            <a:r>
              <a:rPr lang="en-US" dirty="0"/>
              <a:t>Needs to connect to Windows Server system to run it</a:t>
            </a:r>
          </a:p>
          <a:p>
            <a:pPr lvl="1"/>
            <a:r>
              <a:rPr lang="en-US" dirty="0"/>
              <a:t>Need to install the RSAT on a Windows 10 PC</a:t>
            </a:r>
          </a:p>
          <a:p>
            <a:r>
              <a:rPr lang="en-US" dirty="0"/>
              <a:t>Windows Admin Center</a:t>
            </a:r>
          </a:p>
          <a:p>
            <a:pPr lvl="1"/>
            <a:r>
              <a:rPr lang="en-US" dirty="0"/>
              <a:t>Relatively new tool</a:t>
            </a:r>
          </a:p>
          <a:p>
            <a:pPr lvl="1"/>
            <a:r>
              <a:rPr lang="en-US" dirty="0"/>
              <a:t>Remotely manage Windows Server 2019 using a modern Web browser</a:t>
            </a:r>
          </a:p>
          <a:p>
            <a:pPr lvl="1"/>
            <a:r>
              <a:rPr lang="en-US" dirty="0"/>
              <a:t>Preferred if hosting large numbers of remote Windows Server systems</a:t>
            </a:r>
          </a:p>
          <a:p>
            <a:pPr lvl="1"/>
            <a:r>
              <a:rPr lang="en-US" dirty="0"/>
              <a:t>Boasts a wide range of monitoring and management functionality</a:t>
            </a:r>
          </a:p>
        </p:txBody>
      </p:sp>
    </p:spTree>
    <p:extLst>
      <p:ext uri="{BB962C8B-B14F-4D97-AF65-F5344CB8AC3E}">
        <p14:creationId xmlns:p14="http://schemas.microsoft.com/office/powerpoint/2010/main" val="2489108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Installing the Windows Admin Center (1 of 2)</a:t>
            </a:r>
          </a:p>
        </p:txBody>
      </p:sp>
      <p:sp>
        <p:nvSpPr>
          <p:cNvPr id="5" name="Content Placeholder 4"/>
          <p:cNvSpPr>
            <a:spLocks noGrp="1"/>
          </p:cNvSpPr>
          <p:nvPr>
            <p:ph idx="1"/>
          </p:nvPr>
        </p:nvSpPr>
        <p:spPr/>
        <p:txBody>
          <a:bodyPr/>
          <a:lstStyle/>
          <a:p>
            <a:r>
              <a:rPr lang="en-US" dirty="0"/>
              <a:t>Download the desired version (preview or regular)</a:t>
            </a:r>
          </a:p>
          <a:p>
            <a:r>
              <a:rPr lang="en-US" dirty="0"/>
              <a:t>Start the installer; navigate through several screens, clicking Next each time</a:t>
            </a:r>
          </a:p>
          <a:p>
            <a:pPr lvl="1"/>
            <a:r>
              <a:rPr lang="en-US" dirty="0"/>
              <a:t>Accept license</a:t>
            </a:r>
          </a:p>
          <a:p>
            <a:pPr lvl="1"/>
            <a:r>
              <a:rPr lang="en-US" dirty="0"/>
              <a:t>Automatically update the Windows Admin Center</a:t>
            </a:r>
          </a:p>
          <a:p>
            <a:pPr lvl="1"/>
            <a:r>
              <a:rPr lang="en-US" dirty="0"/>
              <a:t>Prompt for function capabilities in different scenarios</a:t>
            </a:r>
          </a:p>
          <a:p>
            <a:pPr lvl="1"/>
            <a:r>
              <a:rPr lang="en-US" dirty="0"/>
              <a:t>Prompt to modify local computer’s trusted host settings</a:t>
            </a:r>
          </a:p>
          <a:p>
            <a:pPr lvl="1"/>
            <a:r>
              <a:rPr lang="en-US" dirty="0"/>
              <a:t>Prompt on how to generate encryption certificate</a:t>
            </a:r>
          </a:p>
          <a:p>
            <a:r>
              <a:rPr lang="en-US" dirty="0"/>
              <a:t>URL to access Admin Center displayed on final screen</a:t>
            </a:r>
          </a:p>
        </p:txBody>
      </p:sp>
    </p:spTree>
    <p:extLst>
      <p:ext uri="{BB962C8B-B14F-4D97-AF65-F5344CB8AC3E}">
        <p14:creationId xmlns:p14="http://schemas.microsoft.com/office/powerpoint/2010/main" val="36036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Installing the Windows Admin Center (2 of 2)</a:t>
            </a:r>
          </a:p>
        </p:txBody>
      </p:sp>
      <p:pic>
        <p:nvPicPr>
          <p:cNvPr id="3" name="Content Placeholder 2" descr="The final screen displayed at the end of the installation of Windows Admin Center. The U R L that can be used to access Windows Admin Center is displayed on i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0343" y="1690692"/>
            <a:ext cx="5054913" cy="4456890"/>
          </a:xfrm>
        </p:spPr>
      </p:pic>
    </p:spTree>
    <p:extLst>
      <p:ext uri="{BB962C8B-B14F-4D97-AF65-F5344CB8AC3E}">
        <p14:creationId xmlns:p14="http://schemas.microsoft.com/office/powerpoint/2010/main" val="899007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843" y="473245"/>
            <a:ext cx="11241915" cy="1217447"/>
          </a:xfrm>
        </p:spPr>
        <p:txBody>
          <a:bodyPr/>
          <a:lstStyle/>
          <a:p>
            <a:r>
              <a:rPr lang="en-US" dirty="0"/>
              <a:t>Using the Windows Admin Center (1 of 3)</a:t>
            </a:r>
          </a:p>
        </p:txBody>
      </p:sp>
      <p:sp>
        <p:nvSpPr>
          <p:cNvPr id="5" name="Content Placeholder 4"/>
          <p:cNvSpPr>
            <a:spLocks noGrp="1"/>
          </p:cNvSpPr>
          <p:nvPr>
            <p:ph idx="1"/>
          </p:nvPr>
        </p:nvSpPr>
        <p:spPr/>
        <p:txBody>
          <a:bodyPr/>
          <a:lstStyle/>
          <a:p>
            <a:r>
              <a:rPr lang="en-US" dirty="0"/>
              <a:t>First use requires log-in with valid credentials</a:t>
            </a:r>
          </a:p>
          <a:p>
            <a:pPr lvl="1"/>
            <a:r>
              <a:rPr lang="en-US" dirty="0"/>
              <a:t>Prompted to complete a quick tour</a:t>
            </a:r>
          </a:p>
          <a:p>
            <a:r>
              <a:rPr lang="en-US" dirty="0"/>
              <a:t>Placed at the connections screen within the Windows Admin Center</a:t>
            </a:r>
          </a:p>
          <a:p>
            <a:pPr lvl="1"/>
            <a:r>
              <a:rPr lang="en-US" dirty="0"/>
              <a:t>Can manage server hosting the Windows Admin Center</a:t>
            </a:r>
          </a:p>
          <a:p>
            <a:pPr lvl="1"/>
            <a:r>
              <a:rPr lang="en-US" dirty="0"/>
              <a:t>Can add Windows Server 2012 and later systems and edit tags</a:t>
            </a:r>
          </a:p>
          <a:p>
            <a:r>
              <a:rPr lang="en-US" dirty="0"/>
              <a:t>Many similarities to Server Manager</a:t>
            </a:r>
          </a:p>
          <a:p>
            <a:r>
              <a:rPr lang="en-US" dirty="0"/>
              <a:t>Many tools within the navigation pane</a:t>
            </a:r>
          </a:p>
          <a:p>
            <a:pPr lvl="1"/>
            <a:r>
              <a:rPr lang="en-US" dirty="0"/>
              <a:t>Configuration, remote access, Azure cloud integration</a:t>
            </a:r>
          </a:p>
        </p:txBody>
      </p:sp>
    </p:spTree>
    <p:extLst>
      <p:ext uri="{BB962C8B-B14F-4D97-AF65-F5344CB8AC3E}">
        <p14:creationId xmlns:p14="http://schemas.microsoft.com/office/powerpoint/2010/main" val="410437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the Windows Admin Center (2 of 3)</a:t>
            </a:r>
          </a:p>
        </p:txBody>
      </p:sp>
      <p:pic>
        <p:nvPicPr>
          <p:cNvPr id="3" name="Content Placeholder 2" descr="Windows Admin Center screen in Google Chrome after logging in with credentials. This is the connections screen within Windows Admin Center. The server, server x dot domain x dot com is listed in the screen. It has the tags for D H C P and file server ro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4463" y="1690692"/>
            <a:ext cx="8426674" cy="4048926"/>
          </a:xfrm>
        </p:spPr>
      </p:pic>
    </p:spTree>
    <p:extLst>
      <p:ext uri="{BB962C8B-B14F-4D97-AF65-F5344CB8AC3E}">
        <p14:creationId xmlns:p14="http://schemas.microsoft.com/office/powerpoint/2010/main" val="281486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the Windows Admin Center (3 of 3)</a:t>
            </a:r>
          </a:p>
        </p:txBody>
      </p:sp>
      <p:pic>
        <p:nvPicPr>
          <p:cNvPr id="3" name="Content Placeholder 2" descr="The Server Manager Screen displayed in Windows Admin Center after selecting the server, server x dot domain x dot com and then clicking on Connect. An Overview page is displayed for the server and status information, C P U, memory,&#10;and network performance information are listed. Alerts can be managed and clicking on Enable Disk Metrics, displays the performance of storage devices on the syste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651" y="1690692"/>
            <a:ext cx="7254297" cy="4034859"/>
          </a:xfrm>
        </p:spPr>
      </p:pic>
    </p:spTree>
    <p:extLst>
      <p:ext uri="{BB962C8B-B14F-4D97-AF65-F5344CB8AC3E}">
        <p14:creationId xmlns:p14="http://schemas.microsoft.com/office/powerpoint/2010/main" val="3741699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Server Hardware Devices</a:t>
            </a:r>
          </a:p>
        </p:txBody>
      </p:sp>
      <p:sp>
        <p:nvSpPr>
          <p:cNvPr id="5" name="Content Placeholder 4"/>
          <p:cNvSpPr>
            <a:spLocks noGrp="1"/>
          </p:cNvSpPr>
          <p:nvPr>
            <p:ph idx="1"/>
          </p:nvPr>
        </p:nvSpPr>
        <p:spPr/>
        <p:txBody>
          <a:bodyPr/>
          <a:lstStyle/>
          <a:p>
            <a:r>
              <a:rPr lang="en-US" dirty="0"/>
              <a:t>Many types of hardware devices</a:t>
            </a:r>
          </a:p>
          <a:p>
            <a:r>
              <a:rPr lang="en-US" dirty="0"/>
              <a:t>Plug and Play (PnP)</a:t>
            </a:r>
          </a:p>
          <a:p>
            <a:pPr lvl="1"/>
            <a:r>
              <a:rPr lang="en-US" dirty="0"/>
              <a:t>Operating system works with hardware devices to automatically detect and configure recently installed hardware to work with the operating system</a:t>
            </a:r>
          </a:p>
          <a:p>
            <a:r>
              <a:rPr lang="en-US" dirty="0"/>
              <a:t>Simple PnP device installation process</a:t>
            </a:r>
          </a:p>
          <a:p>
            <a:pPr lvl="1"/>
            <a:r>
              <a:rPr lang="en-US" dirty="0"/>
              <a:t>Attach device</a:t>
            </a:r>
          </a:p>
          <a:p>
            <a:pPr lvl="1"/>
            <a:r>
              <a:rPr lang="en-US" dirty="0"/>
              <a:t>Wait for Windows Server 2019 to detect it</a:t>
            </a:r>
          </a:p>
          <a:p>
            <a:pPr lvl="1"/>
            <a:r>
              <a:rPr lang="en-US" dirty="0"/>
              <a:t>Install appropriate device drivers</a:t>
            </a:r>
          </a:p>
        </p:txBody>
      </p:sp>
    </p:spTree>
    <p:extLst>
      <p:ext uri="{BB962C8B-B14F-4D97-AF65-F5344CB8AC3E}">
        <p14:creationId xmlns:p14="http://schemas.microsoft.com/office/powerpoint/2010/main" val="4059415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Hardware Using Control Panel (1 of 2)</a:t>
            </a:r>
          </a:p>
        </p:txBody>
      </p:sp>
      <p:sp>
        <p:nvSpPr>
          <p:cNvPr id="5" name="Content Placeholder 4"/>
          <p:cNvSpPr>
            <a:spLocks noGrp="1"/>
          </p:cNvSpPr>
          <p:nvPr>
            <p:ph idx="1"/>
          </p:nvPr>
        </p:nvSpPr>
        <p:spPr/>
        <p:txBody>
          <a:bodyPr/>
          <a:lstStyle/>
          <a:p>
            <a:r>
              <a:rPr lang="en-US" dirty="0"/>
              <a:t>Devices and Printers utility</a:t>
            </a:r>
          </a:p>
          <a:p>
            <a:pPr lvl="1"/>
            <a:r>
              <a:rPr lang="en-US" dirty="0"/>
              <a:t>Force the operating system to detect and install new PnP hardware</a:t>
            </a:r>
          </a:p>
          <a:p>
            <a:pPr lvl="1"/>
            <a:r>
              <a:rPr lang="en-US" dirty="0"/>
              <a:t>Install non-PnP hardware</a:t>
            </a:r>
          </a:p>
          <a:p>
            <a:pPr lvl="1"/>
            <a:r>
              <a:rPr lang="en-US" dirty="0"/>
              <a:t>Troubleshoot problems you might be having with existing hardware</a:t>
            </a:r>
          </a:p>
          <a:p>
            <a:r>
              <a:rPr lang="en-US" dirty="0"/>
              <a:t>Start Devices and Printers utility from the Control Panel</a:t>
            </a:r>
          </a:p>
          <a:p>
            <a:pPr lvl="1"/>
            <a:r>
              <a:rPr lang="en-US" dirty="0"/>
              <a:t>Two views: Category view or Classic view</a:t>
            </a:r>
          </a:p>
          <a:p>
            <a:r>
              <a:rPr lang="en-US" dirty="0"/>
              <a:t>Sample tasks</a:t>
            </a:r>
          </a:p>
          <a:p>
            <a:pPr lvl="1"/>
            <a:r>
              <a:rPr lang="en-US" dirty="0"/>
              <a:t>Add device, display device, troubleshoot device</a:t>
            </a:r>
          </a:p>
        </p:txBody>
      </p:sp>
    </p:spTree>
    <p:extLst>
      <p:ext uri="{BB962C8B-B14F-4D97-AF65-F5344CB8AC3E}">
        <p14:creationId xmlns:p14="http://schemas.microsoft.com/office/powerpoint/2010/main" val="393401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(2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Configure key Windows Server components within Control Panel and Device Manager</a:t>
            </a:r>
          </a:p>
          <a:p>
            <a:r>
              <a:rPr lang="en-US" dirty="0"/>
              <a:t>Explain the purpose and configuration of the Windows Registry</a:t>
            </a:r>
          </a:p>
          <a:p>
            <a:r>
              <a:rPr lang="en-US" dirty="0"/>
              <a:t>Identify the components, features, and usage of Windows PowerShell</a:t>
            </a:r>
          </a:p>
          <a:p>
            <a:r>
              <a:rPr lang="en-US" dirty="0"/>
              <a:t>Use Windows PowerShell to manage a server</a:t>
            </a:r>
          </a:p>
          <a:p>
            <a:r>
              <a:rPr lang="en-US" dirty="0"/>
              <a:t>Create PowerShell scripts for systems administration</a:t>
            </a:r>
          </a:p>
        </p:txBody>
      </p:sp>
    </p:spTree>
    <p:custDataLst>
      <p:tags r:id="rId1"/>
    </p:custDataLst>
    <p:extLst>
      <p:ext uri="{BB962C8B-B14F-4D97-AF65-F5344CB8AC3E}">
        <p14:creationId xmlns:p14="http://schemas.microsoft.com/office/powerpoint/2010/main" val="27624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Hardware Using Control Panel (2 of 2)</a:t>
            </a:r>
          </a:p>
        </p:txBody>
      </p:sp>
      <p:pic>
        <p:nvPicPr>
          <p:cNvPr id="3" name="Content Placeholder 2" descr="The Control Panel window with information displayed in Category Vie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4784" y="1690692"/>
            <a:ext cx="7926031" cy="4442822"/>
          </a:xfrm>
        </p:spPr>
      </p:pic>
    </p:spTree>
    <p:extLst>
      <p:ext uri="{BB962C8B-B14F-4D97-AF65-F5344CB8AC3E}">
        <p14:creationId xmlns:p14="http://schemas.microsoft.com/office/powerpoint/2010/main" val="115360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Device Manager (1 of 3)</a:t>
            </a:r>
          </a:p>
        </p:txBody>
      </p:sp>
      <p:sp>
        <p:nvSpPr>
          <p:cNvPr id="5" name="Content Placeholder 4"/>
          <p:cNvSpPr>
            <a:spLocks noGrp="1"/>
          </p:cNvSpPr>
          <p:nvPr>
            <p:ph idx="1"/>
          </p:nvPr>
        </p:nvSpPr>
        <p:spPr/>
        <p:txBody>
          <a:bodyPr/>
          <a:lstStyle/>
          <a:p>
            <a:r>
              <a:rPr lang="en-US" dirty="0"/>
              <a:t>Device Manager shows all devices on the system</a:t>
            </a:r>
          </a:p>
          <a:p>
            <a:r>
              <a:rPr lang="en-US" dirty="0"/>
              <a:t>Open Device Manager from Control Panel to update a device driver</a:t>
            </a:r>
          </a:p>
          <a:p>
            <a:pPr lvl="1"/>
            <a:r>
              <a:rPr lang="en-US" dirty="0"/>
              <a:t>Generic or Unknown devices require updated drivers for full functionality</a:t>
            </a:r>
          </a:p>
          <a:p>
            <a:pPr lvl="1"/>
            <a:r>
              <a:rPr lang="en-US" dirty="0"/>
              <a:t>PnP hardware resource must be considered to prevent conflicts</a:t>
            </a:r>
          </a:p>
          <a:p>
            <a:pPr lvl="2"/>
            <a:r>
              <a:rPr lang="en-US" dirty="0"/>
              <a:t>Interrupt Request (IRQ) line, </a:t>
            </a:r>
            <a:r>
              <a:rPr lang="en-US" dirty="0" err="1"/>
              <a:t>Input/Output</a:t>
            </a:r>
            <a:r>
              <a:rPr lang="en-US" dirty="0"/>
              <a:t> (I/O) address, reserved memory range </a:t>
            </a:r>
          </a:p>
          <a:p>
            <a:r>
              <a:rPr lang="en-US" dirty="0"/>
              <a:t>Can check for a resource conflict and examine other device properties</a:t>
            </a:r>
          </a:p>
          <a:p>
            <a:pPr lvl="1"/>
            <a:r>
              <a:rPr lang="en-US" dirty="0"/>
              <a:t>Device Properties box has four tabs to review</a:t>
            </a:r>
          </a:p>
        </p:txBody>
      </p:sp>
    </p:spTree>
    <p:extLst>
      <p:ext uri="{BB962C8B-B14F-4D97-AF65-F5344CB8AC3E}">
        <p14:creationId xmlns:p14="http://schemas.microsoft.com/office/powerpoint/2010/main" val="2965611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Device Manager (2 of 3)</a:t>
            </a:r>
          </a:p>
        </p:txBody>
      </p:sp>
      <p:pic>
        <p:nvPicPr>
          <p:cNvPr id="3" name="Content Placeholder 2" descr="The Device Manager Utility. Right-clicking a device in this utility displays the Update Driver option which can be used to update the device driver for that devi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3380" y="1690692"/>
            <a:ext cx="4508839" cy="4577319"/>
          </a:xfrm>
        </p:spPr>
      </p:pic>
    </p:spTree>
    <p:extLst>
      <p:ext uri="{BB962C8B-B14F-4D97-AF65-F5344CB8AC3E}">
        <p14:creationId xmlns:p14="http://schemas.microsoft.com/office/powerpoint/2010/main" val="2405267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Device Manager (3 of 3)</a:t>
            </a:r>
          </a:p>
        </p:txBody>
      </p:sp>
      <p:pic>
        <p:nvPicPr>
          <p:cNvPr id="3" name="Content Placeholder 2" descr="The Properties for a device displayed by the Device Manager Utility. A device is right-clicked and properties is selected to display the properties for that device. Resource conflicts and other properties associated with a device can be examined in the Properties dialog box. Four tabs are displayed including General, Driver, Details, and Even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7849" y="1690692"/>
            <a:ext cx="3559902" cy="4527228"/>
          </a:xfrm>
        </p:spPr>
      </p:pic>
    </p:spTree>
    <p:extLst>
      <p:ext uri="{BB962C8B-B14F-4D97-AF65-F5344CB8AC3E}">
        <p14:creationId xmlns:p14="http://schemas.microsoft.com/office/powerpoint/2010/main" val="3310670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Verifying System Files</a:t>
            </a:r>
          </a:p>
        </p:txBody>
      </p:sp>
      <p:sp>
        <p:nvSpPr>
          <p:cNvPr id="5" name="Content Placeholder 4"/>
          <p:cNvSpPr>
            <a:spLocks noGrp="1"/>
          </p:cNvSpPr>
          <p:nvPr>
            <p:ph idx="1"/>
          </p:nvPr>
        </p:nvSpPr>
        <p:spPr/>
        <p:txBody>
          <a:bodyPr/>
          <a:lstStyle/>
          <a:p>
            <a:r>
              <a:rPr lang="en-US" dirty="0"/>
              <a:t>System file signatures can become invalid</a:t>
            </a:r>
          </a:p>
          <a:p>
            <a:pPr lvl="1"/>
            <a:r>
              <a:rPr lang="en-US" dirty="0"/>
              <a:t>Overwritten, corrupted, modified by malware</a:t>
            </a:r>
          </a:p>
          <a:p>
            <a:r>
              <a:rPr lang="en-US" dirty="0"/>
              <a:t>System File Checker</a:t>
            </a:r>
          </a:p>
          <a:p>
            <a:pPr lvl="1"/>
            <a:r>
              <a:rPr lang="en-US" dirty="0"/>
              <a:t>Scans system files for integrity</a:t>
            </a:r>
          </a:p>
          <a:p>
            <a:pPr lvl="1"/>
            <a:r>
              <a:rPr lang="en-US" dirty="0"/>
              <a:t>Replaces damaged or overwritten files with the proper version</a:t>
            </a:r>
          </a:p>
          <a:p>
            <a:r>
              <a:rPr lang="en-US" dirty="0"/>
              <a:t>File Signature Verification tool (Sigverif)</a:t>
            </a:r>
          </a:p>
          <a:p>
            <a:pPr lvl="1"/>
            <a:r>
              <a:rPr lang="en-US" dirty="0"/>
              <a:t>A scan-only tool that determines if files have a signature</a:t>
            </a:r>
          </a:p>
          <a:p>
            <a:pPr lvl="1"/>
            <a:r>
              <a:rPr lang="en-US" dirty="0"/>
              <a:t>Output written to a log file called </a:t>
            </a:r>
            <a:r>
              <a:rPr lang="en-US" dirty="0">
                <a:latin typeface="Courier New" panose="02070309020205020404" pitchFamily="49" charset="0"/>
                <a:cs typeface="Courier New" panose="02070309020205020404" pitchFamily="49" charset="0"/>
              </a:rPr>
              <a:t>sigverif.txt</a:t>
            </a:r>
          </a:p>
        </p:txBody>
      </p:sp>
    </p:spTree>
    <p:extLst>
      <p:ext uri="{BB962C8B-B14F-4D97-AF65-F5344CB8AC3E}">
        <p14:creationId xmlns:p14="http://schemas.microsoft.com/office/powerpoint/2010/main" val="3171541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Windows Settings</a:t>
            </a:r>
          </a:p>
        </p:txBody>
      </p:sp>
      <p:sp>
        <p:nvSpPr>
          <p:cNvPr id="5" name="Content Placeholder 4"/>
          <p:cNvSpPr>
            <a:spLocks noGrp="1"/>
          </p:cNvSpPr>
          <p:nvPr>
            <p:ph idx="1"/>
          </p:nvPr>
        </p:nvSpPr>
        <p:spPr/>
        <p:txBody>
          <a:bodyPr/>
          <a:lstStyle/>
          <a:p>
            <a:r>
              <a:rPr lang="en-US" dirty="0"/>
              <a:t>Configurable elements of the operating system</a:t>
            </a:r>
          </a:p>
          <a:p>
            <a:pPr lvl="1"/>
            <a:r>
              <a:rPr lang="en-US" dirty="0"/>
              <a:t>Performance options</a:t>
            </a:r>
          </a:p>
          <a:p>
            <a:pPr lvl="1"/>
            <a:r>
              <a:rPr lang="en-US" dirty="0"/>
              <a:t>Environment variables</a:t>
            </a:r>
          </a:p>
          <a:p>
            <a:pPr lvl="1"/>
            <a:r>
              <a:rPr lang="en-US" dirty="0"/>
              <a:t>Startup and recovery options</a:t>
            </a:r>
          </a:p>
          <a:p>
            <a:pPr lvl="1"/>
            <a:r>
              <a:rPr lang="en-US" dirty="0"/>
              <a:t>Power options</a:t>
            </a:r>
          </a:p>
        </p:txBody>
      </p:sp>
    </p:spTree>
    <p:extLst>
      <p:ext uri="{BB962C8B-B14F-4D97-AF65-F5344CB8AC3E}">
        <p14:creationId xmlns:p14="http://schemas.microsoft.com/office/powerpoint/2010/main" val="412492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Performance Options (1 of 4)</a:t>
            </a:r>
          </a:p>
        </p:txBody>
      </p:sp>
      <p:sp>
        <p:nvSpPr>
          <p:cNvPr id="5" name="Content Placeholder 4"/>
          <p:cNvSpPr>
            <a:spLocks noGrp="1"/>
          </p:cNvSpPr>
          <p:nvPr>
            <p:ph idx="1"/>
          </p:nvPr>
        </p:nvSpPr>
        <p:spPr/>
        <p:txBody>
          <a:bodyPr/>
          <a:lstStyle/>
          <a:p>
            <a:r>
              <a:rPr lang="en-US" dirty="0"/>
              <a:t>Configuring processor scheduling and Data Execution Prevention</a:t>
            </a:r>
          </a:p>
          <a:p>
            <a:r>
              <a:rPr lang="en-US" dirty="0"/>
              <a:t>Processor scheduling</a:t>
            </a:r>
          </a:p>
          <a:p>
            <a:pPr lvl="1"/>
            <a:r>
              <a:rPr lang="en-US" dirty="0"/>
              <a:t>Configures processor resources allocated to a program</a:t>
            </a:r>
          </a:p>
          <a:p>
            <a:r>
              <a:rPr lang="en-US" dirty="0"/>
              <a:t> Data Execution Prevention (DEP)</a:t>
            </a:r>
          </a:p>
          <a:p>
            <a:pPr lvl="1"/>
            <a:r>
              <a:rPr lang="en-US" dirty="0"/>
              <a:t>Monitors server programs for memory use issues</a:t>
            </a:r>
          </a:p>
          <a:p>
            <a:r>
              <a:rPr lang="en-US" dirty="0"/>
              <a:t>In Control Panel, navigate to System and Security, and select System</a:t>
            </a:r>
          </a:p>
          <a:p>
            <a:pPr lvl="1"/>
            <a:r>
              <a:rPr lang="en-US" dirty="0"/>
              <a:t>Select Advanced system settings, click Settings in the Performance section</a:t>
            </a:r>
          </a:p>
          <a:p>
            <a:pPr lvl="1"/>
            <a:r>
              <a:rPr lang="en-US" dirty="0"/>
              <a:t>Highlight Advanced tab or Data Execution Prevention tab</a:t>
            </a:r>
          </a:p>
        </p:txBody>
      </p:sp>
    </p:spTree>
    <p:extLst>
      <p:ext uri="{BB962C8B-B14F-4D97-AF65-F5344CB8AC3E}">
        <p14:creationId xmlns:p14="http://schemas.microsoft.com/office/powerpoint/2010/main" val="1059256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Performance Options (2 of 4)</a:t>
            </a:r>
          </a:p>
        </p:txBody>
      </p:sp>
      <p:pic>
        <p:nvPicPr>
          <p:cNvPr id="3" name="Content Placeholder 2" descr="The Performance Options dialog box which allows process scheduling in order to configure processor resources to programs. This dialog box is accessed by navigating to System and Security in the Control Panel and System from the Category view. Advanced System Settings is selected. Then, Settings is selected under the Performance section. This opens the Performance Options dialog box. The Advanced tab is clicked. The default option is set to Background servic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276" y="1572406"/>
            <a:ext cx="3051048" cy="4645152"/>
          </a:xfrm>
        </p:spPr>
      </p:pic>
    </p:spTree>
    <p:extLst>
      <p:ext uri="{BB962C8B-B14F-4D97-AF65-F5344CB8AC3E}">
        <p14:creationId xmlns:p14="http://schemas.microsoft.com/office/powerpoint/2010/main" val="3838376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Performance Options (3 of 4)</a:t>
            </a:r>
          </a:p>
        </p:txBody>
      </p:sp>
      <p:sp>
        <p:nvSpPr>
          <p:cNvPr id="5" name="Content Placeholder 4"/>
          <p:cNvSpPr>
            <a:spLocks noGrp="1"/>
          </p:cNvSpPr>
          <p:nvPr>
            <p:ph idx="1"/>
          </p:nvPr>
        </p:nvSpPr>
        <p:spPr/>
        <p:txBody>
          <a:bodyPr/>
          <a:lstStyle/>
          <a:p>
            <a:r>
              <a:rPr lang="en-US" dirty="0"/>
              <a:t>Configuring virtual memory</a:t>
            </a:r>
          </a:p>
          <a:p>
            <a:r>
              <a:rPr lang="en-US" dirty="0"/>
              <a:t>Virtual memory: disk storage used to expand capacity of physical memory</a:t>
            </a:r>
          </a:p>
          <a:p>
            <a:pPr lvl="1"/>
            <a:r>
              <a:rPr lang="en-US" dirty="0"/>
              <a:t>Uses a paging technique</a:t>
            </a:r>
          </a:p>
          <a:p>
            <a:pPr lvl="2"/>
            <a:r>
              <a:rPr lang="en-US" dirty="0"/>
              <a:t>Pages move from physical memory into virtual memory on disk</a:t>
            </a:r>
          </a:p>
          <a:p>
            <a:r>
              <a:rPr lang="en-US" dirty="0"/>
              <a:t>Paging file: area of disk allocated for virtual memory</a:t>
            </a:r>
          </a:p>
          <a:p>
            <a:pPr lvl="1"/>
            <a:r>
              <a:rPr lang="en-US" dirty="0"/>
              <a:t>Location of the paging file is important</a:t>
            </a:r>
          </a:p>
          <a:p>
            <a:pPr lvl="1"/>
            <a:r>
              <a:rPr lang="en-US" dirty="0"/>
              <a:t>Parameters used to tune paging file size: initial size and maximum size</a:t>
            </a:r>
          </a:p>
          <a:p>
            <a:pPr lvl="1"/>
            <a:r>
              <a:rPr lang="en-US" dirty="0"/>
              <a:t> Configure initial size by multiplying amount of installed RAM times 1.5</a:t>
            </a:r>
          </a:p>
        </p:txBody>
      </p:sp>
    </p:spTree>
    <p:extLst>
      <p:ext uri="{BB962C8B-B14F-4D97-AF65-F5344CB8AC3E}">
        <p14:creationId xmlns:p14="http://schemas.microsoft.com/office/powerpoint/2010/main" val="3373443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Performance Options (4 of 4)</a:t>
            </a:r>
          </a:p>
        </p:txBody>
      </p:sp>
      <p:sp>
        <p:nvSpPr>
          <p:cNvPr id="5" name="Content Placeholder 4"/>
          <p:cNvSpPr>
            <a:spLocks noGrp="1"/>
          </p:cNvSpPr>
          <p:nvPr>
            <p:ph idx="1"/>
          </p:nvPr>
        </p:nvSpPr>
        <p:spPr/>
        <p:txBody>
          <a:bodyPr/>
          <a:lstStyle/>
          <a:p>
            <a:r>
              <a:rPr lang="en-US" dirty="0"/>
              <a:t>Configuring file caching</a:t>
            </a:r>
          </a:p>
          <a:p>
            <a:r>
              <a:rPr lang="en-US" dirty="0"/>
              <a:t>File caching turned on by default</a:t>
            </a:r>
          </a:p>
          <a:p>
            <a:pPr lvl="1"/>
            <a:r>
              <a:rPr lang="en-US" dirty="0"/>
              <a:t>Speeds up the time it takes to read from or write to a disk</a:t>
            </a:r>
          </a:p>
          <a:p>
            <a:r>
              <a:rPr lang="en-US" dirty="0"/>
              <a:t>Flushing</a:t>
            </a:r>
          </a:p>
          <a:p>
            <a:pPr lvl="1"/>
            <a:r>
              <a:rPr lang="en-US" dirty="0"/>
              <a:t>Freeing memory used for cached data after data written to disk</a:t>
            </a:r>
          </a:p>
          <a:p>
            <a:r>
              <a:rPr lang="en-US" dirty="0"/>
              <a:t>Can turn off caching and flushing to easily hot swap a drive</a:t>
            </a:r>
          </a:p>
          <a:p>
            <a:pPr lvl="1"/>
            <a:r>
              <a:rPr lang="en-US" dirty="0"/>
              <a:t>Server can seem slower to users</a:t>
            </a:r>
          </a:p>
          <a:p>
            <a:pPr lvl="1"/>
            <a:r>
              <a:rPr lang="en-US" dirty="0"/>
              <a:t>May lose data during hot swap while the server is in use</a:t>
            </a:r>
          </a:p>
        </p:txBody>
      </p:sp>
    </p:spTree>
    <p:extLst>
      <p:ext uri="{BB962C8B-B14F-4D97-AF65-F5344CB8AC3E}">
        <p14:creationId xmlns:p14="http://schemas.microsoft.com/office/powerpoint/2010/main" val="263222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Server Manager (1 of 10)</a:t>
            </a:r>
          </a:p>
        </p:txBody>
      </p:sp>
      <p:sp>
        <p:nvSpPr>
          <p:cNvPr id="3" name="Content Placeholder 2">
            <a:extLst>
              <a:ext uri="{FF2B5EF4-FFF2-40B4-BE49-F238E27FC236}">
                <a16:creationId xmlns:a16="http://schemas.microsoft.com/office/drawing/2014/main" id="{845EA7BC-2EF8-4C68-A1CA-708EC43D396E}"/>
              </a:ext>
            </a:extLst>
          </p:cNvPr>
          <p:cNvSpPr>
            <a:spLocks noGrp="1"/>
          </p:cNvSpPr>
          <p:nvPr>
            <p:ph idx="1"/>
          </p:nvPr>
        </p:nvSpPr>
        <p:spPr/>
        <p:txBody>
          <a:bodyPr/>
          <a:lstStyle/>
          <a:p>
            <a:r>
              <a:rPr lang="en-US" dirty="0"/>
              <a:t>Used to monitor and manage several different Windows Server systems</a:t>
            </a:r>
          </a:p>
          <a:p>
            <a:r>
              <a:rPr lang="en-US" dirty="0"/>
              <a:t>Server Manager Dashboard panes</a:t>
            </a:r>
          </a:p>
          <a:p>
            <a:pPr lvl="1"/>
            <a:r>
              <a:rPr lang="en-US" dirty="0"/>
              <a:t>Dashboard section at the top</a:t>
            </a:r>
          </a:p>
          <a:p>
            <a:pPr lvl="1"/>
            <a:r>
              <a:rPr lang="en-US" dirty="0"/>
              <a:t>Welcome to Server Manager pane (often hidden by administrators)</a:t>
            </a:r>
          </a:p>
          <a:p>
            <a:pPr lvl="1"/>
            <a:r>
              <a:rPr lang="en-US" dirty="0"/>
              <a:t>Roles and Server Groups pane</a:t>
            </a:r>
          </a:p>
          <a:p>
            <a:r>
              <a:rPr lang="en-US" dirty="0"/>
              <a:t>Dashboard uses various colors and icons</a:t>
            </a:r>
          </a:p>
          <a:p>
            <a:r>
              <a:rPr lang="en-US" dirty="0"/>
              <a:t>Additional Server Manager panes</a:t>
            </a:r>
          </a:p>
          <a:p>
            <a:pPr lvl="1"/>
            <a:r>
              <a:rPr lang="en-US" dirty="0"/>
              <a:t>Events, Services, Best Practices Analyzer, Performance, Roles and Features</a:t>
            </a:r>
          </a:p>
        </p:txBody>
      </p:sp>
    </p:spTree>
    <p:custDataLst>
      <p:tags r:id="rId1"/>
    </p:custDataLst>
    <p:extLst>
      <p:ext uri="{BB962C8B-B14F-4D97-AF65-F5344CB8AC3E}">
        <p14:creationId xmlns:p14="http://schemas.microsoft.com/office/powerpoint/2010/main" val="2349212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Environment Variables (1 of 2)</a:t>
            </a:r>
          </a:p>
        </p:txBody>
      </p:sp>
      <p:sp>
        <p:nvSpPr>
          <p:cNvPr id="5" name="Content Placeholder 4"/>
          <p:cNvSpPr>
            <a:spLocks noGrp="1"/>
          </p:cNvSpPr>
          <p:nvPr>
            <p:ph idx="1"/>
          </p:nvPr>
        </p:nvSpPr>
        <p:spPr/>
        <p:txBody>
          <a:bodyPr/>
          <a:lstStyle/>
          <a:p>
            <a:r>
              <a:rPr lang="en-US" dirty="0"/>
              <a:t>Environment variable</a:t>
            </a:r>
          </a:p>
          <a:p>
            <a:pPr lvl="1"/>
            <a:r>
              <a:rPr lang="en-US" dirty="0"/>
              <a:t>Tells the operating system where to find certain programs and program-related information</a:t>
            </a:r>
          </a:p>
          <a:p>
            <a:r>
              <a:rPr lang="en-US" dirty="0"/>
              <a:t>System environment variables are defined by the operating system</a:t>
            </a:r>
          </a:p>
          <a:p>
            <a:pPr lvl="1"/>
            <a:r>
              <a:rPr lang="en-US" dirty="0"/>
              <a:t>Apply to any user logged in to the computer</a:t>
            </a:r>
          </a:p>
          <a:p>
            <a:r>
              <a:rPr lang="en-US" dirty="0"/>
              <a:t>User environment variables are defined on a per-user basis</a:t>
            </a:r>
          </a:p>
          <a:p>
            <a:pPr lvl="1"/>
            <a:r>
              <a:rPr lang="en-US" dirty="0"/>
              <a:t>Used to provide a wide variety of different information</a:t>
            </a:r>
          </a:p>
        </p:txBody>
      </p:sp>
    </p:spTree>
    <p:extLst>
      <p:ext uri="{BB962C8B-B14F-4D97-AF65-F5344CB8AC3E}">
        <p14:creationId xmlns:p14="http://schemas.microsoft.com/office/powerpoint/2010/main" val="1212101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Environment Variables (2 of 2)</a:t>
            </a:r>
          </a:p>
        </p:txBody>
      </p:sp>
      <p:pic>
        <p:nvPicPr>
          <p:cNvPr id="3" name="Content Placeholder 2" descr="The Environment Variables window. Administrators can add new system environment variables or change the values of existing ones. In this window, system and user environment variables can be created, edited, or dele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096" y="1690691"/>
            <a:ext cx="4421408" cy="4485025"/>
          </a:xfrm>
        </p:spPr>
      </p:pic>
    </p:spTree>
    <p:extLst>
      <p:ext uri="{BB962C8B-B14F-4D97-AF65-F5344CB8AC3E}">
        <p14:creationId xmlns:p14="http://schemas.microsoft.com/office/powerpoint/2010/main" val="3011225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Startup and Recovery</a:t>
            </a:r>
          </a:p>
        </p:txBody>
      </p:sp>
      <p:pic>
        <p:nvPicPr>
          <p:cNvPr id="3" name="Content Placeholder 2" descr="The Startup and Recovery window. The Automatically restart option is usually deselected so that the system can be examined before it is reboo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4714" y="1690692"/>
            <a:ext cx="3442021" cy="4487350"/>
          </a:xfrm>
        </p:spPr>
      </p:pic>
    </p:spTree>
    <p:extLst>
      <p:ext uri="{BB962C8B-B14F-4D97-AF65-F5344CB8AC3E}">
        <p14:creationId xmlns:p14="http://schemas.microsoft.com/office/powerpoint/2010/main" val="2954907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Power Options (1 of 2)</a:t>
            </a:r>
          </a:p>
        </p:txBody>
      </p:sp>
      <p:sp>
        <p:nvSpPr>
          <p:cNvPr id="5" name="Content Placeholder 4"/>
          <p:cNvSpPr>
            <a:spLocks noGrp="1"/>
          </p:cNvSpPr>
          <p:nvPr>
            <p:ph idx="1"/>
          </p:nvPr>
        </p:nvSpPr>
        <p:spPr/>
        <p:txBody>
          <a:bodyPr/>
          <a:lstStyle/>
          <a:p>
            <a:r>
              <a:rPr lang="en-US" dirty="0"/>
              <a:t>Power options that can be set</a:t>
            </a:r>
          </a:p>
          <a:p>
            <a:pPr lvl="1"/>
            <a:r>
              <a:rPr lang="en-US" dirty="0"/>
              <a:t>Select a power plan</a:t>
            </a:r>
          </a:p>
          <a:p>
            <a:pPr lvl="1"/>
            <a:r>
              <a:rPr lang="en-US" dirty="0"/>
              <a:t>Choose what the power button does</a:t>
            </a:r>
          </a:p>
          <a:p>
            <a:pPr lvl="1"/>
            <a:r>
              <a:rPr lang="en-US" dirty="0"/>
              <a:t>Create a power plan</a:t>
            </a:r>
          </a:p>
          <a:p>
            <a:pPr lvl="1"/>
            <a:r>
              <a:rPr lang="en-US" dirty="0"/>
              <a:t>Choose when to turn off the display</a:t>
            </a:r>
          </a:p>
          <a:p>
            <a:r>
              <a:rPr lang="en-US" dirty="0"/>
              <a:t>Three power plans</a:t>
            </a:r>
          </a:p>
          <a:p>
            <a:pPr lvl="1"/>
            <a:r>
              <a:rPr lang="en-US" dirty="0"/>
              <a:t>Balanced, Power saver, and High performance</a:t>
            </a:r>
          </a:p>
        </p:txBody>
      </p:sp>
    </p:spTree>
    <p:extLst>
      <p:ext uri="{BB962C8B-B14F-4D97-AF65-F5344CB8AC3E}">
        <p14:creationId xmlns:p14="http://schemas.microsoft.com/office/powerpoint/2010/main" val="1206806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Power Options (2 of 2)</a:t>
            </a:r>
          </a:p>
        </p:txBody>
      </p:sp>
      <p:pic>
        <p:nvPicPr>
          <p:cNvPr id="7" name="Content Placeholder 6" descr="The Power Options window. One of three power plans can be selected from this window. They are Balanced, Power saver, and High performance. The Balanced option is currently selec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7205" y="1690691"/>
            <a:ext cx="7201190" cy="4485025"/>
          </a:xfrm>
        </p:spPr>
      </p:pic>
    </p:spTree>
    <p:extLst>
      <p:ext uri="{BB962C8B-B14F-4D97-AF65-F5344CB8AC3E}">
        <p14:creationId xmlns:p14="http://schemas.microsoft.com/office/powerpoint/2010/main" val="3645498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Windows Registry</a:t>
            </a:r>
          </a:p>
        </p:txBody>
      </p:sp>
      <p:pic>
        <p:nvPicPr>
          <p:cNvPr id="3" name="Content Placeholder 2" descr="A screenshot of the Registry Edito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725" y="1690692"/>
            <a:ext cx="7450149" cy="4470957"/>
          </a:xfrm>
        </p:spPr>
      </p:pic>
    </p:spTree>
    <p:extLst>
      <p:ext uri="{BB962C8B-B14F-4D97-AF65-F5344CB8AC3E}">
        <p14:creationId xmlns:p14="http://schemas.microsoft.com/office/powerpoint/2010/main" val="2793792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Registry Contents</a:t>
            </a:r>
          </a:p>
        </p:txBody>
      </p:sp>
      <p:sp>
        <p:nvSpPr>
          <p:cNvPr id="5" name="Content Placeholder 4"/>
          <p:cNvSpPr>
            <a:spLocks noGrp="1"/>
          </p:cNvSpPr>
          <p:nvPr>
            <p:ph idx="1"/>
          </p:nvPr>
        </p:nvSpPr>
        <p:spPr/>
        <p:txBody>
          <a:bodyPr/>
          <a:lstStyle/>
          <a:p>
            <a:r>
              <a:rPr lang="en-US" dirty="0"/>
              <a:t>Windows Registry is hierarchical in structure</a:t>
            </a:r>
          </a:p>
          <a:p>
            <a:pPr lvl="1"/>
            <a:r>
              <a:rPr lang="en-US" dirty="0"/>
              <a:t>Made up of keys, subkeys, and entries</a:t>
            </a:r>
          </a:p>
          <a:p>
            <a:r>
              <a:rPr lang="en-US" dirty="0"/>
              <a:t>Windows Server 2019 Registry’s five root keys</a:t>
            </a:r>
          </a:p>
          <a:p>
            <a:pPr lvl="1"/>
            <a:r>
              <a:rPr lang="en-US" dirty="0"/>
              <a:t>HKEY_LOCAL_MACHINE</a:t>
            </a:r>
          </a:p>
          <a:p>
            <a:pPr lvl="1"/>
            <a:r>
              <a:rPr lang="en-US" dirty="0"/>
              <a:t>HKEY_CURRENT_USER</a:t>
            </a:r>
          </a:p>
          <a:p>
            <a:pPr lvl="1"/>
            <a:r>
              <a:rPr lang="en-US" dirty="0"/>
              <a:t>HKEY_USERS</a:t>
            </a:r>
          </a:p>
          <a:p>
            <a:pPr lvl="1"/>
            <a:r>
              <a:rPr lang="en-US" dirty="0"/>
              <a:t>HKEY_CLASSES_ROOT</a:t>
            </a:r>
          </a:p>
          <a:p>
            <a:pPr lvl="1"/>
            <a:r>
              <a:rPr lang="en-US" dirty="0"/>
              <a:t>HKEY_CURRENT_CONFIG</a:t>
            </a:r>
          </a:p>
        </p:txBody>
      </p:sp>
    </p:spTree>
    <p:extLst>
      <p:ext uri="{BB962C8B-B14F-4D97-AF65-F5344CB8AC3E}">
        <p14:creationId xmlns:p14="http://schemas.microsoft.com/office/powerpoint/2010/main" val="252661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Windows PowerShell (1 of 7)</a:t>
            </a:r>
          </a:p>
        </p:txBody>
      </p:sp>
      <p:sp>
        <p:nvSpPr>
          <p:cNvPr id="5" name="Content Placeholder 4"/>
          <p:cNvSpPr>
            <a:spLocks noGrp="1"/>
          </p:cNvSpPr>
          <p:nvPr>
            <p:ph idx="1"/>
          </p:nvPr>
        </p:nvSpPr>
        <p:spPr/>
        <p:txBody>
          <a:bodyPr/>
          <a:lstStyle/>
          <a:p>
            <a:r>
              <a:rPr lang="en-US" dirty="0"/>
              <a:t>Supports MS-DOS shell output redirection (</a:t>
            </a:r>
            <a:r>
              <a:rPr lang="en-US" dirty="0">
                <a:latin typeface="Courier New" panose="02070309020205020404" pitchFamily="49" charset="0"/>
                <a:cs typeface="Courier New" panose="02070309020205020404" pitchFamily="49" charset="0"/>
              </a:rPr>
              <a:t>&gt;&gt;</a:t>
            </a:r>
            <a:r>
              <a:rPr lang="en-US" dirty="0"/>
              <a:t>) and command chaining (</a:t>
            </a:r>
            <a:r>
              <a:rPr lang="en-US" dirty="0">
                <a:latin typeface="Courier New" panose="02070309020205020404" pitchFamily="49" charset="0"/>
                <a:cs typeface="Courier New" panose="02070309020205020404" pitchFamily="49" charset="0"/>
              </a:rPr>
              <a:t>;</a:t>
            </a:r>
            <a:r>
              <a:rPr lang="en-US" dirty="0"/>
              <a:t>)</a:t>
            </a:r>
          </a:p>
          <a:p>
            <a:r>
              <a:rPr lang="en-US" dirty="0"/>
              <a:t>Most commands run within PowerShell will consist of cmdlets</a:t>
            </a:r>
          </a:p>
          <a:p>
            <a:r>
              <a:rPr lang="en-US" dirty="0"/>
              <a:t>Piping (</a:t>
            </a:r>
            <a:r>
              <a:rPr lang="en-US" dirty="0">
                <a:latin typeface="Courier New" panose="02070309020205020404" pitchFamily="49" charset="0"/>
                <a:cs typeface="Courier New" panose="02070309020205020404" pitchFamily="49" charset="0"/>
              </a:rPr>
              <a:t>|</a:t>
            </a:r>
            <a:r>
              <a:rPr lang="en-US" dirty="0"/>
              <a:t>) sends information between cmdlets to build more complex commands or filters output to display only the desired output</a:t>
            </a:r>
          </a:p>
          <a:p>
            <a:r>
              <a:rPr lang="en-US" dirty="0"/>
              <a:t>Many cmdlets options</a:t>
            </a:r>
          </a:p>
          <a:p>
            <a:pPr lvl="1"/>
            <a:r>
              <a:rPr lang="en-US" dirty="0">
                <a:latin typeface="Courier New" panose="02070309020205020404" pitchFamily="49" charset="0"/>
                <a:cs typeface="Courier New" panose="02070309020205020404" pitchFamily="49" charset="0"/>
              </a:rPr>
              <a:t>–whatif</a:t>
            </a:r>
            <a:r>
              <a:rPr lang="en-US" dirty="0"/>
              <a:t>, </a:t>
            </a:r>
            <a:r>
              <a:rPr lang="en-US" dirty="0">
                <a:latin typeface="Courier New" panose="02070309020205020404" pitchFamily="49" charset="0"/>
                <a:cs typeface="Courier New" panose="02070309020205020404" pitchFamily="49" charset="0"/>
              </a:rPr>
              <a:t>–confirm</a:t>
            </a:r>
            <a:r>
              <a:rPr lang="en-US" dirty="0"/>
              <a:t>, </a:t>
            </a:r>
            <a:r>
              <a:rPr lang="en-US" dirty="0">
                <a:latin typeface="Courier New" panose="02070309020205020404" pitchFamily="49" charset="0"/>
                <a:cs typeface="Courier New" panose="02070309020205020404" pitchFamily="49" charset="0"/>
              </a:rPr>
              <a:t>-verbose</a:t>
            </a:r>
            <a:r>
              <a:rPr lang="en-US" dirty="0"/>
              <a:t>, </a:t>
            </a:r>
            <a:r>
              <a:rPr lang="en-US" dirty="0">
                <a:latin typeface="Courier New" panose="02070309020205020404" pitchFamily="49" charset="0"/>
                <a:cs typeface="Courier New" panose="02070309020205020404" pitchFamily="49" charset="0"/>
              </a:rPr>
              <a:t>-debug</a:t>
            </a:r>
            <a:r>
              <a:rPr lang="en-US" dirty="0"/>
              <a:t>, </a:t>
            </a:r>
            <a:r>
              <a:rPr lang="en-US" dirty="0">
                <a:latin typeface="Courier New" panose="02070309020205020404" pitchFamily="49" charset="0"/>
                <a:cs typeface="Courier New" panose="02070309020205020404" pitchFamily="49" charset="0"/>
              </a:rPr>
              <a:t>-erroraction</a:t>
            </a:r>
          </a:p>
          <a:p>
            <a:r>
              <a:rPr lang="en-US" dirty="0"/>
              <a:t>PowerShell supports special navigation keys and key combinations</a:t>
            </a:r>
          </a:p>
          <a:p>
            <a:r>
              <a:rPr lang="en-US" dirty="0"/>
              <a:t>PowerShell’s features provide additional functionality or increase efficiency</a:t>
            </a:r>
          </a:p>
        </p:txBody>
      </p:sp>
    </p:spTree>
    <p:extLst>
      <p:ext uri="{BB962C8B-B14F-4D97-AF65-F5344CB8AC3E}">
        <p14:creationId xmlns:p14="http://schemas.microsoft.com/office/powerpoint/2010/main" val="1628235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Windows PowerShell (2 of 7)</a:t>
            </a:r>
          </a:p>
        </p:txBody>
      </p:sp>
      <p:sp>
        <p:nvSpPr>
          <p:cNvPr id="5" name="Content Placeholder 4"/>
          <p:cNvSpPr>
            <a:spLocks noGrp="1"/>
          </p:cNvSpPr>
          <p:nvPr>
            <p:ph idx="1"/>
          </p:nvPr>
        </p:nvSpPr>
        <p:spPr/>
        <p:txBody>
          <a:bodyPr/>
          <a:lstStyle/>
          <a:p>
            <a:r>
              <a:rPr lang="en-US" dirty="0"/>
              <a:t>Customizing Windows PowerShell sessions</a:t>
            </a:r>
          </a:p>
          <a:p>
            <a:pPr lvl="1"/>
            <a:r>
              <a:rPr lang="en-US" dirty="0"/>
              <a:t>Change Windows PowerShell session’s look or how it is executed</a:t>
            </a:r>
          </a:p>
          <a:p>
            <a:pPr lvl="1"/>
            <a:r>
              <a:rPr lang="en-US" dirty="0"/>
              <a:t>Provide specific options to the PowerShell command</a:t>
            </a:r>
          </a:p>
          <a:p>
            <a:pPr lvl="1"/>
            <a:r>
              <a:rPr lang="en-US" dirty="0"/>
              <a:t>Creating a PowerShell console file that has a </a:t>
            </a:r>
            <a:r>
              <a:rPr lang="en-US" dirty="0">
                <a:latin typeface="Courier New" panose="02070309020205020404" pitchFamily="49" charset="0"/>
                <a:cs typeface="Courier New" panose="02070309020205020404" pitchFamily="49" charset="0"/>
              </a:rPr>
              <a:t>.psc1 </a:t>
            </a:r>
            <a:r>
              <a:rPr lang="en-US" dirty="0"/>
              <a:t>extension</a:t>
            </a:r>
          </a:p>
          <a:p>
            <a:r>
              <a:rPr lang="en-US" dirty="0"/>
              <a:t>Aliases and functions</a:t>
            </a:r>
          </a:p>
          <a:p>
            <a:pPr lvl="1"/>
            <a:r>
              <a:rPr lang="en-US" dirty="0"/>
              <a:t>Alias is a command shortcut that makes navigating and using Windows PowerShell easier</a:t>
            </a:r>
          </a:p>
          <a:p>
            <a:pPr lvl="1"/>
            <a:r>
              <a:rPr lang="en-US" dirty="0"/>
              <a:t>Functions can execute multiple cmdlets</a:t>
            </a:r>
          </a:p>
        </p:txBody>
      </p:sp>
    </p:spTree>
    <p:extLst>
      <p:ext uri="{BB962C8B-B14F-4D97-AF65-F5344CB8AC3E}">
        <p14:creationId xmlns:p14="http://schemas.microsoft.com/office/powerpoint/2010/main" val="3723664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Windows PowerShell (3 of 7)</a:t>
            </a:r>
          </a:p>
        </p:txBody>
      </p:sp>
      <p:sp>
        <p:nvSpPr>
          <p:cNvPr id="5" name="Content Placeholder 4"/>
          <p:cNvSpPr>
            <a:spLocks noGrp="1"/>
          </p:cNvSpPr>
          <p:nvPr>
            <p:ph idx="1"/>
          </p:nvPr>
        </p:nvSpPr>
        <p:spPr/>
        <p:txBody>
          <a:bodyPr/>
          <a:lstStyle/>
          <a:p>
            <a:r>
              <a:rPr lang="en-US" dirty="0"/>
              <a:t>PowerShell profile scripts</a:t>
            </a:r>
          </a:p>
          <a:p>
            <a:pPr lvl="1"/>
            <a:r>
              <a:rPr lang="en-US" dirty="0"/>
              <a:t>Alias and function commands placed in a PowerShell profile script</a:t>
            </a:r>
          </a:p>
          <a:p>
            <a:pPr lvl="1"/>
            <a:r>
              <a:rPr lang="en-US" dirty="0"/>
              <a:t>Automatically executed every time Windows PowerShell started for the user</a:t>
            </a:r>
          </a:p>
          <a:p>
            <a:pPr lvl="1"/>
            <a:r>
              <a:rPr lang="en-US" dirty="0"/>
              <a:t>Must first enable script execution before making the script</a:t>
            </a:r>
          </a:p>
          <a:p>
            <a:pPr lvl="1"/>
            <a:r>
              <a:rPr lang="en-US" dirty="0"/>
              <a:t>Edit PowerShell profile using the command </a:t>
            </a:r>
            <a:r>
              <a:rPr lang="en-US" dirty="0">
                <a:latin typeface="Courier New" panose="02070309020205020404" pitchFamily="49" charset="0"/>
                <a:cs typeface="Courier New" panose="02070309020205020404" pitchFamily="49" charset="0"/>
              </a:rPr>
              <a:t>notepad $profile</a:t>
            </a:r>
            <a:r>
              <a:rPr lang="en-US" dirty="0"/>
              <a:t> within PowerShell</a:t>
            </a:r>
          </a:p>
          <a:p>
            <a:r>
              <a:rPr lang="en-US" dirty="0"/>
              <a:t>Modifying command output</a:t>
            </a:r>
          </a:p>
          <a:p>
            <a:pPr lvl="1"/>
            <a:r>
              <a:rPr lang="en-US" dirty="0"/>
              <a:t>Pipe output, </a:t>
            </a:r>
            <a:r>
              <a:rPr lang="en-US" dirty="0">
                <a:latin typeface="Courier New" panose="02070309020205020404" pitchFamily="49" charset="0"/>
                <a:cs typeface="Courier New" panose="02070309020205020404" pitchFamily="49" charset="0"/>
              </a:rPr>
              <a:t>-recurse </a:t>
            </a:r>
            <a:r>
              <a:rPr lang="en-US" dirty="0">
                <a:cs typeface="Courier New" panose="02070309020205020404" pitchFamily="49" charset="0"/>
              </a:rPr>
              <a:t>option</a:t>
            </a:r>
            <a:r>
              <a:rPr lang="en-US" dirty="0"/>
              <a:t>, </a:t>
            </a:r>
            <a:r>
              <a:rPr lang="en-US" dirty="0">
                <a:latin typeface="Courier New" panose="02070309020205020404" pitchFamily="49" charset="0"/>
                <a:cs typeface="Courier New" panose="02070309020205020404" pitchFamily="49" charset="0"/>
              </a:rPr>
              <a:t>Sort-Object</a:t>
            </a:r>
            <a:r>
              <a:rPr lang="en-US" dirty="0"/>
              <a:t>, </a:t>
            </a:r>
            <a:r>
              <a:rPr lang="en-US" dirty="0">
                <a:latin typeface="Courier New" panose="02070309020205020404" pitchFamily="49" charset="0"/>
                <a:cs typeface="Courier New" panose="02070309020205020404" pitchFamily="49" charset="0"/>
              </a:rPr>
              <a:t>Group-Object</a:t>
            </a:r>
            <a:r>
              <a:rPr lang="en-US" dirty="0"/>
              <a:t>, </a:t>
            </a:r>
            <a:r>
              <a:rPr lang="en-US" dirty="0">
                <a:latin typeface="Courier New" panose="02070309020205020404" pitchFamily="49" charset="0"/>
                <a:cs typeface="Courier New" panose="02070309020205020404" pitchFamily="49" charset="0"/>
              </a:rPr>
              <a:t>ConvertTo-HTML</a:t>
            </a:r>
            <a:r>
              <a:rPr lang="en-US" dirty="0"/>
              <a:t>, </a:t>
            </a:r>
            <a:r>
              <a:rPr lang="en-US" dirty="0">
                <a:latin typeface="Courier New" panose="02070309020205020404" pitchFamily="49" charset="0"/>
                <a:cs typeface="Courier New" panose="02070309020205020404" pitchFamily="49" charset="0"/>
              </a:rPr>
              <a:t>Export-CSV</a:t>
            </a:r>
          </a:p>
        </p:txBody>
      </p:sp>
    </p:spTree>
    <p:extLst>
      <p:ext uri="{BB962C8B-B14F-4D97-AF65-F5344CB8AC3E}">
        <p14:creationId xmlns:p14="http://schemas.microsoft.com/office/powerpoint/2010/main" val="38831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(2 of 10)</a:t>
            </a:r>
          </a:p>
        </p:txBody>
      </p:sp>
      <p:pic>
        <p:nvPicPr>
          <p:cNvPr id="4" name="Content Placeholder 3" descr="A screenshot of the Server Manager dashboard. A total of four server roles are displayed in the dashboard which is being monitored and managed by Server Manager. They are Active Directory Domain Services, D H C P, D N S, and File and Storage Services. On the top of the dashboard is the Welcome to Server Manager pane where options are available to configure the local server, add roles and features, add other Windows Servers to manage from this console, create groups to organize other Windows Servers, and a wizard to connect Server Manager to servers and roles that are being managed in the Microsoft Azure Clou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206" y="1690691"/>
            <a:ext cx="7777187" cy="4386551"/>
          </a:xfrm>
        </p:spPr>
      </p:pic>
    </p:spTree>
    <p:extLst>
      <p:ext uri="{BB962C8B-B14F-4D97-AF65-F5344CB8AC3E}">
        <p14:creationId xmlns:p14="http://schemas.microsoft.com/office/powerpoint/2010/main" val="3505493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Windows PowerShell (4 of 7)</a:t>
            </a:r>
          </a:p>
        </p:txBody>
      </p:sp>
      <p:sp>
        <p:nvSpPr>
          <p:cNvPr id="5" name="Content Placeholder 4"/>
          <p:cNvSpPr>
            <a:spLocks noGrp="1"/>
          </p:cNvSpPr>
          <p:nvPr>
            <p:ph idx="1"/>
          </p:nvPr>
        </p:nvSpPr>
        <p:spPr/>
        <p:txBody>
          <a:bodyPr/>
          <a:lstStyle/>
          <a:p>
            <a:r>
              <a:rPr lang="en-US" dirty="0"/>
              <a:t>PowerShell objects</a:t>
            </a:r>
          </a:p>
          <a:p>
            <a:pPr lvl="1"/>
            <a:r>
              <a:rPr lang="en-US" dirty="0"/>
              <a:t>Object has attributes (properties that describe the object)</a:t>
            </a:r>
          </a:p>
          <a:p>
            <a:pPr lvl="1"/>
            <a:r>
              <a:rPr lang="en-US" dirty="0"/>
              <a:t>Methods (things that the object can do)</a:t>
            </a:r>
          </a:p>
          <a:p>
            <a:pPr lvl="1"/>
            <a:r>
              <a:rPr lang="en-US" dirty="0"/>
              <a:t>Control nearly all aspects of the Windows operating system</a:t>
            </a:r>
          </a:p>
          <a:p>
            <a:pPr lvl="2"/>
            <a:r>
              <a:rPr lang="en-US" dirty="0"/>
              <a:t>Processes, files, and network sockets</a:t>
            </a:r>
          </a:p>
        </p:txBody>
      </p:sp>
    </p:spTree>
    <p:extLst>
      <p:ext uri="{BB962C8B-B14F-4D97-AF65-F5344CB8AC3E}">
        <p14:creationId xmlns:p14="http://schemas.microsoft.com/office/powerpoint/2010/main" val="3989118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Windows PowerShell (5 of 7)</a:t>
            </a:r>
          </a:p>
        </p:txBody>
      </p:sp>
      <p:sp>
        <p:nvSpPr>
          <p:cNvPr id="5" name="Content Placeholder 4"/>
          <p:cNvSpPr>
            <a:spLocks noGrp="1"/>
          </p:cNvSpPr>
          <p:nvPr>
            <p:ph idx="1"/>
          </p:nvPr>
        </p:nvSpPr>
        <p:spPr/>
        <p:txBody>
          <a:bodyPr/>
          <a:lstStyle/>
          <a:p>
            <a:r>
              <a:rPr lang="en-US" dirty="0"/>
              <a:t>PowerShell provider plugins</a:t>
            </a:r>
          </a:p>
          <a:p>
            <a:pPr lvl="1"/>
            <a:r>
              <a:rPr lang="en-US" dirty="0"/>
              <a:t>Provide functionality within Windows PowerShell</a:t>
            </a:r>
          </a:p>
          <a:p>
            <a:pPr lvl="1"/>
            <a:r>
              <a:rPr lang="en-US" dirty="0"/>
              <a:t>Allow PowerShell to interact with other parts of the system</a:t>
            </a:r>
          </a:p>
          <a:p>
            <a:r>
              <a:rPr lang="en-US" dirty="0"/>
              <a:t>Filesystem provider: default provider</a:t>
            </a:r>
          </a:p>
          <a:p>
            <a:r>
              <a:rPr lang="en-US" dirty="0"/>
              <a:t>Many other providers</a:t>
            </a:r>
          </a:p>
          <a:p>
            <a:pPr lvl="1"/>
            <a:r>
              <a:rPr lang="en-US" dirty="0"/>
              <a:t>Variable provider, environment provider, alias provider, function provider, certificate provider, registry provider</a:t>
            </a:r>
          </a:p>
          <a:p>
            <a:r>
              <a:rPr lang="en-US" dirty="0"/>
              <a:t>Many cmdlets supported</a:t>
            </a:r>
          </a:p>
        </p:txBody>
      </p:sp>
    </p:spTree>
    <p:extLst>
      <p:ext uri="{BB962C8B-B14F-4D97-AF65-F5344CB8AC3E}">
        <p14:creationId xmlns:p14="http://schemas.microsoft.com/office/powerpoint/2010/main" val="222539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Windows PowerShell (6 of 7)</a:t>
            </a:r>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1526178953"/>
              </p:ext>
            </p:extLst>
          </p:nvPr>
        </p:nvGraphicFramePr>
        <p:xfrm>
          <a:off x="540332" y="1400321"/>
          <a:ext cx="11114935" cy="4221480"/>
        </p:xfrm>
        <a:graphic>
          <a:graphicData uri="http://schemas.openxmlformats.org/drawingml/2006/table">
            <a:tbl>
              <a:tblPr firstRow="1" bandRow="1">
                <a:tableStyleId>{5C22544A-7EE6-4342-B048-85BDC9FD1C3A}</a:tableStyleId>
              </a:tblPr>
              <a:tblGrid>
                <a:gridCol w="2222987">
                  <a:extLst>
                    <a:ext uri="{9D8B030D-6E8A-4147-A177-3AD203B41FA5}">
                      <a16:colId xmlns:a16="http://schemas.microsoft.com/office/drawing/2014/main" val="20000"/>
                    </a:ext>
                  </a:extLst>
                </a:gridCol>
                <a:gridCol w="2222987">
                  <a:extLst>
                    <a:ext uri="{9D8B030D-6E8A-4147-A177-3AD203B41FA5}">
                      <a16:colId xmlns:a16="http://schemas.microsoft.com/office/drawing/2014/main" val="20001"/>
                    </a:ext>
                  </a:extLst>
                </a:gridCol>
                <a:gridCol w="2222987">
                  <a:extLst>
                    <a:ext uri="{9D8B030D-6E8A-4147-A177-3AD203B41FA5}">
                      <a16:colId xmlns:a16="http://schemas.microsoft.com/office/drawing/2014/main" val="20002"/>
                    </a:ext>
                  </a:extLst>
                </a:gridCol>
                <a:gridCol w="2222987">
                  <a:extLst>
                    <a:ext uri="{9D8B030D-6E8A-4147-A177-3AD203B41FA5}">
                      <a16:colId xmlns:a16="http://schemas.microsoft.com/office/drawing/2014/main" val="20003"/>
                    </a:ext>
                  </a:extLst>
                </a:gridCol>
                <a:gridCol w="2222987">
                  <a:extLst>
                    <a:ext uri="{9D8B030D-6E8A-4147-A177-3AD203B41FA5}">
                      <a16:colId xmlns:a16="http://schemas.microsoft.com/office/drawing/2014/main" val="20004"/>
                    </a:ext>
                  </a:extLst>
                </a:gridCol>
              </a:tblGrid>
              <a:tr h="370840">
                <a:tc>
                  <a:txBody>
                    <a:bodyPr/>
                    <a:lstStyle/>
                    <a:p>
                      <a:r>
                        <a:rPr lang="en-US" dirty="0"/>
                        <a:t>Table 2-1: Cmdlets that can be used with any PowerShell provider</a:t>
                      </a:r>
                    </a:p>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fr-FR" sz="1200" b="1" dirty="0" err="1">
                          <a:solidFill>
                            <a:schemeClr val="tx1"/>
                          </a:solidFill>
                          <a:latin typeface="+mn-lt"/>
                        </a:rPr>
                        <a:t>Cmdlet</a:t>
                      </a:r>
                      <a:endParaRPr lang="en-US" sz="1200" b="1" dirty="0">
                        <a:solidFill>
                          <a:schemeClr val="tx1"/>
                        </a:solidFill>
                        <a:latin typeface="+mn-lt"/>
                      </a:endParaRPr>
                    </a:p>
                  </a:txBody>
                  <a:tcPr/>
                </a:tc>
                <a:tc>
                  <a:txBody>
                    <a:bodyPr/>
                    <a:lstStyle/>
                    <a:p>
                      <a:r>
                        <a:rPr lang="fr-FR" sz="1200" b="1" dirty="0">
                          <a:solidFill>
                            <a:schemeClr val="tx1"/>
                          </a:solidFill>
                          <a:latin typeface="+mn-lt"/>
                        </a:rPr>
                        <a:t>Alias</a:t>
                      </a:r>
                      <a:endParaRPr lang="en-US" sz="1200" b="1" dirty="0">
                        <a:solidFill>
                          <a:schemeClr val="tx1"/>
                        </a:solidFill>
                        <a:latin typeface="+mn-lt"/>
                      </a:endParaRPr>
                    </a:p>
                  </a:txBody>
                  <a:tcPr/>
                </a:tc>
                <a:tc>
                  <a:txBody>
                    <a:bodyPr/>
                    <a:lstStyle/>
                    <a:p>
                      <a:r>
                        <a:rPr lang="fr-FR" sz="1200" b="1" dirty="0">
                          <a:solidFill>
                            <a:schemeClr val="tx1"/>
                          </a:solidFill>
                          <a:latin typeface="+mn-lt"/>
                        </a:rPr>
                        <a:t>DOS</a:t>
                      </a:r>
                      <a:endParaRPr lang="en-US" sz="1200" b="1" dirty="0">
                        <a:solidFill>
                          <a:schemeClr val="tx1"/>
                        </a:solidFill>
                        <a:latin typeface="+mn-lt"/>
                      </a:endParaRPr>
                    </a:p>
                  </a:txBody>
                  <a:tcPr/>
                </a:tc>
                <a:tc>
                  <a:txBody>
                    <a:bodyPr/>
                    <a:lstStyle/>
                    <a:p>
                      <a:r>
                        <a:rPr lang="fr-FR" sz="1200" b="1" dirty="0">
                          <a:solidFill>
                            <a:schemeClr val="tx1"/>
                          </a:solidFill>
                          <a:latin typeface="+mn-lt"/>
                        </a:rPr>
                        <a:t>UNIX/Linux</a:t>
                      </a:r>
                      <a:endParaRPr lang="en-US" sz="1200" b="1" dirty="0">
                        <a:solidFill>
                          <a:schemeClr val="tx1"/>
                        </a:solidFill>
                        <a:latin typeface="+mn-lt"/>
                      </a:endParaRPr>
                    </a:p>
                  </a:txBody>
                  <a:tcPr/>
                </a:tc>
                <a:tc>
                  <a:txBody>
                    <a:bodyPr/>
                    <a:lstStyle/>
                    <a:p>
                      <a:r>
                        <a:rPr lang="fr-FR" sz="1200" b="1" dirty="0">
                          <a:solidFill>
                            <a:schemeClr val="tx1"/>
                          </a:solidFill>
                          <a:latin typeface="+mn-lt"/>
                        </a:rPr>
                        <a:t>Description</a:t>
                      </a:r>
                      <a:endParaRPr lang="en-US" sz="1200" b="1" dirty="0">
                        <a:solidFill>
                          <a:schemeClr val="tx1"/>
                        </a:solidFill>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solidFill>
                          <a:effectLst/>
                          <a:latin typeface="+mn-lt"/>
                        </a:rPr>
                        <a:t>Get-Location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gl,pwd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pwd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ls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Display current directory/</a:t>
                      </a:r>
                      <a:br>
                        <a:rPr lang="en-US" sz="1200" b="0" i="0" dirty="0">
                          <a:solidFill>
                            <a:schemeClr val="tx1"/>
                          </a:solidFill>
                          <a:effectLst/>
                          <a:latin typeface="+mn-lt"/>
                        </a:rPr>
                      </a:br>
                      <a:r>
                        <a:rPr lang="en-US" sz="1200" b="0" i="0" dirty="0">
                          <a:solidFill>
                            <a:schemeClr val="tx1"/>
                          </a:solidFill>
                          <a:effectLst/>
                          <a:latin typeface="+mn-lt"/>
                        </a:rPr>
                        <a:t>location</a:t>
                      </a:r>
                      <a:endParaRPr lang="en-US" sz="1200" dirty="0">
                        <a:solidFill>
                          <a:schemeClr val="tx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solidFill>
                          <a:effectLst/>
                          <a:latin typeface="+mn-lt"/>
                        </a:rPr>
                        <a:t>Set-Location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sl,cd,chdir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cd,chdir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cd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Change current directory/</a:t>
                      </a:r>
                      <a:br>
                        <a:rPr lang="en-US" sz="1200" b="0" i="0" dirty="0">
                          <a:solidFill>
                            <a:schemeClr val="tx1"/>
                          </a:solidFill>
                          <a:effectLst/>
                          <a:latin typeface="+mn-lt"/>
                        </a:rPr>
                      </a:br>
                      <a:r>
                        <a:rPr lang="en-US" sz="1200" b="0" i="0" dirty="0">
                          <a:solidFill>
                            <a:schemeClr val="tx1"/>
                          </a:solidFill>
                          <a:effectLst/>
                          <a:latin typeface="+mn-lt"/>
                        </a:rPr>
                        <a:t>location</a:t>
                      </a:r>
                      <a:endParaRPr lang="en-US" sz="1200" dirty="0">
                        <a:solidFill>
                          <a:schemeClr val="tx1"/>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mn-lt"/>
                        </a:rPr>
                        <a:t>Copy-Item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cpi,copy,cp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copy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cp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Copy files/items from one</a:t>
                      </a:r>
                      <a:br>
                        <a:rPr lang="en-US" sz="1200" b="0" i="0" dirty="0">
                          <a:solidFill>
                            <a:schemeClr val="tx1"/>
                          </a:solidFill>
                          <a:effectLst/>
                          <a:latin typeface="+mn-lt"/>
                        </a:rPr>
                      </a:br>
                      <a:r>
                        <a:rPr lang="en-US" sz="1200" b="0" i="0" dirty="0">
                          <a:solidFill>
                            <a:schemeClr val="tx1"/>
                          </a:solidFill>
                          <a:effectLst/>
                          <a:latin typeface="+mn-lt"/>
                        </a:rPr>
                        <a:t>location to another</a:t>
                      </a:r>
                      <a:endParaRPr lang="en-US" sz="1200" dirty="0">
                        <a:solidFill>
                          <a:schemeClr val="tx1"/>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mn-lt"/>
                        </a:rPr>
                        <a:t>Remove-Item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ri,del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del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rm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Remove file/item</a:t>
                      </a:r>
                      <a:endParaRPr lang="en-US" sz="1200" dirty="0">
                        <a:solidFill>
                          <a:schemeClr val="tx1"/>
                        </a:solidFill>
                        <a:effectLst/>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tx1"/>
                          </a:solidFill>
                          <a:effectLst/>
                          <a:latin typeface="+mn-lt"/>
                        </a:rPr>
                        <a:t>Move-Item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mi,move,mv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move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mv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Move file/item</a:t>
                      </a:r>
                      <a:endParaRPr lang="en-US" sz="1200" dirty="0">
                        <a:solidFill>
                          <a:schemeClr val="tx1"/>
                        </a:solidFill>
                        <a:effectLst/>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84453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Working with Windows PowerShell (7 of 7)</a:t>
            </a:r>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1231670196"/>
              </p:ext>
            </p:extLst>
          </p:nvPr>
        </p:nvGraphicFramePr>
        <p:xfrm>
          <a:off x="540332" y="1400321"/>
          <a:ext cx="11114935" cy="4221480"/>
        </p:xfrm>
        <a:graphic>
          <a:graphicData uri="http://schemas.openxmlformats.org/drawingml/2006/table">
            <a:tbl>
              <a:tblPr firstRow="1" bandRow="1">
                <a:tableStyleId>{5C22544A-7EE6-4342-B048-85BDC9FD1C3A}</a:tableStyleId>
              </a:tblPr>
              <a:tblGrid>
                <a:gridCol w="2222987">
                  <a:extLst>
                    <a:ext uri="{9D8B030D-6E8A-4147-A177-3AD203B41FA5}">
                      <a16:colId xmlns:a16="http://schemas.microsoft.com/office/drawing/2014/main" val="20000"/>
                    </a:ext>
                  </a:extLst>
                </a:gridCol>
                <a:gridCol w="2222987">
                  <a:extLst>
                    <a:ext uri="{9D8B030D-6E8A-4147-A177-3AD203B41FA5}">
                      <a16:colId xmlns:a16="http://schemas.microsoft.com/office/drawing/2014/main" val="20001"/>
                    </a:ext>
                  </a:extLst>
                </a:gridCol>
                <a:gridCol w="2222987">
                  <a:extLst>
                    <a:ext uri="{9D8B030D-6E8A-4147-A177-3AD203B41FA5}">
                      <a16:colId xmlns:a16="http://schemas.microsoft.com/office/drawing/2014/main" val="20002"/>
                    </a:ext>
                  </a:extLst>
                </a:gridCol>
                <a:gridCol w="2222987">
                  <a:extLst>
                    <a:ext uri="{9D8B030D-6E8A-4147-A177-3AD203B41FA5}">
                      <a16:colId xmlns:a16="http://schemas.microsoft.com/office/drawing/2014/main" val="20003"/>
                    </a:ext>
                  </a:extLst>
                </a:gridCol>
                <a:gridCol w="2222987">
                  <a:extLst>
                    <a:ext uri="{9D8B030D-6E8A-4147-A177-3AD203B41FA5}">
                      <a16:colId xmlns:a16="http://schemas.microsoft.com/office/drawing/2014/main" val="20004"/>
                    </a:ext>
                  </a:extLst>
                </a:gridCol>
              </a:tblGrid>
              <a:tr h="370840">
                <a:tc>
                  <a:txBody>
                    <a:bodyPr/>
                    <a:lstStyle/>
                    <a:p>
                      <a:r>
                        <a:rPr lang="en-US" dirty="0"/>
                        <a:t>Table 2-1: Cmdlets that can be used with any PowerShell provider</a:t>
                      </a:r>
                    </a:p>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fr-FR" sz="1200" b="1" dirty="0" err="1">
                          <a:solidFill>
                            <a:schemeClr val="tx1"/>
                          </a:solidFill>
                          <a:latin typeface="+mn-lt"/>
                        </a:rPr>
                        <a:t>Cmdlet</a:t>
                      </a:r>
                      <a:endParaRPr lang="en-US" sz="1200" b="1" dirty="0">
                        <a:solidFill>
                          <a:schemeClr val="tx1"/>
                        </a:solidFill>
                        <a:latin typeface="+mn-lt"/>
                      </a:endParaRPr>
                    </a:p>
                  </a:txBody>
                  <a:tcPr/>
                </a:tc>
                <a:tc>
                  <a:txBody>
                    <a:bodyPr/>
                    <a:lstStyle/>
                    <a:p>
                      <a:r>
                        <a:rPr lang="fr-FR" sz="1200" b="1" dirty="0">
                          <a:solidFill>
                            <a:schemeClr val="tx1"/>
                          </a:solidFill>
                          <a:latin typeface="+mn-lt"/>
                        </a:rPr>
                        <a:t>Alias</a:t>
                      </a:r>
                      <a:endParaRPr lang="en-US" sz="1200" b="1" dirty="0">
                        <a:solidFill>
                          <a:schemeClr val="tx1"/>
                        </a:solidFill>
                        <a:latin typeface="+mn-lt"/>
                      </a:endParaRPr>
                    </a:p>
                  </a:txBody>
                  <a:tcPr/>
                </a:tc>
                <a:tc>
                  <a:txBody>
                    <a:bodyPr/>
                    <a:lstStyle/>
                    <a:p>
                      <a:r>
                        <a:rPr lang="fr-FR" sz="1200" b="1" dirty="0">
                          <a:solidFill>
                            <a:schemeClr val="tx1"/>
                          </a:solidFill>
                          <a:latin typeface="+mn-lt"/>
                        </a:rPr>
                        <a:t>DOS</a:t>
                      </a:r>
                      <a:endParaRPr lang="en-US" sz="1200" b="1" dirty="0">
                        <a:solidFill>
                          <a:schemeClr val="tx1"/>
                        </a:solidFill>
                        <a:latin typeface="+mn-lt"/>
                      </a:endParaRPr>
                    </a:p>
                  </a:txBody>
                  <a:tcPr/>
                </a:tc>
                <a:tc>
                  <a:txBody>
                    <a:bodyPr/>
                    <a:lstStyle/>
                    <a:p>
                      <a:r>
                        <a:rPr lang="fr-FR" sz="1200" b="1" dirty="0">
                          <a:solidFill>
                            <a:schemeClr val="tx1"/>
                          </a:solidFill>
                          <a:latin typeface="+mn-lt"/>
                        </a:rPr>
                        <a:t>UNIX/Linux</a:t>
                      </a:r>
                      <a:endParaRPr lang="en-US" sz="1200" b="1" dirty="0">
                        <a:solidFill>
                          <a:schemeClr val="tx1"/>
                        </a:solidFill>
                        <a:latin typeface="+mn-lt"/>
                      </a:endParaRPr>
                    </a:p>
                  </a:txBody>
                  <a:tcPr/>
                </a:tc>
                <a:tc>
                  <a:txBody>
                    <a:bodyPr/>
                    <a:lstStyle/>
                    <a:p>
                      <a:r>
                        <a:rPr lang="fr-FR" sz="1200" b="1" dirty="0">
                          <a:solidFill>
                            <a:schemeClr val="tx1"/>
                          </a:solidFill>
                          <a:latin typeface="+mn-lt"/>
                        </a:rPr>
                        <a:t>Description</a:t>
                      </a:r>
                      <a:endParaRPr lang="en-US" sz="1200" b="1" dirty="0">
                        <a:solidFill>
                          <a:schemeClr val="tx1"/>
                        </a:solidFill>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solidFill>
                          <a:effectLst/>
                          <a:latin typeface="+mn-lt"/>
                        </a:rPr>
                        <a:t>Rename-Item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ren,rni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rn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mv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Rename file/item</a:t>
                      </a:r>
                      <a:endParaRPr lang="en-US" sz="1200" dirty="0">
                        <a:solidFill>
                          <a:schemeClr val="tx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solidFill>
                          <a:effectLst/>
                          <a:latin typeface="+mn-lt"/>
                        </a:rPr>
                        <a:t>New-Item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ni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Create new file/item</a:t>
                      </a:r>
                      <a:endParaRPr lang="en-US" sz="1200" dirty="0">
                        <a:solidFill>
                          <a:schemeClr val="tx1"/>
                        </a:solidFill>
                        <a:effectLst/>
                        <a:latin typeface="+mn-lt"/>
                      </a:endParaRPr>
                    </a:p>
                  </a:txBody>
                  <a:tcPr/>
                </a:tc>
                <a:tc>
                  <a:txBody>
                    <a:bodyPr/>
                    <a:lstStyle/>
                    <a:p>
                      <a:endParaRPr lang="en-US" sz="1200" dirty="0">
                        <a:solidFill>
                          <a:schemeClr val="tx1"/>
                        </a:solidFill>
                        <a:latin typeface="+mn-lt"/>
                      </a:endParaRPr>
                    </a:p>
                  </a:txBody>
                  <a:tcPr/>
                </a:tc>
                <a:tc>
                  <a:txBody>
                    <a:bodyPr/>
                    <a:lstStyle/>
                    <a:p>
                      <a:endParaRPr lang="en-US" sz="1200" dirty="0">
                        <a:solidFill>
                          <a:schemeClr val="tx1"/>
                        </a:solidFill>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mn-lt"/>
                        </a:rPr>
                        <a:t>Clear-Item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cli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Clears the contents of a file/</a:t>
                      </a:r>
                      <a:br>
                        <a:rPr lang="en-US" sz="1200" b="0" i="0" dirty="0">
                          <a:solidFill>
                            <a:schemeClr val="tx1"/>
                          </a:solidFill>
                          <a:effectLst/>
                          <a:latin typeface="+mn-lt"/>
                        </a:rPr>
                      </a:br>
                      <a:r>
                        <a:rPr lang="en-US" sz="1200" b="0" i="0" dirty="0">
                          <a:solidFill>
                            <a:schemeClr val="tx1"/>
                          </a:solidFill>
                          <a:effectLst/>
                          <a:latin typeface="+mn-lt"/>
                        </a:rPr>
                        <a:t>item</a:t>
                      </a:r>
                      <a:endParaRPr lang="en-US" sz="1200" dirty="0">
                        <a:solidFill>
                          <a:schemeClr val="tx1"/>
                        </a:solidFill>
                        <a:effectLst/>
                        <a:latin typeface="+mn-lt"/>
                      </a:endParaRPr>
                    </a:p>
                  </a:txBody>
                  <a:tcPr/>
                </a:tc>
                <a:tc>
                  <a:txBody>
                    <a:bodyPr/>
                    <a:lstStyle/>
                    <a:p>
                      <a:endParaRPr lang="en-US" sz="1200" dirty="0">
                        <a:solidFill>
                          <a:schemeClr val="tx1"/>
                        </a:solidFill>
                        <a:latin typeface="+mn-lt"/>
                      </a:endParaRPr>
                    </a:p>
                  </a:txBody>
                  <a:tcPr/>
                </a:tc>
                <a:tc>
                  <a:txBody>
                    <a:bodyPr/>
                    <a:lstStyle/>
                    <a:p>
                      <a:endParaRPr lang="en-US" sz="1200" dirty="0">
                        <a:solidFill>
                          <a:schemeClr val="tx1"/>
                        </a:solidFill>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mn-lt"/>
                        </a:rPr>
                        <a:t>Set-Item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si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Sets the contents of a file/</a:t>
                      </a:r>
                      <a:br>
                        <a:rPr lang="en-US" sz="1200" b="0" i="0" dirty="0">
                          <a:solidFill>
                            <a:schemeClr val="tx1"/>
                          </a:solidFill>
                          <a:effectLst/>
                          <a:latin typeface="+mn-lt"/>
                        </a:rPr>
                      </a:br>
                      <a:r>
                        <a:rPr lang="en-US" sz="1200" b="0" i="0" dirty="0">
                          <a:solidFill>
                            <a:schemeClr val="tx1"/>
                          </a:solidFill>
                          <a:effectLst/>
                          <a:latin typeface="+mn-lt"/>
                        </a:rPr>
                        <a:t>item</a:t>
                      </a:r>
                      <a:endParaRPr lang="en-US" sz="1200" dirty="0">
                        <a:solidFill>
                          <a:schemeClr val="tx1"/>
                        </a:solidFill>
                        <a:effectLst/>
                        <a:latin typeface="+mn-lt"/>
                      </a:endParaRPr>
                    </a:p>
                  </a:txBody>
                  <a:tcPr/>
                </a:tc>
                <a:tc>
                  <a:txBody>
                    <a:bodyPr/>
                    <a:lstStyle/>
                    <a:p>
                      <a:endParaRPr lang="en-US" sz="1200" dirty="0">
                        <a:solidFill>
                          <a:schemeClr val="tx1"/>
                        </a:solidFill>
                        <a:latin typeface="+mn-lt"/>
                      </a:endParaRPr>
                    </a:p>
                  </a:txBody>
                  <a:tcPr/>
                </a:tc>
                <a:tc>
                  <a:txBody>
                    <a:bodyPr/>
                    <a:lstStyle/>
                    <a:p>
                      <a:endParaRPr lang="en-US" sz="1200" dirty="0">
                        <a:solidFill>
                          <a:schemeClr val="tx1"/>
                        </a:solidFill>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tx1"/>
                          </a:solidFill>
                          <a:effectLst/>
                          <a:latin typeface="+mn-lt"/>
                        </a:rPr>
                        <a:t>Get-Content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gc,type,cat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type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cat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Views the contents of a file/</a:t>
                      </a:r>
                      <a:br>
                        <a:rPr lang="en-US" sz="1200" b="0" i="0" dirty="0">
                          <a:solidFill>
                            <a:schemeClr val="tx1"/>
                          </a:solidFill>
                          <a:effectLst/>
                          <a:latin typeface="+mn-lt"/>
                        </a:rPr>
                      </a:br>
                      <a:r>
                        <a:rPr lang="en-US" sz="1200" b="0" i="0" dirty="0">
                          <a:solidFill>
                            <a:schemeClr val="tx1"/>
                          </a:solidFill>
                          <a:effectLst/>
                          <a:latin typeface="+mn-lt"/>
                        </a:rPr>
                        <a:t>item</a:t>
                      </a:r>
                      <a:endParaRPr lang="en-US" sz="1200" dirty="0">
                        <a:solidFill>
                          <a:schemeClr val="tx1"/>
                        </a:solidFill>
                        <a:effectLst/>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8120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System Administration Commands</a:t>
            </a:r>
          </a:p>
        </p:txBody>
      </p:sp>
      <p:sp>
        <p:nvSpPr>
          <p:cNvPr id="5" name="Content Placeholder 4"/>
          <p:cNvSpPr>
            <a:spLocks noGrp="1"/>
          </p:cNvSpPr>
          <p:nvPr>
            <p:ph idx="1"/>
          </p:nvPr>
        </p:nvSpPr>
        <p:spPr/>
        <p:txBody>
          <a:bodyPr/>
          <a:lstStyle/>
          <a:p>
            <a:r>
              <a:rPr lang="en-US" dirty="0"/>
              <a:t>PowerShell can be used for many tasks</a:t>
            </a:r>
          </a:p>
          <a:p>
            <a:pPr lvl="1"/>
            <a:r>
              <a:rPr lang="en-US" dirty="0"/>
              <a:t>Post-installation tasks</a:t>
            </a:r>
          </a:p>
          <a:p>
            <a:pPr lvl="1"/>
            <a:r>
              <a:rPr lang="en-US" dirty="0"/>
              <a:t>View, install, and remove Windows roles and features</a:t>
            </a:r>
          </a:p>
          <a:p>
            <a:pPr lvl="1"/>
            <a:r>
              <a:rPr lang="en-US" dirty="0"/>
              <a:t>Configure and troubleshoot the network and configure firewall settings</a:t>
            </a:r>
          </a:p>
          <a:p>
            <a:pPr lvl="1"/>
            <a:r>
              <a:rPr lang="en-US" dirty="0"/>
              <a:t>Manage services and processes</a:t>
            </a:r>
          </a:p>
          <a:p>
            <a:pPr lvl="1"/>
            <a:r>
              <a:rPr lang="en-US" dirty="0"/>
              <a:t>Perform remote administration of computers within a domain environment</a:t>
            </a:r>
          </a:p>
          <a:p>
            <a:r>
              <a:rPr lang="en-US" dirty="0"/>
              <a:t>Cmdlets allow an administrator to specify the computer name for a task</a:t>
            </a:r>
          </a:p>
          <a:p>
            <a:r>
              <a:rPr lang="en-US" dirty="0"/>
              <a:t>Can execute a PowerShell script on several computers within a domain</a:t>
            </a:r>
          </a:p>
        </p:txBody>
      </p:sp>
    </p:spTree>
    <p:extLst>
      <p:ext uri="{BB962C8B-B14F-4D97-AF65-F5344CB8AC3E}">
        <p14:creationId xmlns:p14="http://schemas.microsoft.com/office/powerpoint/2010/main" val="2492192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WMI within Windows PowerShell</a:t>
            </a:r>
          </a:p>
        </p:txBody>
      </p:sp>
      <p:sp>
        <p:nvSpPr>
          <p:cNvPr id="5" name="Content Placeholder 4"/>
          <p:cNvSpPr>
            <a:spLocks noGrp="1"/>
          </p:cNvSpPr>
          <p:nvPr>
            <p:ph idx="1"/>
          </p:nvPr>
        </p:nvSpPr>
        <p:spPr/>
        <p:txBody>
          <a:bodyPr/>
          <a:lstStyle/>
          <a:p>
            <a:r>
              <a:rPr lang="en-US" dirty="0"/>
              <a:t>WMI consumers: programs and system software that can query WMI</a:t>
            </a:r>
          </a:p>
          <a:p>
            <a:r>
              <a:rPr lang="en-US" dirty="0"/>
              <a:t>WMI infrastructure: collective components built into the operating system that respond to WMI queries</a:t>
            </a:r>
          </a:p>
          <a:p>
            <a:pPr lvl="1"/>
            <a:r>
              <a:rPr lang="en-US" dirty="0"/>
              <a:t>WMI namespaces, WMI providers, WMI classes</a:t>
            </a:r>
          </a:p>
          <a:p>
            <a:r>
              <a:rPr lang="en-US" dirty="0"/>
              <a:t>CIMv2 namespace (Common Information Model version 2)</a:t>
            </a:r>
          </a:p>
          <a:p>
            <a:pPr lvl="1"/>
            <a:r>
              <a:rPr lang="en-US" dirty="0"/>
              <a:t>Queries hardware and software components on systems</a:t>
            </a:r>
          </a:p>
          <a:p>
            <a:pPr lvl="1"/>
            <a:r>
              <a:rPr lang="en-US" dirty="0"/>
              <a:t>Modifies software components</a:t>
            </a:r>
          </a:p>
          <a:p>
            <a:r>
              <a:rPr lang="en-US" dirty="0"/>
              <a:t>Real power of WMI: within WMI classes administrators query and manipulate</a:t>
            </a:r>
          </a:p>
        </p:txBody>
      </p:sp>
    </p:spTree>
    <p:extLst>
      <p:ext uri="{BB962C8B-B14F-4D97-AF65-F5344CB8AC3E}">
        <p14:creationId xmlns:p14="http://schemas.microsoft.com/office/powerpoint/2010/main" val="3790765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(1 of 9)</a:t>
            </a:r>
          </a:p>
        </p:txBody>
      </p:sp>
      <p:sp>
        <p:nvSpPr>
          <p:cNvPr id="5" name="Content Placeholder 4"/>
          <p:cNvSpPr>
            <a:spLocks noGrp="1"/>
          </p:cNvSpPr>
          <p:nvPr>
            <p:ph idx="1"/>
          </p:nvPr>
        </p:nvSpPr>
        <p:spPr/>
        <p:txBody>
          <a:bodyPr/>
          <a:lstStyle/>
          <a:p>
            <a:r>
              <a:rPr lang="en-US" dirty="0"/>
              <a:t>PowerShell script</a:t>
            </a:r>
          </a:p>
          <a:p>
            <a:pPr lvl="1"/>
            <a:r>
              <a:rPr lang="en-US" dirty="0"/>
              <a:t>Text file with a .</a:t>
            </a:r>
            <a:r>
              <a:rPr lang="en-US" dirty="0">
                <a:latin typeface="Courier New" panose="02070309020205020404" pitchFamily="49" charset="0"/>
                <a:cs typeface="Courier New" panose="02070309020205020404" pitchFamily="49" charset="0"/>
              </a:rPr>
              <a:t>ps1</a:t>
            </a:r>
            <a:r>
              <a:rPr lang="en-US" dirty="0"/>
              <a:t> extension executed within Windows PowerShell</a:t>
            </a:r>
          </a:p>
          <a:p>
            <a:pPr lvl="1"/>
            <a:r>
              <a:rPr lang="en-US" dirty="0"/>
              <a:t>Commands execute from top-to-bottom</a:t>
            </a:r>
          </a:p>
          <a:p>
            <a:pPr lvl="1"/>
            <a:r>
              <a:rPr lang="en-US" dirty="0"/>
              <a:t>Contents</a:t>
            </a:r>
          </a:p>
          <a:p>
            <a:pPr lvl="2"/>
            <a:r>
              <a:rPr lang="en-US" dirty="0"/>
              <a:t>Windows commands, PowerShell cmdlets, complex control structures</a:t>
            </a:r>
          </a:p>
          <a:p>
            <a:pPr lvl="1"/>
            <a:r>
              <a:rPr lang="en-US" dirty="0"/>
              <a:t>Can reuse Windows PowerShell code in different situations</a:t>
            </a:r>
          </a:p>
        </p:txBody>
      </p:sp>
    </p:spTree>
    <p:extLst>
      <p:ext uri="{BB962C8B-B14F-4D97-AF65-F5344CB8AC3E}">
        <p14:creationId xmlns:p14="http://schemas.microsoft.com/office/powerpoint/2010/main" val="1687159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(2 of 9)</a:t>
            </a:r>
          </a:p>
        </p:txBody>
      </p:sp>
      <p:sp>
        <p:nvSpPr>
          <p:cNvPr id="5" name="Content Placeholder 4"/>
          <p:cNvSpPr>
            <a:spLocks noGrp="1"/>
          </p:cNvSpPr>
          <p:nvPr>
            <p:ph idx="1"/>
          </p:nvPr>
        </p:nvSpPr>
        <p:spPr/>
        <p:txBody>
          <a:bodyPr/>
          <a:lstStyle/>
          <a:p>
            <a:r>
              <a:rPr lang="en-US" dirty="0"/>
              <a:t>Executing PowerShell scripts</a:t>
            </a:r>
          </a:p>
          <a:p>
            <a:pPr lvl="1"/>
            <a:r>
              <a:rPr lang="en-US" dirty="0"/>
              <a:t>Enable script support in Windows PowerShell and verify execution policy</a:t>
            </a:r>
          </a:p>
          <a:p>
            <a:pPr lvl="1"/>
            <a:r>
              <a:rPr lang="en-US" dirty="0"/>
              <a:t>Execute a PowerShell script in PowerShell</a:t>
            </a:r>
          </a:p>
          <a:p>
            <a:pPr lvl="2"/>
            <a:r>
              <a:rPr lang="en-US" dirty="0"/>
              <a:t>Full path: </a:t>
            </a:r>
            <a:r>
              <a:rPr lang="en-US" dirty="0">
                <a:latin typeface="Courier New" panose="02070309020205020404" pitchFamily="49" charset="0"/>
                <a:cs typeface="Courier New" panose="02070309020205020404" pitchFamily="49" charset="0"/>
              </a:rPr>
              <a:t>C:\scripts\myscript.ps1</a:t>
            </a:r>
          </a:p>
          <a:p>
            <a:pPr lvl="2"/>
            <a:r>
              <a:rPr lang="en-US" dirty="0"/>
              <a:t>Relative path (within the </a:t>
            </a:r>
            <a:r>
              <a:rPr lang="en-US" dirty="0">
                <a:latin typeface="Courier New" panose="02070309020205020404" pitchFamily="49" charset="0"/>
                <a:cs typeface="Courier New" panose="02070309020205020404" pitchFamily="49" charset="0"/>
              </a:rPr>
              <a:t>C:\scripts </a:t>
            </a:r>
            <a:r>
              <a:rPr lang="en-US" dirty="0"/>
              <a:t>directory): </a:t>
            </a:r>
            <a:r>
              <a:rPr lang="en-US" dirty="0">
                <a:latin typeface="Courier New" panose="02070309020205020404" pitchFamily="49" charset="0"/>
                <a:cs typeface="Courier New" panose="02070309020205020404" pitchFamily="49" charset="0"/>
              </a:rPr>
              <a:t>.\myscript.ps1 </a:t>
            </a:r>
            <a:r>
              <a:rPr lang="en-US" dirty="0">
                <a:cs typeface="Courier New" panose="02070309020205020404" pitchFamily="49" charset="0"/>
              </a:rPr>
              <a:t>or</a:t>
            </a:r>
            <a:r>
              <a:rPr lang="en-US" dirty="0">
                <a:latin typeface="Courier New" panose="02070309020205020404" pitchFamily="49" charset="0"/>
                <a:cs typeface="Courier New" panose="02070309020205020404" pitchFamily="49" charset="0"/>
              </a:rPr>
              <a:t> ./myscript.ps1</a:t>
            </a:r>
          </a:p>
          <a:p>
            <a:pPr lvl="1"/>
            <a:r>
              <a:rPr lang="en-US" dirty="0"/>
              <a:t>Execute a PowerShell script outside PowerShell</a:t>
            </a:r>
          </a:p>
          <a:p>
            <a:pPr lvl="2"/>
            <a:r>
              <a:rPr lang="en-US" dirty="0"/>
              <a:t>Run PowerShell command in the Windows Run dialog box Command Prompt window, supply script path as an argument</a:t>
            </a:r>
          </a:p>
        </p:txBody>
      </p:sp>
    </p:spTree>
    <p:extLst>
      <p:ext uri="{BB962C8B-B14F-4D97-AF65-F5344CB8AC3E}">
        <p14:creationId xmlns:p14="http://schemas.microsoft.com/office/powerpoint/2010/main" val="516556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(3 of 9)</a:t>
            </a:r>
          </a:p>
        </p:txBody>
      </p:sp>
      <p:sp>
        <p:nvSpPr>
          <p:cNvPr id="5" name="Content Placeholder 4"/>
          <p:cNvSpPr>
            <a:spLocks noGrp="1"/>
          </p:cNvSpPr>
          <p:nvPr>
            <p:ph idx="1"/>
          </p:nvPr>
        </p:nvSpPr>
        <p:spPr/>
        <p:txBody>
          <a:bodyPr/>
          <a:lstStyle/>
          <a:p>
            <a:r>
              <a:rPr lang="en-US" dirty="0"/>
              <a:t>Using Windows PowerShell ISE</a:t>
            </a:r>
          </a:p>
          <a:p>
            <a:pPr lvl="1"/>
            <a:r>
              <a:rPr lang="en-US" dirty="0"/>
              <a:t>Windows Server 2019 start menu shows Windows PowerShell ISE</a:t>
            </a:r>
          </a:p>
          <a:p>
            <a:pPr lvl="1"/>
            <a:r>
              <a:rPr lang="en-US" dirty="0"/>
              <a:t>Click the Script icon above the Windows PowerShell pane</a:t>
            </a:r>
          </a:p>
          <a:p>
            <a:pPr lvl="2"/>
            <a:r>
              <a:rPr lang="en-US" dirty="0"/>
              <a:t>Opens a new PowerShell script in the upper pane called </a:t>
            </a:r>
            <a:r>
              <a:rPr lang="en-US" dirty="0">
                <a:latin typeface="Courier New" panose="02070309020205020404" pitchFamily="49" charset="0"/>
                <a:cs typeface="Courier New" panose="02070309020205020404" pitchFamily="49" charset="0"/>
              </a:rPr>
              <a:t>Untitled.ps1</a:t>
            </a:r>
          </a:p>
          <a:p>
            <a:pPr lvl="2"/>
            <a:r>
              <a:rPr lang="en-US" dirty="0"/>
              <a:t>Modify, test, and save with a descriptive name</a:t>
            </a:r>
          </a:p>
          <a:p>
            <a:r>
              <a:rPr lang="en-US" dirty="0"/>
              <a:t>Can create and test scripts on remote computers</a:t>
            </a:r>
          </a:p>
          <a:p>
            <a:pPr lvl="1"/>
            <a:r>
              <a:rPr lang="en-US" dirty="0"/>
              <a:t>Need winRM started within Windows PowerShell ISE</a:t>
            </a:r>
          </a:p>
        </p:txBody>
      </p:sp>
    </p:spTree>
    <p:extLst>
      <p:ext uri="{BB962C8B-B14F-4D97-AF65-F5344CB8AC3E}">
        <p14:creationId xmlns:p14="http://schemas.microsoft.com/office/powerpoint/2010/main" val="49275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(4 of 9)</a:t>
            </a:r>
          </a:p>
        </p:txBody>
      </p:sp>
      <p:pic>
        <p:nvPicPr>
          <p:cNvPr id="3" name="Content Placeholder 2" descr="A screenshot of the Windows PowerShell Integrated Scripting Environment in Windows Server 2019 which is used for creating, testing, and executing scrip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640" y="1690692"/>
            <a:ext cx="5392319" cy="4578917"/>
          </a:xfrm>
        </p:spPr>
      </p:pic>
    </p:spTree>
    <p:extLst>
      <p:ext uri="{BB962C8B-B14F-4D97-AF65-F5344CB8AC3E}">
        <p14:creationId xmlns:p14="http://schemas.microsoft.com/office/powerpoint/2010/main" val="208332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(3 of 10)</a:t>
            </a:r>
          </a:p>
        </p:txBody>
      </p:sp>
      <p:pic>
        <p:nvPicPr>
          <p:cNvPr id="5" name="Content Placeholder 4" descr="A screenshot of the Server Manager dashboard with the Welcome to Server Manager pane hidden. The status of roles and servers within the organization can be viewed in Server Manag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1400" y="1690692"/>
            <a:ext cx="7592799" cy="4210082"/>
          </a:xfrm>
        </p:spPr>
      </p:pic>
    </p:spTree>
    <p:extLst>
      <p:ext uri="{BB962C8B-B14F-4D97-AF65-F5344CB8AC3E}">
        <p14:creationId xmlns:p14="http://schemas.microsoft.com/office/powerpoint/2010/main" val="3873035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(5 of 9)</a:t>
            </a:r>
          </a:p>
        </p:txBody>
      </p:sp>
      <p:sp>
        <p:nvSpPr>
          <p:cNvPr id="5" name="Content Placeholder 4"/>
          <p:cNvSpPr>
            <a:spLocks noGrp="1"/>
          </p:cNvSpPr>
          <p:nvPr>
            <p:ph idx="1"/>
          </p:nvPr>
        </p:nvSpPr>
        <p:spPr/>
        <p:txBody>
          <a:bodyPr/>
          <a:lstStyle/>
          <a:p>
            <a:r>
              <a:rPr lang="en-US" dirty="0"/>
              <a:t>Variables and constants store a value in memory for later use</a:t>
            </a:r>
          </a:p>
          <a:p>
            <a:pPr lvl="1"/>
            <a:r>
              <a:rPr lang="en-US" dirty="0"/>
              <a:t>Variable and array variable values can be changed after being set</a:t>
            </a:r>
          </a:p>
          <a:p>
            <a:pPr lvl="2"/>
            <a:r>
              <a:rPr lang="en-US" dirty="0"/>
              <a:t>PowerShell variables start with a $, not case sensitive</a:t>
            </a:r>
          </a:p>
          <a:p>
            <a:pPr lvl="2"/>
            <a:r>
              <a:rPr lang="en-US" dirty="0"/>
              <a:t>Avoid special characters and reserved words within a variable name</a:t>
            </a:r>
          </a:p>
          <a:p>
            <a:pPr lvl="2"/>
            <a:r>
              <a:rPr lang="en-US" dirty="0"/>
              <a:t>Use </a:t>
            </a:r>
            <a:r>
              <a:rPr lang="en-US" dirty="0">
                <a:latin typeface="Courier New" panose="02070309020205020404" pitchFamily="49" charset="0"/>
                <a:cs typeface="Courier New" panose="02070309020205020404" pitchFamily="49" charset="0"/>
              </a:rPr>
              <a:t>Set-Variable</a:t>
            </a:r>
            <a:r>
              <a:rPr lang="en-US" dirty="0"/>
              <a:t> cmdlet</a:t>
            </a:r>
          </a:p>
          <a:p>
            <a:pPr lvl="2"/>
            <a:r>
              <a:rPr lang="en-US" dirty="0"/>
              <a:t>Add -</a:t>
            </a:r>
            <a:r>
              <a:rPr lang="en-US" dirty="0">
                <a:latin typeface="Courier New" panose="02070309020205020404" pitchFamily="49" charset="0"/>
                <a:cs typeface="Courier New" panose="02070309020205020404" pitchFamily="49" charset="0"/>
              </a:rPr>
              <a:t>option</a:t>
            </a:r>
            <a:r>
              <a:rPr lang="en-US" dirty="0"/>
              <a:t> constant to the </a:t>
            </a:r>
            <a:r>
              <a:rPr lang="en-US" dirty="0">
                <a:latin typeface="Courier New" panose="02070309020205020404" pitchFamily="49" charset="0"/>
                <a:cs typeface="Courier New" panose="02070309020205020404" pitchFamily="49" charset="0"/>
              </a:rPr>
              <a:t>Set-Variable</a:t>
            </a:r>
            <a:r>
              <a:rPr lang="en-US" dirty="0"/>
              <a:t> cmdlet to create a constant variable</a:t>
            </a:r>
          </a:p>
          <a:p>
            <a:pPr lvl="2"/>
            <a:r>
              <a:rPr lang="en-US" dirty="0"/>
              <a:t>Prefix the variable with a type cast to change text string behavior</a:t>
            </a:r>
          </a:p>
          <a:p>
            <a:pPr lvl="1"/>
            <a:r>
              <a:rPr lang="en-US" dirty="0"/>
              <a:t>Constant values cannot be changed</a:t>
            </a:r>
          </a:p>
        </p:txBody>
      </p:sp>
    </p:spTree>
    <p:extLst>
      <p:ext uri="{BB962C8B-B14F-4D97-AF65-F5344CB8AC3E}">
        <p14:creationId xmlns:p14="http://schemas.microsoft.com/office/powerpoint/2010/main" val="2602588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(6 of 9)</a:t>
            </a:r>
          </a:p>
        </p:txBody>
      </p:sp>
      <p:sp>
        <p:nvSpPr>
          <p:cNvPr id="5" name="Content Placeholder 4"/>
          <p:cNvSpPr>
            <a:spLocks noGrp="1"/>
          </p:cNvSpPr>
          <p:nvPr>
            <p:ph idx="1"/>
          </p:nvPr>
        </p:nvSpPr>
        <p:spPr/>
        <p:txBody>
          <a:bodyPr/>
          <a:lstStyle/>
          <a:p>
            <a:r>
              <a:rPr lang="en-US" dirty="0"/>
              <a:t>Protecting PowerShell metacharacters</a:t>
            </a:r>
          </a:p>
          <a:p>
            <a:pPr lvl="1"/>
            <a:r>
              <a:rPr lang="en-US" dirty="0"/>
              <a:t>Double-quotes ("), single-quotes ('), back-quote (`)</a:t>
            </a:r>
          </a:p>
          <a:p>
            <a:r>
              <a:rPr lang="en-US" dirty="0"/>
              <a:t>Coloring and formatting output eases readability</a:t>
            </a:r>
          </a:p>
          <a:p>
            <a:pPr lvl="1"/>
            <a:r>
              <a:rPr lang="en-US" dirty="0"/>
              <a:t>Many cmdlets allow for the modification of the output color</a:t>
            </a:r>
          </a:p>
          <a:p>
            <a:pPr lvl="1"/>
            <a:r>
              <a:rPr lang="en-US" dirty="0"/>
              <a:t>Separator characters used when printing several variables</a:t>
            </a:r>
          </a:p>
          <a:p>
            <a:r>
              <a:rPr lang="en-US" dirty="0"/>
              <a:t>Decision constructs allow modification of the flow of a PowerShell script</a:t>
            </a:r>
          </a:p>
          <a:p>
            <a:pPr lvl="1"/>
            <a:r>
              <a:rPr lang="en-US" dirty="0"/>
              <a:t>Must have condition that returns true or false</a:t>
            </a:r>
          </a:p>
          <a:p>
            <a:pPr lvl="1"/>
            <a:r>
              <a:rPr lang="en-US" dirty="0"/>
              <a:t>Compare data with operators, use the </a:t>
            </a:r>
            <a:r>
              <a:rPr lang="en-US" dirty="0">
                <a:latin typeface="Courier New" panose="02070309020205020404" pitchFamily="49" charset="0"/>
                <a:cs typeface="Courier New" panose="02070309020205020404" pitchFamily="49" charset="0"/>
              </a:rPr>
              <a:t>if</a:t>
            </a:r>
            <a:r>
              <a:rPr lang="en-US" dirty="0"/>
              <a:t> and </a:t>
            </a:r>
            <a:r>
              <a:rPr lang="en-US" dirty="0">
                <a:latin typeface="Courier New" panose="02070309020205020404" pitchFamily="49" charset="0"/>
                <a:cs typeface="Courier New" panose="02070309020205020404" pitchFamily="49" charset="0"/>
              </a:rPr>
              <a:t>switch</a:t>
            </a:r>
            <a:r>
              <a:rPr lang="en-US" dirty="0"/>
              <a:t> constructs</a:t>
            </a:r>
          </a:p>
        </p:txBody>
      </p:sp>
    </p:spTree>
    <p:extLst>
      <p:ext uri="{BB962C8B-B14F-4D97-AF65-F5344CB8AC3E}">
        <p14:creationId xmlns:p14="http://schemas.microsoft.com/office/powerpoint/2010/main" val="3775627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(7 of 9)</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3673932871"/>
              </p:ext>
            </p:extLst>
          </p:nvPr>
        </p:nvGraphicFramePr>
        <p:xfrm>
          <a:off x="1768866" y="1372187"/>
          <a:ext cx="8128000" cy="4526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2-2: Common comparison operators within Windows PowerShell</a:t>
                      </a:r>
                    </a:p>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sz="1200" b="1" i="0" dirty="0">
                          <a:solidFill>
                            <a:schemeClr val="tx1"/>
                          </a:solidFill>
                          <a:effectLst/>
                          <a:latin typeface="+mn-lt"/>
                        </a:rPr>
                        <a:t>Operator </a:t>
                      </a:r>
                      <a:endParaRPr lang="en-US" sz="1200" b="1" dirty="0">
                        <a:solidFill>
                          <a:schemeClr val="tx1"/>
                        </a:solidFill>
                        <a:effectLst/>
                        <a:latin typeface="+mn-lt"/>
                      </a:endParaRPr>
                    </a:p>
                  </a:txBody>
                  <a:tcPr anchor="ctr"/>
                </a:tc>
                <a:tc>
                  <a:txBody>
                    <a:bodyPr/>
                    <a:lstStyle/>
                    <a:p>
                      <a:r>
                        <a:rPr lang="en-US" sz="1200" b="1" i="0" dirty="0">
                          <a:solidFill>
                            <a:schemeClr val="tx1"/>
                          </a:solidFill>
                          <a:effectLst/>
                          <a:latin typeface="+mn-lt"/>
                        </a:rPr>
                        <a:t>Description</a:t>
                      </a:r>
                      <a:endParaRPr lang="en-US" sz="1200" b="1" dirty="0">
                        <a:solidFill>
                          <a:schemeClr val="tx1"/>
                        </a:solidFill>
                        <a:effectLst/>
                        <a:latin typeface="+mn-lt"/>
                      </a:endParaRPr>
                    </a:p>
                  </a:txBody>
                  <a:tcPr anchor="ctr"/>
                </a:tc>
                <a:extLst>
                  <a:ext uri="{0D108BD9-81ED-4DB2-BD59-A6C34878D82A}">
                    <a16:rowId xmlns:a16="http://schemas.microsoft.com/office/drawing/2014/main" val="10001"/>
                  </a:ext>
                </a:extLst>
              </a:tr>
              <a:tr h="370840">
                <a:tc>
                  <a:txBody>
                    <a:bodyPr/>
                    <a:lstStyle/>
                    <a:p>
                      <a:r>
                        <a:rPr lang="en-US" sz="1200" b="0" i="0" dirty="0">
                          <a:solidFill>
                            <a:schemeClr val="tx1"/>
                          </a:solidFill>
                          <a:effectLst/>
                          <a:latin typeface="+mn-lt"/>
                        </a:rPr>
                        <a:t>-eq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Equal to (case insensitive if comparing strings)</a:t>
                      </a:r>
                      <a:endParaRPr lang="en-US" sz="1200" dirty="0">
                        <a:solidFill>
                          <a:schemeClr val="tx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solidFill>
                          <a:effectLst/>
                          <a:latin typeface="+mn-lt"/>
                        </a:rPr>
                        <a:t>-ne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Not equal to</a:t>
                      </a:r>
                      <a:endParaRPr lang="en-US" sz="1200" dirty="0">
                        <a:solidFill>
                          <a:schemeClr val="tx1"/>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mn-lt"/>
                        </a:rPr>
                        <a:t>-lt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Less than</a:t>
                      </a:r>
                      <a:endParaRPr lang="en-US" sz="1200" dirty="0">
                        <a:solidFill>
                          <a:schemeClr val="tx1"/>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mn-lt"/>
                        </a:rPr>
                        <a:t>-gt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Greater than</a:t>
                      </a:r>
                      <a:endParaRPr lang="en-US" sz="1200" dirty="0">
                        <a:solidFill>
                          <a:schemeClr val="tx1"/>
                        </a:solidFill>
                        <a:effectLst/>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tx1"/>
                          </a:solidFill>
                          <a:effectLst/>
                          <a:latin typeface="+mn-lt"/>
                        </a:rPr>
                        <a:t>-ge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Greater than or Equal to</a:t>
                      </a:r>
                      <a:endParaRPr lang="en-US" sz="1200" dirty="0">
                        <a:solidFill>
                          <a:schemeClr val="tx1"/>
                        </a:solidFill>
                        <a:effectLst/>
                        <a:latin typeface="+mn-lt"/>
                      </a:endParaRPr>
                    </a:p>
                  </a:txBody>
                  <a:tcPr/>
                </a:tc>
                <a:extLst>
                  <a:ext uri="{0D108BD9-81ED-4DB2-BD59-A6C34878D82A}">
                    <a16:rowId xmlns:a16="http://schemas.microsoft.com/office/drawing/2014/main" val="10006"/>
                  </a:ext>
                </a:extLst>
              </a:tr>
              <a:tr h="370840">
                <a:tc>
                  <a:txBody>
                    <a:bodyPr/>
                    <a:lstStyle/>
                    <a:p>
                      <a:r>
                        <a:rPr lang="en-US" sz="1200" b="0" i="0" dirty="0">
                          <a:solidFill>
                            <a:schemeClr val="tx1"/>
                          </a:solidFill>
                          <a:effectLst/>
                          <a:latin typeface="+mn-lt"/>
                        </a:rPr>
                        <a:t>-le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Less than or equal to</a:t>
                      </a:r>
                      <a:endParaRPr lang="en-US" sz="1200" dirty="0">
                        <a:solidFill>
                          <a:schemeClr val="tx1"/>
                        </a:solidFill>
                        <a:effectLst/>
                        <a:latin typeface="+mn-lt"/>
                      </a:endParaRPr>
                    </a:p>
                  </a:txBody>
                  <a:tcPr/>
                </a:tc>
                <a:extLst>
                  <a:ext uri="{0D108BD9-81ED-4DB2-BD59-A6C34878D82A}">
                    <a16:rowId xmlns:a16="http://schemas.microsoft.com/office/drawing/2014/main" val="10007"/>
                  </a:ext>
                </a:extLst>
              </a:tr>
              <a:tr h="370840">
                <a:tc>
                  <a:txBody>
                    <a:bodyPr/>
                    <a:lstStyle/>
                    <a:p>
                      <a:r>
                        <a:rPr lang="en-US" sz="1200" b="0" i="0" dirty="0">
                          <a:solidFill>
                            <a:schemeClr val="tx1"/>
                          </a:solidFill>
                          <a:effectLst/>
                          <a:latin typeface="+mn-lt"/>
                        </a:rPr>
                        <a:t>-ceq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Equal to (case-sensitive)</a:t>
                      </a:r>
                      <a:endParaRPr lang="en-US" sz="1200" dirty="0">
                        <a:solidFill>
                          <a:schemeClr val="tx1"/>
                        </a:solidFill>
                        <a:effectLst/>
                        <a:latin typeface="+mn-lt"/>
                      </a:endParaRPr>
                    </a:p>
                  </a:txBody>
                  <a:tcPr/>
                </a:tc>
                <a:extLst>
                  <a:ext uri="{0D108BD9-81ED-4DB2-BD59-A6C34878D82A}">
                    <a16:rowId xmlns:a16="http://schemas.microsoft.com/office/drawing/2014/main" val="10008"/>
                  </a:ext>
                </a:extLst>
              </a:tr>
              <a:tr h="370840">
                <a:tc>
                  <a:txBody>
                    <a:bodyPr/>
                    <a:lstStyle/>
                    <a:p>
                      <a:r>
                        <a:rPr lang="en-US" sz="1200" b="0" i="0" dirty="0">
                          <a:solidFill>
                            <a:schemeClr val="tx1"/>
                          </a:solidFill>
                          <a:effectLst/>
                          <a:latin typeface="+mn-lt"/>
                        </a:rPr>
                        <a:t>-ieq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Equal to (case-insensitive, the default)</a:t>
                      </a:r>
                      <a:endParaRPr lang="en-US" sz="1200" dirty="0">
                        <a:solidFill>
                          <a:schemeClr val="tx1"/>
                        </a:solidFill>
                        <a:effectLst/>
                        <a:latin typeface="+mn-lt"/>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45407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(8 of 9)</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2519486811"/>
              </p:ext>
            </p:extLst>
          </p:nvPr>
        </p:nvGraphicFramePr>
        <p:xfrm>
          <a:off x="1895475" y="2019300"/>
          <a:ext cx="8128000" cy="2768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dirty="0"/>
                        <a:t>Table 2-3: Common logical operators within Windows PowerShell</a:t>
                      </a:r>
                    </a:p>
                  </a:txBody>
                  <a:tcPr/>
                </a:tc>
                <a:tc>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200" b="1" i="0" dirty="0">
                          <a:solidFill>
                            <a:schemeClr val="tx1"/>
                          </a:solidFill>
                          <a:effectLst/>
                          <a:latin typeface="+mn-lt"/>
                        </a:rPr>
                        <a:t>Operator </a:t>
                      </a:r>
                      <a:endParaRPr lang="en-US" sz="1200" b="1" dirty="0">
                        <a:solidFill>
                          <a:schemeClr val="tx1"/>
                        </a:solidFill>
                        <a:effectLst/>
                        <a:latin typeface="+mn-lt"/>
                      </a:endParaRPr>
                    </a:p>
                  </a:txBody>
                  <a:tcPr/>
                </a:tc>
                <a:tc>
                  <a:txBody>
                    <a:bodyPr/>
                    <a:lstStyle/>
                    <a:p>
                      <a:r>
                        <a:rPr lang="en-US" sz="1200" b="1" i="0" dirty="0">
                          <a:solidFill>
                            <a:schemeClr val="tx1"/>
                          </a:solidFill>
                          <a:effectLst/>
                          <a:latin typeface="+mn-lt"/>
                        </a:rPr>
                        <a:t>Description</a:t>
                      </a:r>
                      <a:endParaRPr lang="en-US" sz="1200" b="1" dirty="0">
                        <a:solidFill>
                          <a:schemeClr val="tx1"/>
                        </a:solidFill>
                        <a:effectLst/>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solidFill>
                          <a:effectLst/>
                          <a:latin typeface="+mn-lt"/>
                        </a:rPr>
                        <a:t>-and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And</a:t>
                      </a:r>
                      <a:endParaRPr lang="en-US" sz="1200" dirty="0">
                        <a:solidFill>
                          <a:schemeClr val="tx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solidFill>
                          <a:effectLst/>
                          <a:latin typeface="+mn-lt"/>
                        </a:rPr>
                        <a:t>-or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Or</a:t>
                      </a:r>
                      <a:endParaRPr lang="en-US" sz="1200" dirty="0">
                        <a:solidFill>
                          <a:schemeClr val="tx1"/>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mn-lt"/>
                        </a:rPr>
                        <a:t>-not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Not</a:t>
                      </a:r>
                      <a:endParaRPr lang="en-US" sz="1200" dirty="0">
                        <a:solidFill>
                          <a:schemeClr val="tx1"/>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mn-lt"/>
                        </a:rPr>
                        <a:t>!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Not</a:t>
                      </a:r>
                      <a:endParaRPr lang="en-US" sz="1200" dirty="0">
                        <a:solidFill>
                          <a:schemeClr val="tx1"/>
                        </a:solidFill>
                        <a:effectLst/>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0968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PowerShell Scripts (9 of 9)</a:t>
            </a:r>
          </a:p>
        </p:txBody>
      </p:sp>
      <p:sp>
        <p:nvSpPr>
          <p:cNvPr id="5" name="Content Placeholder 4"/>
          <p:cNvSpPr>
            <a:spLocks noGrp="1"/>
          </p:cNvSpPr>
          <p:nvPr>
            <p:ph idx="1"/>
          </p:nvPr>
        </p:nvSpPr>
        <p:spPr/>
        <p:txBody>
          <a:bodyPr/>
          <a:lstStyle/>
          <a:p>
            <a:r>
              <a:rPr lang="en-US" dirty="0"/>
              <a:t>Loop constructs allow the performance of a task several times</a:t>
            </a:r>
          </a:p>
          <a:p>
            <a:pPr lvl="1"/>
            <a:r>
              <a:rPr lang="en-US" dirty="0">
                <a:latin typeface="Courier New" panose="02070309020205020404" pitchFamily="49" charset="0"/>
                <a:cs typeface="Courier New" panose="02070309020205020404" pitchFamily="49" charset="0"/>
              </a:rPr>
              <a:t>foreach</a:t>
            </a:r>
            <a:r>
              <a:rPr lang="en-US" dirty="0"/>
              <a:t>, </a:t>
            </a:r>
            <a:r>
              <a:rPr lang="en-US" dirty="0">
                <a:latin typeface="Courier New" panose="02070309020205020404" pitchFamily="49" charset="0"/>
                <a:cs typeface="Courier New" panose="02070309020205020404" pitchFamily="49" charset="0"/>
              </a:rPr>
              <a:t>for</a:t>
            </a:r>
            <a:r>
              <a:rPr lang="en-US" dirty="0"/>
              <a:t>, </a:t>
            </a:r>
            <a:r>
              <a:rPr lang="en-US" dirty="0">
                <a:latin typeface="Courier New" panose="02070309020205020404" pitchFamily="49" charset="0"/>
                <a:cs typeface="Courier New" panose="02070309020205020404" pitchFamily="49" charset="0"/>
              </a:rPr>
              <a:t>while</a:t>
            </a:r>
            <a:r>
              <a:rPr lang="en-US" dirty="0"/>
              <a:t>, </a:t>
            </a:r>
            <a:r>
              <a:rPr lang="en-US" dirty="0">
                <a:latin typeface="Courier New" panose="02070309020205020404" pitchFamily="49" charset="0"/>
                <a:cs typeface="Courier New" panose="02070309020205020404" pitchFamily="49" charset="0"/>
              </a:rPr>
              <a:t>do...while</a:t>
            </a:r>
            <a:r>
              <a:rPr lang="en-US" dirty="0"/>
              <a:t>, and </a:t>
            </a:r>
            <a:r>
              <a:rPr lang="en-US" dirty="0">
                <a:latin typeface="Courier New" panose="02070309020205020404" pitchFamily="49" charset="0"/>
                <a:cs typeface="Courier New" panose="02070309020205020404" pitchFamily="49" charset="0"/>
              </a:rPr>
              <a:t>do...until</a:t>
            </a:r>
          </a:p>
          <a:p>
            <a:r>
              <a:rPr lang="en-US" dirty="0"/>
              <a:t>Creating your own PowerShell scripts</a:t>
            </a:r>
          </a:p>
          <a:p>
            <a:pPr lvl="1"/>
            <a:r>
              <a:rPr lang="en-US" dirty="0"/>
              <a:t>Start small, use comments</a:t>
            </a:r>
          </a:p>
          <a:p>
            <a:pPr lvl="1"/>
            <a:r>
              <a:rPr lang="en-US" dirty="0"/>
              <a:t>Ensure script allows the cmdlets to operate on different objects</a:t>
            </a:r>
          </a:p>
          <a:p>
            <a:r>
              <a:rPr lang="en-US" dirty="0"/>
              <a:t>Finding PowerShell scripts on the Internet</a:t>
            </a:r>
          </a:p>
          <a:p>
            <a:pPr lvl="1"/>
            <a:r>
              <a:rPr lang="en-US" dirty="0"/>
              <a:t>Use Web sites with reusable PowerShell scripts organized by function</a:t>
            </a:r>
          </a:p>
          <a:p>
            <a:pPr lvl="1"/>
            <a:r>
              <a:rPr lang="en-US" dirty="0"/>
              <a:t>Search the Internet using a search engine such as Google</a:t>
            </a:r>
          </a:p>
        </p:txBody>
      </p:sp>
    </p:spTree>
    <p:extLst>
      <p:ext uri="{BB962C8B-B14F-4D97-AF65-F5344CB8AC3E}">
        <p14:creationId xmlns:p14="http://schemas.microsoft.com/office/powerpoint/2010/main" val="1328136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r>
              <a:rPr lang="en-US" dirty="0"/>
              <a:t>Many tools help with the configuration process</a:t>
            </a:r>
          </a:p>
          <a:p>
            <a:pPr lvl="1"/>
            <a:r>
              <a:rPr lang="en-US" dirty="0"/>
              <a:t>Server Manager adds roles</a:t>
            </a:r>
          </a:p>
          <a:p>
            <a:pPr lvl="1"/>
            <a:r>
              <a:rPr lang="en-US" dirty="0"/>
              <a:t>BPA verifies role and server function configuration</a:t>
            </a:r>
          </a:p>
          <a:p>
            <a:pPr lvl="1"/>
            <a:r>
              <a:rPr lang="en-US" dirty="0"/>
              <a:t>Windows Admin Center provides remote Web-based management</a:t>
            </a:r>
          </a:p>
          <a:p>
            <a:pPr lvl="1"/>
            <a:r>
              <a:rPr lang="en-US" dirty="0"/>
              <a:t>Devices and Printers tool and Device Manager tool configure devices</a:t>
            </a:r>
          </a:p>
          <a:p>
            <a:pPr lvl="1"/>
            <a:r>
              <a:rPr lang="en-US" dirty="0"/>
              <a:t>Many performance option settings can be configured</a:t>
            </a:r>
          </a:p>
          <a:p>
            <a:r>
              <a:rPr lang="en-US" dirty="0"/>
              <a:t>Window Registry stores configurations used by Windows Server 2019</a:t>
            </a:r>
          </a:p>
          <a:p>
            <a:r>
              <a:rPr lang="en-US" dirty="0"/>
              <a:t>PowerShell console files and profile scripts ease administration</a:t>
            </a:r>
          </a:p>
        </p:txBody>
      </p:sp>
      <p:pic>
        <p:nvPicPr>
          <p:cNvPr id="4" name="Content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(4 of 10)</a:t>
            </a:r>
          </a:p>
        </p:txBody>
      </p:sp>
      <p:pic>
        <p:nvPicPr>
          <p:cNvPr id="4" name="Content Placeholder 3" descr="The Events and Services pane for the local server within Server Manager. The Events pane displays warnings, errors, and critical events from all event logs on the associated servers from the past 24 hou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739" y="1690691"/>
            <a:ext cx="7692121" cy="4470957"/>
          </a:xfrm>
        </p:spPr>
      </p:pic>
    </p:spTree>
    <p:extLst>
      <p:ext uri="{BB962C8B-B14F-4D97-AF65-F5344CB8AC3E}">
        <p14:creationId xmlns:p14="http://schemas.microsoft.com/office/powerpoint/2010/main" val="381765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(5 of 10)</a:t>
            </a:r>
          </a:p>
        </p:txBody>
      </p:sp>
      <p:pic>
        <p:nvPicPr>
          <p:cNvPr id="4" name="Content Placeholder 3" descr="The Best Practices Analyzer pane displaying information for the local server within Server Manag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036" y="1690691"/>
            <a:ext cx="7335527" cy="4470957"/>
          </a:xfrm>
        </p:spPr>
      </p:pic>
    </p:spTree>
    <p:extLst>
      <p:ext uri="{BB962C8B-B14F-4D97-AF65-F5344CB8AC3E}">
        <p14:creationId xmlns:p14="http://schemas.microsoft.com/office/powerpoint/2010/main" val="403742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Server Manager (6 of 10)</a:t>
            </a:r>
          </a:p>
        </p:txBody>
      </p:sp>
      <p:pic>
        <p:nvPicPr>
          <p:cNvPr id="5" name="Content Placeholder 4" descr="The Performance and Roles and Information pane for the local server within Server Manager. The performance pane displays the performance of associated servers. In this pane processor or C P U usage and memory alerts can be configur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74" y="1690691"/>
            <a:ext cx="7255852" cy="4470957"/>
          </a:xfrm>
        </p:spPr>
      </p:pic>
    </p:spTree>
    <p:extLst>
      <p:ext uri="{BB962C8B-B14F-4D97-AF65-F5344CB8AC3E}">
        <p14:creationId xmlns:p14="http://schemas.microsoft.com/office/powerpoint/2010/main" val="3351818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4750C866-A8C9-4719-BE6C-60F527581425}"/>
    </a:ext>
  </a:extLst>
</a:theme>
</file>

<file path=ppt/theme/theme2.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4750C866-A8C9-4719-BE6C-60F527581425}"/>
    </a:ext>
  </a:extLst>
</a:theme>
</file>

<file path=ppt/theme/theme3.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CFA8FA2C-1F1B-46EC-B7B9-70B8E770E3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Slide Template_062119</Template>
  <TotalTime>0</TotalTime>
  <Words>2734</Words>
  <Application>Microsoft Office PowerPoint</Application>
  <PresentationFormat>Widescreen</PresentationFormat>
  <Paragraphs>403</Paragraphs>
  <Slides>65</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65</vt:i4>
      </vt:variant>
    </vt:vector>
  </HeadingPairs>
  <TitlesOfParts>
    <vt:vector size="72" baseType="lpstr">
      <vt:lpstr>Arial</vt:lpstr>
      <vt:lpstr>Calibri</vt:lpstr>
      <vt:lpstr>Courier New</vt:lpstr>
      <vt:lpstr>Wingdings</vt:lpstr>
      <vt:lpstr>Optimized Template Master</vt:lpstr>
      <vt:lpstr>1_Optimized Template Master</vt:lpstr>
      <vt:lpstr>Optimized Template Master (cont.)</vt:lpstr>
      <vt:lpstr>Configuring Windows Server 2019</vt:lpstr>
      <vt:lpstr>Learning Objectives (1 of 2)</vt:lpstr>
      <vt:lpstr>Learning Objectives (2 of 2)</vt:lpstr>
      <vt:lpstr>Working with Server Manager (1 of 10)</vt:lpstr>
      <vt:lpstr>Working with Server Manager (2 of 10)</vt:lpstr>
      <vt:lpstr>Working with Server Manager (3 of 10)</vt:lpstr>
      <vt:lpstr>Working with Server Manager (4 of 10)</vt:lpstr>
      <vt:lpstr>Working with Server Manager (5 of 10)</vt:lpstr>
      <vt:lpstr>Working with Server Manager (6 of 10)</vt:lpstr>
      <vt:lpstr>Working with Server Manager (7 of 10)</vt:lpstr>
      <vt:lpstr>Working with Server Manager (8 of 10)</vt:lpstr>
      <vt:lpstr>Working with Server Manager (9 of 10)</vt:lpstr>
      <vt:lpstr>Working with Server Manager (10 of 10)</vt:lpstr>
      <vt:lpstr>Adding Roles and Features Using Server Manager (1 of 7)</vt:lpstr>
      <vt:lpstr>Adding Roles and Features Using Server Manager (2 of 7)</vt:lpstr>
      <vt:lpstr>Adding Roles and Features Using Server Manager (3 of 7)</vt:lpstr>
      <vt:lpstr>Adding Roles and Features Using Server Manager (4 of 7)</vt:lpstr>
      <vt:lpstr>Adding Roles and Features Using Server Manager (5 of 7)</vt:lpstr>
      <vt:lpstr>Adding Roles and Features Using Server Manager (6 of 7)</vt:lpstr>
      <vt:lpstr>Adding Roles and Features Using Server Manager (7 of 7)</vt:lpstr>
      <vt:lpstr>Using the BPA to Verify Server Roles</vt:lpstr>
      <vt:lpstr>Working with the Windows Admin Center</vt:lpstr>
      <vt:lpstr>Installing the Windows Admin Center (1 of 2)</vt:lpstr>
      <vt:lpstr>Installing the Windows Admin Center (2 of 2)</vt:lpstr>
      <vt:lpstr>Using the Windows Admin Center (1 of 3)</vt:lpstr>
      <vt:lpstr>Using the Windows Admin Center (2 of 3)</vt:lpstr>
      <vt:lpstr>Using the Windows Admin Center (3 of 3)</vt:lpstr>
      <vt:lpstr>Configuring Server Hardware Devices</vt:lpstr>
      <vt:lpstr>Adding Hardware Using Control Panel (1 of 2)</vt:lpstr>
      <vt:lpstr>Adding Hardware Using Control Panel (2 of 2)</vt:lpstr>
      <vt:lpstr>Using Device Manager (1 of 3)</vt:lpstr>
      <vt:lpstr>Using Device Manager (2 of 3)</vt:lpstr>
      <vt:lpstr>Using Device Manager (3 of 3)</vt:lpstr>
      <vt:lpstr>Verifying System Files</vt:lpstr>
      <vt:lpstr>Configuring Windows Settings</vt:lpstr>
      <vt:lpstr>Configuring Performance Options (1 of 4)</vt:lpstr>
      <vt:lpstr>Configuring Performance Options (2 of 4)</vt:lpstr>
      <vt:lpstr>Configuring Performance Options (3 of 4)</vt:lpstr>
      <vt:lpstr>Configuring Performance Options (4 of 4)</vt:lpstr>
      <vt:lpstr>Configuring Environment Variables (1 of 2)</vt:lpstr>
      <vt:lpstr>Configuring Environment Variables (2 of 2)</vt:lpstr>
      <vt:lpstr>Configuring Startup and Recovery</vt:lpstr>
      <vt:lpstr>Configuring Power Options (1 of 2)</vt:lpstr>
      <vt:lpstr>Configuring Power Options (2 of 2)</vt:lpstr>
      <vt:lpstr>The Windows Registry</vt:lpstr>
      <vt:lpstr>Windows Registry Contents</vt:lpstr>
      <vt:lpstr>Working with Windows PowerShell (1 of 7)</vt:lpstr>
      <vt:lpstr>Working with Windows PowerShell (2 of 7)</vt:lpstr>
      <vt:lpstr>Working with Windows PowerShell (3 of 7)</vt:lpstr>
      <vt:lpstr>Working with Windows PowerShell (4 of 7)</vt:lpstr>
      <vt:lpstr>Working with Windows PowerShell (5 of 7)</vt:lpstr>
      <vt:lpstr>Working with Windows PowerShell (6 of 7)</vt:lpstr>
      <vt:lpstr>Working with Windows PowerShell (7 of 7)</vt:lpstr>
      <vt:lpstr>System Administration Commands</vt:lpstr>
      <vt:lpstr>Using WMI within Windows PowerShell</vt:lpstr>
      <vt:lpstr>Creating PowerShell Scripts (1 of 9)</vt:lpstr>
      <vt:lpstr>Creating PowerShell Scripts (2 of 9)</vt:lpstr>
      <vt:lpstr>Creating PowerShell Scripts (3 of 9)</vt:lpstr>
      <vt:lpstr>Creating PowerShell Scripts (4 of 9)</vt:lpstr>
      <vt:lpstr>Creating PowerShell Scripts (5 of 9)</vt:lpstr>
      <vt:lpstr>Creating PowerShell Scripts (6 of 9)</vt:lpstr>
      <vt:lpstr>Creating PowerShell Scripts (7 of 9)</vt:lpstr>
      <vt:lpstr>Creating PowerShell Scripts (8 of 9)</vt:lpstr>
      <vt:lpstr>Creating PowerShell Scripts (9 of 9)</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2020-05-10T15:42:19Z</dcterms:created>
  <dcterms:modified xsi:type="dcterms:W3CDTF">2020-06-23T15:01:53Z</dcterms:modified>
</cp:coreProperties>
</file>