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39" r:id="rId2"/>
  </p:sldMasterIdLst>
  <p:notesMasterIdLst>
    <p:notesMasterId r:id="rId73"/>
  </p:notesMasterIdLst>
  <p:handoutMasterIdLst>
    <p:handoutMasterId r:id="rId74"/>
  </p:handoutMasterIdLst>
  <p:sldIdLst>
    <p:sldId id="266" r:id="rId3"/>
    <p:sldId id="257" r:id="rId4"/>
    <p:sldId id="317" r:id="rId5"/>
    <p:sldId id="271" r:id="rId6"/>
    <p:sldId id="399" r:id="rId7"/>
    <p:sldId id="406" r:id="rId8"/>
    <p:sldId id="408" r:id="rId9"/>
    <p:sldId id="400" r:id="rId10"/>
    <p:sldId id="407" r:id="rId11"/>
    <p:sldId id="409" r:id="rId12"/>
    <p:sldId id="410" r:id="rId13"/>
    <p:sldId id="401" r:id="rId14"/>
    <p:sldId id="412" r:id="rId15"/>
    <p:sldId id="414" r:id="rId16"/>
    <p:sldId id="416" r:id="rId17"/>
    <p:sldId id="419" r:id="rId18"/>
    <p:sldId id="472" r:id="rId19"/>
    <p:sldId id="415" r:id="rId20"/>
    <p:sldId id="417" r:id="rId21"/>
    <p:sldId id="418" r:id="rId22"/>
    <p:sldId id="411" r:id="rId23"/>
    <p:sldId id="421" r:id="rId24"/>
    <p:sldId id="424" r:id="rId25"/>
    <p:sldId id="422" r:id="rId26"/>
    <p:sldId id="423" r:id="rId27"/>
    <p:sldId id="402" r:id="rId28"/>
    <p:sldId id="426" r:id="rId29"/>
    <p:sldId id="427" r:id="rId30"/>
    <p:sldId id="428" r:id="rId31"/>
    <p:sldId id="429" r:id="rId32"/>
    <p:sldId id="430" r:id="rId33"/>
    <p:sldId id="431" r:id="rId34"/>
    <p:sldId id="432" r:id="rId35"/>
    <p:sldId id="433" r:id="rId36"/>
    <p:sldId id="434" r:id="rId37"/>
    <p:sldId id="436" r:id="rId38"/>
    <p:sldId id="437" r:id="rId39"/>
    <p:sldId id="438" r:id="rId40"/>
    <p:sldId id="439" r:id="rId41"/>
    <p:sldId id="440" r:id="rId42"/>
    <p:sldId id="441" r:id="rId43"/>
    <p:sldId id="446" r:id="rId44"/>
    <p:sldId id="442" r:id="rId45"/>
    <p:sldId id="447" r:id="rId46"/>
    <p:sldId id="444" r:id="rId47"/>
    <p:sldId id="448" r:id="rId48"/>
    <p:sldId id="450" r:id="rId49"/>
    <p:sldId id="443" r:id="rId50"/>
    <p:sldId id="451" r:id="rId51"/>
    <p:sldId id="452" r:id="rId52"/>
    <p:sldId id="403" r:id="rId53"/>
    <p:sldId id="404" r:id="rId54"/>
    <p:sldId id="462" r:id="rId55"/>
    <p:sldId id="463" r:id="rId56"/>
    <p:sldId id="464" r:id="rId57"/>
    <p:sldId id="465" r:id="rId58"/>
    <p:sldId id="466" r:id="rId59"/>
    <p:sldId id="405" r:id="rId60"/>
    <p:sldId id="467" r:id="rId61"/>
    <p:sldId id="469" r:id="rId62"/>
    <p:sldId id="470" r:id="rId63"/>
    <p:sldId id="471" r:id="rId64"/>
    <p:sldId id="456" r:id="rId65"/>
    <p:sldId id="455" r:id="rId66"/>
    <p:sldId id="457" r:id="rId67"/>
    <p:sldId id="460" r:id="rId68"/>
    <p:sldId id="461" r:id="rId69"/>
    <p:sldId id="458" r:id="rId70"/>
    <p:sldId id="459" r:id="rId71"/>
    <p:sldId id="309" r:id="rId72"/>
  </p:sldIdLst>
  <p:sldSz cx="12192000" cy="6858000"/>
  <p:notesSz cx="7102475" cy="9388475"/>
  <p:custDataLst>
    <p:tags r:id="rId75"/>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4"/>
    <a:srgbClr val="F2F2F2"/>
    <a:srgbClr val="003865"/>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0" autoAdjust="0"/>
    <p:restoredTop sz="80168" autoAdjust="0"/>
  </p:normalViewPr>
  <p:slideViewPr>
    <p:cSldViewPr snapToGrid="0" snapToObjects="1">
      <p:cViewPr varScale="1">
        <p:scale>
          <a:sx n="91" d="100"/>
          <a:sy n="91" d="100"/>
        </p:scale>
        <p:origin x="120" y="180"/>
      </p:cViewPr>
      <p:guideLst/>
    </p:cSldViewPr>
  </p:slideViewPr>
  <p:outlineViewPr>
    <p:cViewPr>
      <p:scale>
        <a:sx n="33" d="100"/>
        <a:sy n="33" d="100"/>
      </p:scale>
      <p:origin x="0" y="-38640"/>
    </p:cViewPr>
  </p:outlineViewPr>
  <p:notesTextViewPr>
    <p:cViewPr>
      <p:scale>
        <a:sx n="100" d="100"/>
        <a:sy n="100" d="100"/>
      </p:scale>
      <p:origin x="0" y="0"/>
    </p:cViewPr>
  </p:notesTextViewPr>
  <p:sorterViewPr>
    <p:cViewPr>
      <p:scale>
        <a:sx n="100" d="100"/>
        <a:sy n="100" d="100"/>
      </p:scale>
      <p:origin x="0" y="-5100"/>
    </p:cViewPr>
  </p:sorterViewPr>
  <p:notesViewPr>
    <p:cSldViewPr snapToGrid="0" snapToObjects="1">
      <p:cViewPr>
        <p:scale>
          <a:sx n="130" d="100"/>
          <a:sy n="130" d="100"/>
        </p:scale>
        <p:origin x="1080" y="-447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92084" y="8917422"/>
            <a:ext cx="669735" cy="471053"/>
          </a:xfrm>
          <a:prstGeom prst="rect">
            <a:avLst/>
          </a:prstGeom>
        </p:spPr>
        <p:txBody>
          <a:bodyPr vert="horz" lIns="94229" tIns="47114" rIns="94229" bIns="4711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40741" y="9050502"/>
            <a:ext cx="6486212" cy="341369"/>
          </a:xfrm>
          <a:prstGeom prst="rect">
            <a:avLst/>
          </a:prstGeom>
          <a:noFill/>
        </p:spPr>
        <p:txBody>
          <a:bodyPr wrap="square" lIns="94229" tIns="47114" rIns="94229" bIns="47114" rtlCol="0">
            <a:spAutoFit/>
          </a:bodyPr>
          <a:lstStyle/>
          <a:p>
            <a:r>
              <a:rPr lang="en-US" sz="800" dirty="0"/>
              <a:t>Eckert/triOS College, Hands-On Microsoft Windows Server, 3</a:t>
            </a:r>
            <a:r>
              <a:rPr lang="en-US" sz="800" baseline="30000" dirty="0"/>
              <a:t>rd</a:t>
            </a:r>
            <a:r>
              <a:rPr lang="en-US" sz="800" dirty="0"/>
              <a:t> Edition. ©2021 Cengage. All Rights Reserved. May not be scanned, copied or duplicated, or posted to a publicly accessible website, in whole or in part.</a:t>
            </a:r>
            <a:r>
              <a:rPr lang="en-US" sz="700" dirty="0">
                <a:solidFill>
                  <a:schemeClr val="bg1">
                    <a:lumMod val="50000"/>
                  </a:schemeClr>
                </a:solidFill>
                <a:latin typeface="Arial" panose="020B0604020202020204" pitchFamily="34" charset="0"/>
                <a:cs typeface="Arial" panose="020B0604020202020204" pitchFamily="34" charset="0"/>
              </a:rPr>
              <a: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8663" y="647700"/>
            <a:ext cx="3876675" cy="2181225"/>
          </a:xfrm>
          <a:prstGeom prst="rect">
            <a:avLst/>
          </a:prstGeom>
          <a:noFill/>
          <a:ln w="12700">
            <a:solidFill>
              <a:schemeClr val="bg1">
                <a:lumMod val="65000"/>
              </a:schemeClr>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3073762"/>
            <a:ext cx="5681980" cy="5667626"/>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279152" y="8917422"/>
            <a:ext cx="708603" cy="471053"/>
          </a:xfrm>
          <a:prstGeom prst="rect">
            <a:avLst/>
          </a:prstGeom>
        </p:spPr>
        <p:txBody>
          <a:bodyPr vert="horz" lIns="94229" tIns="47114" rIns="94229" bIns="4711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782196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163" y="655093"/>
            <a:ext cx="4415134" cy="5649640"/>
          </a:xfrm>
          <a:prstGeom prst="rect">
            <a:avLst/>
          </a:prstGeom>
        </p:spPr>
      </p:pic>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Tree>
    <p:extLst>
      <p:ext uri="{BB962C8B-B14F-4D97-AF65-F5344CB8AC3E}">
        <p14:creationId xmlns:p14="http://schemas.microsoft.com/office/powerpoint/2010/main" val="126965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418105"/>
            <a:ext cx="9607613" cy="369332"/>
          </a:xfrm>
          <a:prstGeom prst="rect">
            <a:avLst/>
          </a:prstGeom>
          <a:noFill/>
        </p:spPr>
        <p:txBody>
          <a:bodyPr wrap="square" rtlCol="0">
            <a:spAutoFit/>
          </a:bodyPr>
          <a:lstStyle/>
          <a:p>
            <a:pPr algn="l"/>
            <a:r>
              <a:rPr lang="en-US" sz="900" dirty="0"/>
              <a:t>Eckert/triOS College, Hands-On Microsoft Windows Server, 3</a:t>
            </a:r>
            <a:r>
              <a:rPr lang="en-US" sz="900" baseline="30000" dirty="0"/>
              <a:t>rd</a:t>
            </a:r>
            <a:r>
              <a:rPr lang="en-US" sz="900" dirty="0"/>
              <a:t> Edition. ©2021 Cengage. All Rights Reserved. May not be scanned, copied or duplicated, or posted to a publicly accessible website, in whole or in part.</a:t>
            </a:r>
            <a:endParaRPr lang="en-US" sz="900" dirty="0">
              <a:solidFill>
                <a:schemeClr val="tx1">
                  <a:lumMod val="60000"/>
                  <a:lumOff val="40000"/>
                </a:schemeClr>
              </a:solidFill>
              <a:latin typeface="+mn-lt"/>
            </a:endParaRP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4"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©2019</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p:txBody>
          <a:bodyPr/>
          <a:lstStyle/>
          <a:p>
            <a:r>
              <a:rPr lang="en-US" dirty="0"/>
              <a:t>Configuring Resource Access</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Module 5</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Advanced Attributes (3 of 4)</a:t>
            </a:r>
          </a:p>
        </p:txBody>
      </p:sp>
      <p:sp>
        <p:nvSpPr>
          <p:cNvPr id="5" name="Content Placeholder 4"/>
          <p:cNvSpPr>
            <a:spLocks noGrp="1"/>
          </p:cNvSpPr>
          <p:nvPr>
            <p:ph idx="1"/>
          </p:nvPr>
        </p:nvSpPr>
        <p:spPr/>
        <p:txBody>
          <a:bodyPr/>
          <a:lstStyle/>
          <a:p>
            <a:r>
              <a:rPr lang="en-US" dirty="0"/>
              <a:t>Index attribute</a:t>
            </a:r>
          </a:p>
          <a:p>
            <a:pPr lvl="1"/>
            <a:r>
              <a:rPr lang="en-US" dirty="0"/>
              <a:t>Index: pre-created list used in searching</a:t>
            </a:r>
          </a:p>
          <a:p>
            <a:pPr lvl="1"/>
            <a:r>
              <a:rPr lang="en-US" dirty="0"/>
              <a:t>Commonly accessed user folders indexed by default</a:t>
            </a:r>
          </a:p>
          <a:p>
            <a:pPr lvl="1"/>
            <a:r>
              <a:rPr lang="en-US" dirty="0"/>
              <a:t>System folders excluded to reduce index size for speed</a:t>
            </a:r>
          </a:p>
          <a:p>
            <a:pPr lvl="1"/>
            <a:r>
              <a:rPr lang="en-US" dirty="0"/>
              <a:t>Files with index attribute set are indexed by the Windows Search Service</a:t>
            </a:r>
          </a:p>
          <a:p>
            <a:pPr lvl="1"/>
            <a:r>
              <a:rPr lang="en-US" dirty="0"/>
              <a:t>All new files have the index attribute by default</a:t>
            </a:r>
          </a:p>
          <a:p>
            <a:pPr lvl="1"/>
            <a:r>
              <a:rPr lang="en-US" dirty="0"/>
              <a:t>Can deselect the index attribute for a file or folder</a:t>
            </a:r>
          </a:p>
        </p:txBody>
      </p:sp>
    </p:spTree>
    <p:custDataLst>
      <p:tags r:id="rId1"/>
    </p:custDataLst>
    <p:extLst>
      <p:ext uri="{BB962C8B-B14F-4D97-AF65-F5344CB8AC3E}">
        <p14:creationId xmlns:p14="http://schemas.microsoft.com/office/powerpoint/2010/main" val="325959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Advanced Attributes (4 of 4)</a:t>
            </a:r>
          </a:p>
        </p:txBody>
      </p:sp>
      <p:sp>
        <p:nvSpPr>
          <p:cNvPr id="5" name="Content Placeholder 4"/>
          <p:cNvSpPr>
            <a:spLocks noGrp="1"/>
          </p:cNvSpPr>
          <p:nvPr>
            <p:ph idx="1"/>
          </p:nvPr>
        </p:nvSpPr>
        <p:spPr>
          <a:xfrm>
            <a:off x="476843" y="1423843"/>
            <a:ext cx="11241915" cy="4351338"/>
          </a:xfrm>
        </p:spPr>
        <p:txBody>
          <a:bodyPr/>
          <a:lstStyle/>
          <a:p>
            <a:r>
              <a:rPr lang="en-US" dirty="0"/>
              <a:t>Compress attribute</a:t>
            </a:r>
          </a:p>
          <a:p>
            <a:pPr lvl="1"/>
            <a:r>
              <a:rPr lang="en-US" dirty="0"/>
              <a:t>System compresses the file on the filesystem</a:t>
            </a:r>
          </a:p>
          <a:p>
            <a:pPr lvl="1"/>
            <a:r>
              <a:rPr lang="en-US" dirty="0"/>
              <a:t>Automatically decompresses it when accessed</a:t>
            </a:r>
          </a:p>
          <a:p>
            <a:pPr lvl="1"/>
            <a:r>
              <a:rPr lang="en-US" dirty="0"/>
              <a:t>Changes to the file are compressed before being written to the filesystem</a:t>
            </a:r>
          </a:p>
          <a:p>
            <a:r>
              <a:rPr lang="en-US" dirty="0"/>
              <a:t>Encrypt attribute</a:t>
            </a:r>
          </a:p>
          <a:p>
            <a:pPr lvl="1"/>
            <a:r>
              <a:rPr lang="en-US" dirty="0"/>
              <a:t>Applies encryption algorithm to protect data before it is written to filesystem</a:t>
            </a:r>
          </a:p>
          <a:p>
            <a:pPr lvl="1"/>
            <a:r>
              <a:rPr lang="en-US" dirty="0"/>
              <a:t>Symmetric encryption (uses one key) and asymmetric encryption (uses public and private keys)</a:t>
            </a:r>
          </a:p>
          <a:p>
            <a:pPr lvl="1"/>
            <a:r>
              <a:rPr lang="en-US" dirty="0"/>
              <a:t>Encrypting File System (EFS) works within a workgroup or Active Directory domain environment</a:t>
            </a:r>
          </a:p>
        </p:txBody>
      </p:sp>
    </p:spTree>
    <p:custDataLst>
      <p:tags r:id="rId1"/>
    </p:custDataLst>
    <p:extLst>
      <p:ext uri="{BB962C8B-B14F-4D97-AF65-F5344CB8AC3E}">
        <p14:creationId xmlns:p14="http://schemas.microsoft.com/office/powerpoint/2010/main" val="373160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Folder and File Security</a:t>
            </a:r>
          </a:p>
        </p:txBody>
      </p:sp>
      <p:sp>
        <p:nvSpPr>
          <p:cNvPr id="5" name="Content Placeholder 4"/>
          <p:cNvSpPr>
            <a:spLocks noGrp="1"/>
          </p:cNvSpPr>
          <p:nvPr>
            <p:ph idx="1"/>
          </p:nvPr>
        </p:nvSpPr>
        <p:spPr/>
        <p:txBody>
          <a:bodyPr/>
          <a:lstStyle/>
          <a:p>
            <a:r>
              <a:rPr lang="en-US" dirty="0"/>
              <a:t>Need to modify resource access control lists (ACLs) and set up sharing</a:t>
            </a:r>
          </a:p>
          <a:p>
            <a:r>
              <a:rPr lang="en-US" dirty="0"/>
              <a:t>Discretionary access control list (DACL)</a:t>
            </a:r>
          </a:p>
          <a:p>
            <a:pPr lvl="1"/>
            <a:r>
              <a:rPr lang="en-US" dirty="0"/>
              <a:t>Permissions given to user and group accounts</a:t>
            </a:r>
          </a:p>
          <a:p>
            <a:pPr lvl="1"/>
            <a:r>
              <a:rPr lang="en-US" dirty="0"/>
              <a:t>Used to grant or deny access to the resource</a:t>
            </a:r>
          </a:p>
          <a:p>
            <a:r>
              <a:rPr lang="en-US" dirty="0"/>
              <a:t>System access control list (SACL)</a:t>
            </a:r>
          </a:p>
          <a:p>
            <a:pPr lvl="1"/>
            <a:r>
              <a:rPr lang="en-US" dirty="0"/>
              <a:t>Contains information used to audit the access to the resource</a:t>
            </a:r>
          </a:p>
          <a:p>
            <a:r>
              <a:rPr lang="en-US" dirty="0"/>
              <a:t>User who creates resource owns the resource</a:t>
            </a:r>
          </a:p>
          <a:p>
            <a:pPr lvl="1"/>
            <a:r>
              <a:rPr lang="en-US" dirty="0"/>
              <a:t>Owners can change folder and file ownership, configure DACLs and SACLs</a:t>
            </a:r>
          </a:p>
        </p:txBody>
      </p:sp>
    </p:spTree>
    <p:custDataLst>
      <p:tags r:id="rId1"/>
    </p:custDataLst>
    <p:extLst>
      <p:ext uri="{BB962C8B-B14F-4D97-AF65-F5344CB8AC3E}">
        <p14:creationId xmlns:p14="http://schemas.microsoft.com/office/powerpoint/2010/main" val="13251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(1 of 8)</a:t>
            </a:r>
          </a:p>
        </p:txBody>
      </p:sp>
      <p:sp>
        <p:nvSpPr>
          <p:cNvPr id="5" name="Content Placeholder 4"/>
          <p:cNvSpPr>
            <a:spLocks noGrp="1"/>
          </p:cNvSpPr>
          <p:nvPr>
            <p:ph idx="1"/>
          </p:nvPr>
        </p:nvSpPr>
        <p:spPr/>
        <p:txBody>
          <a:bodyPr/>
          <a:lstStyle/>
          <a:p>
            <a:r>
              <a:rPr lang="en-US" dirty="0"/>
              <a:t>To view and configure DACL for an NTFS or ReFS filesystem folder or file</a:t>
            </a:r>
          </a:p>
          <a:p>
            <a:pPr lvl="1"/>
            <a:r>
              <a:rPr lang="en-US" dirty="0"/>
              <a:t>Open File Explorer, right-click a folder or file, click Properties</a:t>
            </a:r>
          </a:p>
          <a:p>
            <a:pPr lvl="1"/>
            <a:r>
              <a:rPr lang="en-US" dirty="0"/>
              <a:t>The file Properties window opens: highlight the Security tab</a:t>
            </a:r>
          </a:p>
          <a:p>
            <a:pPr lvl="2"/>
            <a:r>
              <a:rPr lang="en-US" dirty="0"/>
              <a:t>Basic folder and file permissions supported by NTFS and ReFS display</a:t>
            </a:r>
          </a:p>
          <a:p>
            <a:pPr lvl="2"/>
            <a:r>
              <a:rPr lang="en-US" dirty="0"/>
              <a:t>SYSTEM group is allowed Full control permission</a:t>
            </a:r>
          </a:p>
          <a:p>
            <a:pPr lvl="2"/>
            <a:r>
              <a:rPr lang="en-US" dirty="0"/>
              <a:t>Grey permissions are inherited from parent folder containing the file</a:t>
            </a:r>
          </a:p>
          <a:p>
            <a:pPr lvl="1"/>
            <a:r>
              <a:rPr lang="en-US" dirty="0"/>
              <a:t>Click Edit to open the Permissions windows</a:t>
            </a:r>
          </a:p>
          <a:p>
            <a:pPr lvl="2"/>
            <a:r>
              <a:rPr lang="en-US" dirty="0"/>
              <a:t>Can add or remove existing users or groups and set basic permissions</a:t>
            </a:r>
          </a:p>
        </p:txBody>
      </p:sp>
    </p:spTree>
    <p:custDataLst>
      <p:tags r:id="rId1"/>
    </p:custDataLst>
    <p:extLst>
      <p:ext uri="{BB962C8B-B14F-4D97-AF65-F5344CB8AC3E}">
        <p14:creationId xmlns:p14="http://schemas.microsoft.com/office/powerpoint/2010/main" val="367418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(2 of 8)</a:t>
            </a:r>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664583617"/>
              </p:ext>
            </p:extLst>
          </p:nvPr>
        </p:nvGraphicFramePr>
        <p:xfrm>
          <a:off x="590844" y="2019300"/>
          <a:ext cx="10846191" cy="4124960"/>
        </p:xfrm>
        <a:graphic>
          <a:graphicData uri="http://schemas.openxmlformats.org/drawingml/2006/table">
            <a:tbl>
              <a:tblPr firstRow="1" bandRow="1">
                <a:tableStyleId>{5C22544A-7EE6-4342-B048-85BDC9FD1C3A}</a:tableStyleId>
              </a:tblPr>
              <a:tblGrid>
                <a:gridCol w="3615397">
                  <a:extLst>
                    <a:ext uri="{9D8B030D-6E8A-4147-A177-3AD203B41FA5}">
                      <a16:colId xmlns:a16="http://schemas.microsoft.com/office/drawing/2014/main" val="20000"/>
                    </a:ext>
                  </a:extLst>
                </a:gridCol>
                <a:gridCol w="5373857">
                  <a:extLst>
                    <a:ext uri="{9D8B030D-6E8A-4147-A177-3AD203B41FA5}">
                      <a16:colId xmlns:a16="http://schemas.microsoft.com/office/drawing/2014/main" val="20001"/>
                    </a:ext>
                  </a:extLst>
                </a:gridCol>
                <a:gridCol w="1856937">
                  <a:extLst>
                    <a:ext uri="{9D8B030D-6E8A-4147-A177-3AD203B41FA5}">
                      <a16:colId xmlns:a16="http://schemas.microsoft.com/office/drawing/2014/main" val="20002"/>
                    </a:ext>
                  </a:extLst>
                </a:gridCol>
              </a:tblGrid>
              <a:tr h="370840">
                <a:tc>
                  <a:txBody>
                    <a:bodyPr/>
                    <a:lstStyle/>
                    <a:p>
                      <a:r>
                        <a:rPr lang="en-US" dirty="0"/>
                        <a:t>Table 5-1:  NTFS/ReFS folder and file permissions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chemeClr val="tx1"/>
                          </a:solidFill>
                          <a:effectLst/>
                          <a:latin typeface="+mn-lt"/>
                        </a:rPr>
                        <a:t>Permission </a:t>
                      </a:r>
                      <a:endParaRPr lang="en-US" sz="1200" b="1" dirty="0">
                        <a:solidFill>
                          <a:schemeClr val="tx1"/>
                        </a:solidFill>
                        <a:effectLst/>
                        <a:latin typeface="+mn-lt"/>
                      </a:endParaRPr>
                    </a:p>
                  </a:txBody>
                  <a:tcPr/>
                </a:tc>
                <a:tc>
                  <a:txBody>
                    <a:bodyPr/>
                    <a:lstStyle/>
                    <a:p>
                      <a:r>
                        <a:rPr lang="en-US" sz="1200" b="1" i="0" dirty="0">
                          <a:solidFill>
                            <a:schemeClr val="tx1"/>
                          </a:solidFill>
                          <a:effectLst/>
                          <a:latin typeface="+mn-lt"/>
                        </a:rPr>
                        <a:t>Description </a:t>
                      </a:r>
                      <a:endParaRPr lang="en-US" sz="1200" b="1" dirty="0">
                        <a:solidFill>
                          <a:schemeClr val="tx1"/>
                        </a:solidFill>
                        <a:effectLst/>
                        <a:latin typeface="+mn-lt"/>
                      </a:endParaRPr>
                    </a:p>
                  </a:txBody>
                  <a:tcPr/>
                </a:tc>
                <a:tc>
                  <a:txBody>
                    <a:bodyPr/>
                    <a:lstStyle/>
                    <a:p>
                      <a:r>
                        <a:rPr lang="en-US" sz="1200" b="1" i="0" dirty="0">
                          <a:solidFill>
                            <a:schemeClr val="tx1"/>
                          </a:solidFill>
                          <a:effectLst/>
                          <a:latin typeface="+mn-lt"/>
                        </a:rPr>
                        <a:t>Applies to</a:t>
                      </a:r>
                      <a:endParaRPr lang="en-US" sz="1200" b="1" dirty="0">
                        <a:solidFill>
                          <a:schemeClr val="tx1"/>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mn-lt"/>
                        </a:rPr>
                        <a:t>Full control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read, add, delete, execute, and modify files, change permissions and attributes, and take ownership</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mn-lt"/>
                        </a:rPr>
                        <a:t>Modify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read, add, delete, execute, and modify files; cannot change permissions or take ownership</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mn-lt"/>
                        </a:rPr>
                        <a:t>Read and execute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Implies the capabilities of both List folder contents and Read (traverse folders, view file contents, view attributes and permissions, and execute files)</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mn-lt"/>
                        </a:rPr>
                        <a:t>List folder contents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list (traverse) files in the folder or switch to a subfolder, view folder attributes and permissions, and execute files; cannot view file contents</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only</a:t>
                      </a:r>
                      <a:endParaRPr lang="en-US" sz="1200" dirty="0">
                        <a:solidFill>
                          <a:schemeClr val="tx1"/>
                        </a:solidFill>
                        <a:effectLst/>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solidFill>
                          <a:effectLst/>
                          <a:latin typeface="+mn-lt"/>
                        </a:rPr>
                        <a:t>Read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view file contents, as well as view file and folder attributes and permissions; cannot traverse folders or execute files</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6"/>
                  </a:ext>
                </a:extLst>
              </a:tr>
              <a:tr h="370840">
                <a:tc>
                  <a:txBody>
                    <a:bodyPr/>
                    <a:lstStyle/>
                    <a:p>
                      <a:r>
                        <a:rPr lang="en-US" sz="1200" b="0" i="0" dirty="0">
                          <a:solidFill>
                            <a:schemeClr val="tx1"/>
                          </a:solidFill>
                          <a:effectLst/>
                          <a:latin typeface="+mn-lt"/>
                        </a:rPr>
                        <a:t>Write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create files, write data to files, append data to files, create folders, and modify folder and file attributes; cannot delete files</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7"/>
                  </a:ext>
                </a:extLst>
              </a:tr>
              <a:tr h="370840">
                <a:tc>
                  <a:txBody>
                    <a:bodyPr/>
                    <a:lstStyle/>
                    <a:p>
                      <a:r>
                        <a:rPr lang="en-US" sz="1200" b="0" i="0" dirty="0">
                          <a:solidFill>
                            <a:schemeClr val="tx1"/>
                          </a:solidFill>
                          <a:effectLst/>
                          <a:latin typeface="+mn-lt"/>
                        </a:rPr>
                        <a:t>Advanced permissions</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Advanced permissions apply (see Table 5-2)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388190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(3 of 8)</a:t>
            </a:r>
          </a:p>
        </p:txBody>
      </p:sp>
      <p:pic>
        <p:nvPicPr>
          <p:cNvPr id="4" name="Content Placeholder 3" descr="To add additional permissions for users and groups for the file Sample file dot r t f, the Edit button is clicked on the security tab in the file properties window. This brings up the Permissions window for the file. Existing users or groups can be added or removed and their permissions can be set. In the screenshot, the user Bob Burtt has been added to the D A C L and granted read and execute permission which also grants read permiss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9389" y="1690692"/>
            <a:ext cx="3336822" cy="4446638"/>
          </a:xfrm>
        </p:spPr>
      </p:pic>
    </p:spTree>
    <p:custDataLst>
      <p:tags r:id="rId1"/>
    </p:custDataLst>
    <p:extLst>
      <p:ext uri="{BB962C8B-B14F-4D97-AF65-F5344CB8AC3E}">
        <p14:creationId xmlns:p14="http://schemas.microsoft.com/office/powerpoint/2010/main" val="421247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(4 of 8)</a:t>
            </a:r>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4008679829"/>
              </p:ext>
            </p:extLst>
          </p:nvPr>
        </p:nvGraphicFramePr>
        <p:xfrm>
          <a:off x="576773" y="2019300"/>
          <a:ext cx="10803989" cy="3952240"/>
        </p:xfrm>
        <a:graphic>
          <a:graphicData uri="http://schemas.openxmlformats.org/drawingml/2006/table">
            <a:tbl>
              <a:tblPr firstRow="1" bandRow="1">
                <a:tableStyleId>{5C22544A-7EE6-4342-B048-85BDC9FD1C3A}</a:tableStyleId>
              </a:tblPr>
              <a:tblGrid>
                <a:gridCol w="3601330">
                  <a:extLst>
                    <a:ext uri="{9D8B030D-6E8A-4147-A177-3AD203B41FA5}">
                      <a16:colId xmlns:a16="http://schemas.microsoft.com/office/drawing/2014/main" val="20000"/>
                    </a:ext>
                  </a:extLst>
                </a:gridCol>
                <a:gridCol w="5219650">
                  <a:extLst>
                    <a:ext uri="{9D8B030D-6E8A-4147-A177-3AD203B41FA5}">
                      <a16:colId xmlns:a16="http://schemas.microsoft.com/office/drawing/2014/main" val="20001"/>
                    </a:ext>
                  </a:extLst>
                </a:gridCol>
                <a:gridCol w="1983009">
                  <a:extLst>
                    <a:ext uri="{9D8B030D-6E8A-4147-A177-3AD203B41FA5}">
                      <a16:colId xmlns:a16="http://schemas.microsoft.com/office/drawing/2014/main" val="20002"/>
                    </a:ext>
                  </a:extLst>
                </a:gridCol>
              </a:tblGrid>
              <a:tr h="370840">
                <a:tc>
                  <a:txBody>
                    <a:bodyPr/>
                    <a:lstStyle/>
                    <a:p>
                      <a:r>
                        <a:rPr lang="en-US" b="1" dirty="0"/>
                        <a:t>Table 5-2:  NTFS folder and file advanced permissions</a:t>
                      </a:r>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0000"/>
                  </a:ext>
                </a:extLst>
              </a:tr>
              <a:tr h="370840">
                <a:tc>
                  <a:txBody>
                    <a:bodyPr/>
                    <a:lstStyle/>
                    <a:p>
                      <a:r>
                        <a:rPr lang="en-US" sz="1200" b="1" i="0" dirty="0">
                          <a:solidFill>
                            <a:schemeClr val="tx1"/>
                          </a:solidFill>
                          <a:effectLst/>
                          <a:latin typeface="+mn-lt"/>
                        </a:rPr>
                        <a:t>Permission </a:t>
                      </a:r>
                      <a:endParaRPr lang="en-US" sz="1200" b="1" dirty="0">
                        <a:solidFill>
                          <a:schemeClr val="tx1"/>
                        </a:solidFill>
                        <a:effectLst/>
                        <a:latin typeface="+mn-lt"/>
                      </a:endParaRPr>
                    </a:p>
                  </a:txBody>
                  <a:tcPr anchor="ctr"/>
                </a:tc>
                <a:tc>
                  <a:txBody>
                    <a:bodyPr/>
                    <a:lstStyle/>
                    <a:p>
                      <a:r>
                        <a:rPr lang="en-US" sz="1200" b="1" i="0" dirty="0">
                          <a:solidFill>
                            <a:schemeClr val="tx1"/>
                          </a:solidFill>
                          <a:effectLst/>
                          <a:latin typeface="+mn-lt"/>
                        </a:rPr>
                        <a:t>Description </a:t>
                      </a:r>
                      <a:endParaRPr lang="en-US" sz="1200" b="1" dirty="0">
                        <a:solidFill>
                          <a:schemeClr val="tx1"/>
                        </a:solidFill>
                        <a:effectLst/>
                        <a:latin typeface="+mn-lt"/>
                      </a:endParaRPr>
                    </a:p>
                  </a:txBody>
                  <a:tcPr anchor="ctr"/>
                </a:tc>
                <a:tc>
                  <a:txBody>
                    <a:bodyPr/>
                    <a:lstStyle/>
                    <a:p>
                      <a:r>
                        <a:rPr lang="en-US" sz="1200" b="1" i="0" dirty="0">
                          <a:solidFill>
                            <a:schemeClr val="tx1"/>
                          </a:solidFill>
                          <a:effectLst/>
                          <a:latin typeface="+mn-lt"/>
                        </a:rPr>
                        <a:t>Applies to</a:t>
                      </a:r>
                      <a:endParaRPr lang="en-US" sz="1200" b="1" dirty="0">
                        <a:solidFill>
                          <a:schemeClr val="tx1"/>
                        </a:solidFill>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mn-lt"/>
                        </a:rPr>
                        <a:t>Full control </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Can read, add, delete, execute, and modify files, as well as change permissions and attributes, and take ownership</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nchor="ct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mn-lt"/>
                        </a:rPr>
                        <a:t>Traverse folder/execute file </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Can list the contents of a folder and run program files in that folder</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nchor="ct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mn-lt"/>
                        </a:rPr>
                        <a:t>List folder/read data </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Can list the contents of folders and subfolders and read the contents of files</a:t>
                      </a:r>
                      <a:endParaRPr lang="en-US" sz="1200" dirty="0">
                        <a:solidFill>
                          <a:schemeClr val="tx1"/>
                        </a:solidFill>
                        <a:effectLst/>
                        <a:latin typeface="+mn-lt"/>
                      </a:endParaRPr>
                    </a:p>
                  </a:txBody>
                  <a:tcPr anchor="ct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nchor="ct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mn-lt"/>
                        </a:rPr>
                        <a:t>Read attributes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view the read-only and hidden attributes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solidFill>
                          <a:effectLst/>
                          <a:latin typeface="+mn-lt"/>
                        </a:rPr>
                        <a:t>Read extended attributes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view extended attributes (archive, index, compress, and encrypt)</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6"/>
                  </a:ext>
                </a:extLst>
              </a:tr>
              <a:tr h="370840">
                <a:tc>
                  <a:txBody>
                    <a:bodyPr/>
                    <a:lstStyle/>
                    <a:p>
                      <a:r>
                        <a:rPr lang="en-US" sz="1200" b="0" i="0" dirty="0">
                          <a:solidFill>
                            <a:schemeClr val="tx1"/>
                          </a:solidFill>
                          <a:effectLst/>
                          <a:latin typeface="+mn-lt"/>
                        </a:rPr>
                        <a:t>Create files/write data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add new files to a folder and modify, append to, or write over file contents</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7"/>
                  </a:ext>
                </a:extLst>
              </a:tr>
              <a:tr h="370840">
                <a:tc>
                  <a:txBody>
                    <a:bodyPr/>
                    <a:lstStyle/>
                    <a:p>
                      <a:r>
                        <a:rPr lang="en-US" sz="1200" b="0" i="0" dirty="0">
                          <a:solidFill>
                            <a:schemeClr val="tx1"/>
                          </a:solidFill>
                          <a:effectLst/>
                          <a:latin typeface="+mn-lt"/>
                        </a:rPr>
                        <a:t>Create folders/append data </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Can add new folders and add new data at the end of files, but otherwise cannot</a:t>
                      </a:r>
                      <a:r>
                        <a:rPr lang="en-US" sz="1200" b="0" i="0" baseline="0" dirty="0">
                          <a:solidFill>
                            <a:schemeClr val="tx1"/>
                          </a:solidFill>
                          <a:effectLst/>
                          <a:latin typeface="+mn-lt"/>
                        </a:rPr>
                        <a:t> </a:t>
                      </a:r>
                      <a:r>
                        <a:rPr lang="en-US" sz="1200" b="0" i="0" dirty="0">
                          <a:solidFill>
                            <a:schemeClr val="tx1"/>
                          </a:solidFill>
                          <a:effectLst/>
                          <a:latin typeface="+mn-lt"/>
                        </a:rPr>
                        <a:t>delete, write over, or modify data</a:t>
                      </a:r>
                      <a:endParaRPr lang="en-US" sz="1200" dirty="0">
                        <a:solidFill>
                          <a:schemeClr val="tx1"/>
                        </a:solidFill>
                        <a:effectLst/>
                        <a:latin typeface="+mn-lt"/>
                      </a:endParaRPr>
                    </a:p>
                  </a:txBody>
                  <a:tcPr/>
                </a:tc>
                <a:tc>
                  <a:txBody>
                    <a:bodyPr/>
                    <a:lstStyle/>
                    <a:p>
                      <a:r>
                        <a:rPr lang="en-US" sz="1200" b="0" i="0" dirty="0">
                          <a:solidFill>
                            <a:schemeClr val="tx1"/>
                          </a:solidFill>
                          <a:effectLst/>
                          <a:latin typeface="+mn-lt"/>
                        </a:rPr>
                        <a:t>Folders and files</a:t>
                      </a:r>
                      <a:endParaRPr lang="en-US" sz="1200" dirty="0">
                        <a:solidFill>
                          <a:schemeClr val="tx1"/>
                        </a:solidFill>
                        <a:effectLst/>
                        <a:latin typeface="+mn-lt"/>
                      </a:endParaRPr>
                    </a:p>
                  </a:txBody>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205642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(5 of 8)</a:t>
            </a:r>
          </a:p>
        </p:txBody>
      </p:sp>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467093775"/>
              </p:ext>
            </p:extLst>
          </p:nvPr>
        </p:nvGraphicFramePr>
        <p:xfrm>
          <a:off x="576773" y="2019300"/>
          <a:ext cx="10803989" cy="3952240"/>
        </p:xfrm>
        <a:graphic>
          <a:graphicData uri="http://schemas.openxmlformats.org/drawingml/2006/table">
            <a:tbl>
              <a:tblPr firstRow="1" bandRow="1">
                <a:tableStyleId>{5C22544A-7EE6-4342-B048-85BDC9FD1C3A}</a:tableStyleId>
              </a:tblPr>
              <a:tblGrid>
                <a:gridCol w="3601330">
                  <a:extLst>
                    <a:ext uri="{9D8B030D-6E8A-4147-A177-3AD203B41FA5}">
                      <a16:colId xmlns:a16="http://schemas.microsoft.com/office/drawing/2014/main" val="20000"/>
                    </a:ext>
                  </a:extLst>
                </a:gridCol>
                <a:gridCol w="5219650">
                  <a:extLst>
                    <a:ext uri="{9D8B030D-6E8A-4147-A177-3AD203B41FA5}">
                      <a16:colId xmlns:a16="http://schemas.microsoft.com/office/drawing/2014/main" val="20001"/>
                    </a:ext>
                  </a:extLst>
                </a:gridCol>
                <a:gridCol w="1983009">
                  <a:extLst>
                    <a:ext uri="{9D8B030D-6E8A-4147-A177-3AD203B41FA5}">
                      <a16:colId xmlns:a16="http://schemas.microsoft.com/office/drawing/2014/main" val="20002"/>
                    </a:ext>
                  </a:extLst>
                </a:gridCol>
              </a:tblGrid>
              <a:tr h="370840">
                <a:tc>
                  <a:txBody>
                    <a:bodyPr/>
                    <a:lstStyle/>
                    <a:p>
                      <a:r>
                        <a:rPr lang="en-US" b="1" dirty="0"/>
                        <a:t>Table 5-2:  NTFS folder and file advanced permissions</a:t>
                      </a:r>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0000"/>
                  </a:ext>
                </a:extLst>
              </a:tr>
              <a:tr h="370840">
                <a:tc>
                  <a:txBody>
                    <a:bodyPr/>
                    <a:lstStyle/>
                    <a:p>
                      <a:r>
                        <a:rPr lang="en-US" sz="1200" b="1" i="0" dirty="0">
                          <a:solidFill>
                            <a:schemeClr val="tx1"/>
                          </a:solidFill>
                          <a:effectLst/>
                          <a:latin typeface="+mn-lt"/>
                        </a:rPr>
                        <a:t>Permission </a:t>
                      </a:r>
                      <a:endParaRPr lang="en-US" sz="1200" b="1" dirty="0">
                        <a:solidFill>
                          <a:schemeClr val="tx1"/>
                        </a:solidFill>
                        <a:effectLst/>
                        <a:latin typeface="+mn-lt"/>
                      </a:endParaRPr>
                    </a:p>
                  </a:txBody>
                  <a:tcPr anchor="ctr"/>
                </a:tc>
                <a:tc>
                  <a:txBody>
                    <a:bodyPr/>
                    <a:lstStyle/>
                    <a:p>
                      <a:r>
                        <a:rPr lang="en-US" sz="1200" b="1" i="0" dirty="0">
                          <a:solidFill>
                            <a:schemeClr val="tx1"/>
                          </a:solidFill>
                          <a:effectLst/>
                          <a:latin typeface="+mn-lt"/>
                        </a:rPr>
                        <a:t>Description </a:t>
                      </a:r>
                      <a:endParaRPr lang="en-US" sz="1200" b="1" dirty="0">
                        <a:solidFill>
                          <a:schemeClr val="tx1"/>
                        </a:solidFill>
                        <a:effectLst/>
                        <a:latin typeface="+mn-lt"/>
                      </a:endParaRPr>
                    </a:p>
                  </a:txBody>
                  <a:tcPr anchor="ctr"/>
                </a:tc>
                <a:tc>
                  <a:txBody>
                    <a:bodyPr/>
                    <a:lstStyle/>
                    <a:p>
                      <a:r>
                        <a:rPr lang="en-US" sz="1200" b="1" i="0" dirty="0">
                          <a:solidFill>
                            <a:schemeClr val="tx1"/>
                          </a:solidFill>
                          <a:effectLst/>
                          <a:latin typeface="+mn-lt"/>
                        </a:rPr>
                        <a:t>Applies to</a:t>
                      </a:r>
                      <a:endParaRPr lang="en-US" sz="1200" b="1" dirty="0">
                        <a:solidFill>
                          <a:schemeClr val="tx1"/>
                        </a:solidFill>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0" i="0" dirty="0">
                          <a:solidFill>
                            <a:schemeClr val="tx1"/>
                          </a:solidFill>
                          <a:effectLst/>
                          <a:latin typeface="Arial" panose="020B0604020202020204" pitchFamily="34" charset="0"/>
                          <a:cs typeface="Arial" panose="020B0604020202020204" pitchFamily="34" charset="0"/>
                        </a:rPr>
                        <a:t>Write attributes </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add or remove the read-only and hidden attributes</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a:solidFill>
                            <a:schemeClr val="tx1"/>
                          </a:solidFill>
                          <a:effectLst/>
                          <a:latin typeface="Arial" panose="020B0604020202020204" pitchFamily="34" charset="0"/>
                          <a:cs typeface="Arial" panose="020B0604020202020204" pitchFamily="34" charset="0"/>
                        </a:rPr>
                        <a:t>Folders and files</a:t>
                      </a:r>
                      <a:endParaRPr lang="en-US" sz="120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p>
                      <a:r>
                        <a:rPr lang="en-US" sz="1200" b="0" i="0" dirty="0">
                          <a:solidFill>
                            <a:schemeClr val="tx1"/>
                          </a:solidFill>
                          <a:effectLst/>
                          <a:latin typeface="Arial" panose="020B0604020202020204" pitchFamily="34" charset="0"/>
                          <a:cs typeface="Arial" panose="020B0604020202020204" pitchFamily="34" charset="0"/>
                        </a:rPr>
                        <a:t>Write extended attributes </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add or remove the archive, index, compress, and encrypt attributes</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a:solidFill>
                            <a:schemeClr val="tx1"/>
                          </a:solidFill>
                          <a:effectLst/>
                          <a:latin typeface="Arial" panose="020B0604020202020204" pitchFamily="34" charset="0"/>
                          <a:cs typeface="Arial" panose="020B0604020202020204" pitchFamily="34" charset="0"/>
                        </a:rPr>
                        <a:t>Folders and files</a:t>
                      </a:r>
                      <a:endParaRPr lang="en-US" sz="120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r>
                        <a:rPr lang="en-US" sz="1200" b="0" i="0" dirty="0">
                          <a:solidFill>
                            <a:schemeClr val="tx1"/>
                          </a:solidFill>
                          <a:effectLst/>
                          <a:latin typeface="Arial" panose="020B0604020202020204" pitchFamily="34" charset="0"/>
                          <a:cs typeface="Arial" panose="020B0604020202020204" pitchFamily="34" charset="0"/>
                        </a:rPr>
                        <a:t>Delete subfolders and files </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delete subfolders and files (the following Delete permission is not required)</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a:solidFill>
                            <a:schemeClr val="tx1"/>
                          </a:solidFill>
                          <a:effectLst/>
                          <a:latin typeface="Arial" panose="020B0604020202020204" pitchFamily="34" charset="0"/>
                          <a:cs typeface="Arial" panose="020B0604020202020204" pitchFamily="34" charset="0"/>
                        </a:rPr>
                        <a:t>Folders and files</a:t>
                      </a:r>
                      <a:endParaRPr lang="en-US" sz="120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p>
                      <a:r>
                        <a:rPr lang="en-US" sz="1200" b="0" i="0" dirty="0">
                          <a:solidFill>
                            <a:schemeClr val="tx1"/>
                          </a:solidFill>
                          <a:effectLst/>
                          <a:latin typeface="Arial" panose="020B0604020202020204" pitchFamily="34" charset="0"/>
                          <a:cs typeface="Arial" panose="020B0604020202020204" pitchFamily="34" charset="0"/>
                        </a:rPr>
                        <a:t>Delete </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delete the specific subfolder or file to which this permission is attached</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a:solidFill>
                            <a:schemeClr val="tx1"/>
                          </a:solidFill>
                          <a:effectLst/>
                          <a:latin typeface="Arial" panose="020B0604020202020204" pitchFamily="34" charset="0"/>
                          <a:cs typeface="Arial" panose="020B0604020202020204" pitchFamily="34" charset="0"/>
                        </a:rPr>
                        <a:t>Folders and files</a:t>
                      </a:r>
                      <a:endParaRPr lang="en-US" sz="120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70840">
                <a:tc>
                  <a:txBody>
                    <a:bodyPr/>
                    <a:lstStyle/>
                    <a:p>
                      <a:r>
                        <a:rPr lang="en-US" sz="1200" b="0" i="0">
                          <a:solidFill>
                            <a:schemeClr val="tx1"/>
                          </a:solidFill>
                          <a:effectLst/>
                          <a:latin typeface="Arial" panose="020B0604020202020204" pitchFamily="34" charset="0"/>
                          <a:cs typeface="Arial" panose="020B0604020202020204" pitchFamily="34" charset="0"/>
                        </a:rPr>
                        <a:t>Read permissions </a:t>
                      </a:r>
                      <a:endParaRPr lang="en-US" sz="120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view the permissions (</a:t>
                      </a:r>
                      <a:r>
                        <a:rPr lang="en-US" sz="1200" b="0" i="0" dirty="0" err="1">
                          <a:solidFill>
                            <a:schemeClr val="tx1"/>
                          </a:solidFill>
                          <a:effectLst/>
                          <a:latin typeface="Arial" panose="020B0604020202020204" pitchFamily="34" charset="0"/>
                          <a:cs typeface="Arial" panose="020B0604020202020204" pitchFamily="34" charset="0"/>
                        </a:rPr>
                        <a:t>DACL</a:t>
                      </a:r>
                      <a:r>
                        <a:rPr lang="en-US" sz="1200" b="0" i="0" dirty="0">
                          <a:solidFill>
                            <a:schemeClr val="tx1"/>
                          </a:solidFill>
                          <a:effectLst/>
                          <a:latin typeface="Arial" panose="020B0604020202020204" pitchFamily="34" charset="0"/>
                          <a:cs typeface="Arial" panose="020B0604020202020204" pitchFamily="34" charset="0"/>
                        </a:rPr>
                        <a:t>) associated with a folder or file, but cannot change them</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a:solidFill>
                            <a:schemeClr val="tx1"/>
                          </a:solidFill>
                          <a:effectLst/>
                          <a:latin typeface="Arial" panose="020B0604020202020204" pitchFamily="34" charset="0"/>
                          <a:cs typeface="Arial" panose="020B0604020202020204" pitchFamily="34" charset="0"/>
                        </a:rPr>
                        <a:t>Folders and files</a:t>
                      </a:r>
                      <a:endParaRPr lang="en-US" sz="120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70840">
                <a:tc>
                  <a:txBody>
                    <a:bodyPr/>
                    <a:lstStyle/>
                    <a:p>
                      <a:r>
                        <a:rPr lang="en-US" sz="1200" b="0" i="0">
                          <a:solidFill>
                            <a:schemeClr val="tx1"/>
                          </a:solidFill>
                          <a:effectLst/>
                          <a:latin typeface="Arial" panose="020B0604020202020204" pitchFamily="34" charset="0"/>
                          <a:cs typeface="Arial" panose="020B0604020202020204" pitchFamily="34" charset="0"/>
                        </a:rPr>
                        <a:t>Change permissions </a:t>
                      </a:r>
                      <a:endParaRPr lang="en-US" sz="120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change the permissions associated with a folder or file</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a:solidFill>
                            <a:schemeClr val="tx1"/>
                          </a:solidFill>
                          <a:effectLst/>
                          <a:latin typeface="Arial" panose="020B0604020202020204" pitchFamily="34" charset="0"/>
                          <a:cs typeface="Arial" panose="020B0604020202020204" pitchFamily="34" charset="0"/>
                        </a:rPr>
                        <a:t>Folders and files</a:t>
                      </a:r>
                      <a:endParaRPr lang="en-US" sz="120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370840">
                <a:tc>
                  <a:txBody>
                    <a:bodyPr/>
                    <a:lstStyle/>
                    <a:p>
                      <a:r>
                        <a:rPr lang="en-US" sz="1200" b="0" i="0">
                          <a:solidFill>
                            <a:schemeClr val="tx1"/>
                          </a:solidFill>
                          <a:effectLst/>
                          <a:latin typeface="Arial" panose="020B0604020202020204" pitchFamily="34" charset="0"/>
                          <a:cs typeface="Arial" panose="020B0604020202020204" pitchFamily="34" charset="0"/>
                        </a:rPr>
                        <a:t>Take ownership </a:t>
                      </a:r>
                      <a:endParaRPr lang="en-US" sz="120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Can take ownership of the folder or file (read permissions and change permissions automatically accompany this permission)</a:t>
                      </a:r>
                      <a:endParaRPr lang="en-US" sz="1200" dirty="0">
                        <a:solidFill>
                          <a:schemeClr val="tx1"/>
                        </a:solidFill>
                        <a:effectLst/>
                        <a:latin typeface="Arial" panose="020B0604020202020204" pitchFamily="34" charset="0"/>
                        <a:cs typeface="Arial" panose="020B0604020202020204" pitchFamily="34" charset="0"/>
                      </a:endParaRPr>
                    </a:p>
                  </a:txBody>
                  <a:tcPr anchor="ctr"/>
                </a:tc>
                <a:tc>
                  <a:txBody>
                    <a:bodyPr/>
                    <a:lstStyle/>
                    <a:p>
                      <a:r>
                        <a:rPr lang="en-US" sz="1200" b="0" i="0" dirty="0">
                          <a:solidFill>
                            <a:schemeClr val="tx1"/>
                          </a:solidFill>
                          <a:effectLst/>
                          <a:latin typeface="Arial" panose="020B0604020202020204" pitchFamily="34" charset="0"/>
                          <a:cs typeface="Arial" panose="020B0604020202020204" pitchFamily="34" charset="0"/>
                        </a:rPr>
                        <a:t>Folders and file</a:t>
                      </a:r>
                      <a:endParaRPr lang="en-US" sz="1200" dirty="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267407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(6 of 8)</a:t>
            </a:r>
          </a:p>
        </p:txBody>
      </p:sp>
      <p:sp>
        <p:nvSpPr>
          <p:cNvPr id="5" name="Content Placeholder 4"/>
          <p:cNvSpPr>
            <a:spLocks noGrp="1"/>
          </p:cNvSpPr>
          <p:nvPr>
            <p:ph idx="1"/>
          </p:nvPr>
        </p:nvSpPr>
        <p:spPr/>
        <p:txBody>
          <a:bodyPr/>
          <a:lstStyle/>
          <a:p>
            <a:r>
              <a:rPr lang="en-US" dirty="0"/>
              <a:t>More advanced permissions provide a specific type of access</a:t>
            </a:r>
          </a:p>
          <a:p>
            <a:pPr lvl="1"/>
            <a:r>
              <a:rPr lang="en-US" dirty="0"/>
              <a:t>Open the File Properties window: highlight the Security tab</a:t>
            </a:r>
          </a:p>
          <a:p>
            <a:pPr lvl="1"/>
            <a:r>
              <a:rPr lang="en-US" dirty="0"/>
              <a:t>Click Advanced to open the Advanced Security Settings window</a:t>
            </a:r>
          </a:p>
          <a:p>
            <a:pPr lvl="2"/>
            <a:r>
              <a:rPr lang="en-US" dirty="0"/>
              <a:t>Click Add to access the Permission Entry window to add advanced permissions</a:t>
            </a:r>
          </a:p>
          <a:p>
            <a:pPr lvl="2"/>
            <a:r>
              <a:rPr lang="en-US" dirty="0"/>
              <a:t>Can click Disable inheritance to prevent parent folder permissions from being inherited by the file being edited</a:t>
            </a:r>
          </a:p>
        </p:txBody>
      </p:sp>
    </p:spTree>
    <p:custDataLst>
      <p:tags r:id="rId1"/>
    </p:custDataLst>
    <p:extLst>
      <p:ext uri="{BB962C8B-B14F-4D97-AF65-F5344CB8AC3E}">
        <p14:creationId xmlns:p14="http://schemas.microsoft.com/office/powerpoint/2010/main" val="303973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(7 of 8)</a:t>
            </a:r>
          </a:p>
        </p:txBody>
      </p:sp>
      <p:pic>
        <p:nvPicPr>
          <p:cNvPr id="5" name="Content Placeholder 4" descr="To set advanced permissions, in the security tab of the properties window for folders and files, the Advanced button is clicked which opens the Advanced Security Settings window. The screenshot is shown for the file, sample file dot r t f. Clicking on the Disable inheritance button prevents parent folder permissions from being inherited to the fi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8498" y="1690692"/>
            <a:ext cx="6178603" cy="4528239"/>
          </a:xfrm>
        </p:spPr>
      </p:pic>
    </p:spTree>
    <p:custDataLst>
      <p:tags r:id="rId1"/>
    </p:custDataLst>
    <p:extLst>
      <p:ext uri="{BB962C8B-B14F-4D97-AF65-F5344CB8AC3E}">
        <p14:creationId xmlns:p14="http://schemas.microsoft.com/office/powerpoint/2010/main" val="366763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Describe the use and configuration of folder and file attributes</a:t>
            </a:r>
          </a:p>
          <a:p>
            <a:r>
              <a:rPr lang="en-US" dirty="0"/>
              <a:t>Identify the permissions available for NTFS and ReFS folders and files</a:t>
            </a:r>
          </a:p>
          <a:p>
            <a:r>
              <a:rPr lang="en-US" dirty="0"/>
              <a:t>Configure file ownership, permissions, and auditing</a:t>
            </a:r>
          </a:p>
          <a:p>
            <a:r>
              <a:rPr lang="en-US" dirty="0"/>
              <a:t>Share folders using SMB and NFS</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Permissions</a:t>
            </a:r>
            <a:br>
              <a:rPr lang="en-US" dirty="0"/>
            </a:br>
            <a:r>
              <a:rPr lang="en-US" dirty="0"/>
              <a:t>(8 of 8)</a:t>
            </a:r>
          </a:p>
        </p:txBody>
      </p:sp>
      <p:pic>
        <p:nvPicPr>
          <p:cNvPr id="4" name="Content Placeholder 3" descr="Clicking on the Add button in the  Advanced Security Settings window for the file sample file dot r t f, opens the Permission Entry window in which a security principal can be selected in order to allow or deny permissions to it. The user Bob Burtt has been allowed the List folder and read data special permiss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6924" y="1690692"/>
            <a:ext cx="6421751" cy="4527228"/>
          </a:xfrm>
        </p:spPr>
      </p:pic>
    </p:spTree>
    <p:custDataLst>
      <p:tags r:id="rId1"/>
    </p:custDataLst>
    <p:extLst>
      <p:ext uri="{BB962C8B-B14F-4D97-AF65-F5344CB8AC3E}">
        <p14:creationId xmlns:p14="http://schemas.microsoft.com/office/powerpoint/2010/main" val="151371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Ownership</a:t>
            </a:r>
          </a:p>
        </p:txBody>
      </p:sp>
      <p:sp>
        <p:nvSpPr>
          <p:cNvPr id="5" name="Content Placeholder 4"/>
          <p:cNvSpPr>
            <a:spLocks noGrp="1"/>
          </p:cNvSpPr>
          <p:nvPr>
            <p:ph idx="1"/>
          </p:nvPr>
        </p:nvSpPr>
        <p:spPr/>
        <p:txBody>
          <a:bodyPr/>
          <a:lstStyle/>
          <a:p>
            <a:r>
              <a:rPr lang="en-US" dirty="0"/>
              <a:t>Folder or file has one owner</a:t>
            </a:r>
          </a:p>
          <a:p>
            <a:pPr lvl="1"/>
            <a:r>
              <a:rPr lang="en-US" dirty="0"/>
              <a:t>Default owner is the creator</a:t>
            </a:r>
          </a:p>
          <a:p>
            <a:pPr lvl="1"/>
            <a:r>
              <a:rPr lang="en-US" dirty="0"/>
              <a:t>Owner can change the ownership to another user</a:t>
            </a:r>
          </a:p>
          <a:p>
            <a:r>
              <a:rPr lang="en-US" dirty="0"/>
              <a:t>User with Take ownership advanced permission or Full control permission to a folder or file</a:t>
            </a:r>
          </a:p>
          <a:p>
            <a:pPr lvl="1"/>
            <a:r>
              <a:rPr lang="en-US" dirty="0"/>
              <a:t>Can change the owner to be themselves</a:t>
            </a:r>
          </a:p>
          <a:p>
            <a:r>
              <a:rPr lang="en-US" dirty="0"/>
              <a:t>To modify the owner of a folder or file</a:t>
            </a:r>
          </a:p>
          <a:p>
            <a:pPr lvl="1"/>
            <a:r>
              <a:rPr lang="en-US" dirty="0"/>
              <a:t>Access the Advanced Security Settings window</a:t>
            </a:r>
          </a:p>
          <a:p>
            <a:pPr lvl="2"/>
            <a:r>
              <a:rPr lang="en-US" dirty="0"/>
              <a:t>Click Change next to the current owner, and specify the new owner</a:t>
            </a:r>
          </a:p>
        </p:txBody>
      </p:sp>
    </p:spTree>
    <p:custDataLst>
      <p:tags r:id="rId1"/>
    </p:custDataLst>
    <p:extLst>
      <p:ext uri="{BB962C8B-B14F-4D97-AF65-F5344CB8AC3E}">
        <p14:creationId xmlns:p14="http://schemas.microsoft.com/office/powerpoint/2010/main" val="72125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Troubleshooting Folder and File Permissions</a:t>
            </a:r>
          </a:p>
        </p:txBody>
      </p:sp>
      <p:sp>
        <p:nvSpPr>
          <p:cNvPr id="5" name="Content Placeholder 4"/>
          <p:cNvSpPr>
            <a:spLocks noGrp="1"/>
          </p:cNvSpPr>
          <p:nvPr>
            <p:ph idx="1"/>
          </p:nvPr>
        </p:nvSpPr>
        <p:spPr/>
        <p:txBody>
          <a:bodyPr/>
          <a:lstStyle/>
          <a:p>
            <a:r>
              <a:rPr lang="en-US" dirty="0"/>
              <a:t>Example: User receives an access denied message for a folder because their user account is also a member of a group that has been denied</a:t>
            </a:r>
          </a:p>
          <a:p>
            <a:pPr lvl="1"/>
            <a:r>
              <a:rPr lang="en-US" dirty="0"/>
              <a:t>Two troubleshooting techniques</a:t>
            </a:r>
          </a:p>
          <a:p>
            <a:pPr lvl="2"/>
            <a:r>
              <a:rPr lang="en-US" dirty="0"/>
              <a:t>Review permissions assigned on the folder to the user, and all groups to which the user belongs, taking permission inheritance into consideration</a:t>
            </a:r>
          </a:p>
          <a:p>
            <a:pPr lvl="2"/>
            <a:r>
              <a:rPr lang="en-US" dirty="0"/>
              <a:t>Access the Advanced Security Settings window for the folder and highlight the Effective Access tab</a:t>
            </a:r>
          </a:p>
          <a:p>
            <a:pPr lvl="2"/>
            <a:r>
              <a:rPr lang="en-US" dirty="0"/>
              <a:t>Click </a:t>
            </a:r>
            <a:r>
              <a:rPr lang="en-US" i="1" dirty="0"/>
              <a:t>Select a user </a:t>
            </a:r>
            <a:r>
              <a:rPr lang="en-US" dirty="0"/>
              <a:t>to choose the appropriate user account, and then click </a:t>
            </a:r>
            <a:r>
              <a:rPr lang="en-US" i="1" dirty="0"/>
              <a:t>View effective access </a:t>
            </a:r>
            <a:r>
              <a:rPr lang="en-US" dirty="0"/>
              <a:t>to list the effective permissions the user has</a:t>
            </a:r>
          </a:p>
          <a:p>
            <a:r>
              <a:rPr lang="en-US" dirty="0"/>
              <a:t>Permission-related problems can occur after a file or folder is copied or moved</a:t>
            </a:r>
          </a:p>
        </p:txBody>
      </p:sp>
    </p:spTree>
    <p:custDataLst>
      <p:tags r:id="rId1"/>
    </p:custDataLst>
    <p:extLst>
      <p:ext uri="{BB962C8B-B14F-4D97-AF65-F5344CB8AC3E}">
        <p14:creationId xmlns:p14="http://schemas.microsoft.com/office/powerpoint/2010/main" val="1636669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Auditing</a:t>
            </a:r>
            <a:br>
              <a:rPr lang="en-US" dirty="0"/>
            </a:br>
            <a:r>
              <a:rPr lang="en-US" dirty="0"/>
              <a:t>(1 of 3)</a:t>
            </a:r>
          </a:p>
        </p:txBody>
      </p:sp>
      <p:sp>
        <p:nvSpPr>
          <p:cNvPr id="5" name="Content Placeholder 4"/>
          <p:cNvSpPr>
            <a:spLocks noGrp="1"/>
          </p:cNvSpPr>
          <p:nvPr>
            <p:ph idx="1"/>
          </p:nvPr>
        </p:nvSpPr>
        <p:spPr/>
        <p:txBody>
          <a:bodyPr/>
          <a:lstStyle/>
          <a:p>
            <a:r>
              <a:rPr lang="en-US" dirty="0"/>
              <a:t>Audit configuration stored within the SACL on the folder or file</a:t>
            </a:r>
          </a:p>
          <a:p>
            <a:r>
              <a:rPr lang="en-US" dirty="0"/>
              <a:t>Configure auditing with the Auditing Entry window</a:t>
            </a:r>
          </a:p>
          <a:p>
            <a:r>
              <a:rPr lang="en-US" dirty="0"/>
              <a:t>Auditing is not enabled on Windows Server 2019 by default</a:t>
            </a:r>
          </a:p>
          <a:p>
            <a:r>
              <a:rPr lang="en-US" dirty="0"/>
              <a:t>To enable auditing functionality</a:t>
            </a:r>
          </a:p>
          <a:p>
            <a:pPr lvl="1"/>
            <a:r>
              <a:rPr lang="en-US" dirty="0"/>
              <a:t>Edit the audit policy within a Group Policy object that applies to a computer</a:t>
            </a:r>
          </a:p>
          <a:p>
            <a:pPr lvl="1"/>
            <a:r>
              <a:rPr lang="en-US" dirty="0"/>
              <a:t> Within Active Directory environment</a:t>
            </a:r>
          </a:p>
          <a:p>
            <a:pPr lvl="2"/>
            <a:r>
              <a:rPr lang="en-US" dirty="0"/>
              <a:t>Edit the Default Domain Policy object settings to enable auditing functionality on every computer within the domain</a:t>
            </a:r>
          </a:p>
        </p:txBody>
      </p:sp>
    </p:spTree>
    <p:custDataLst>
      <p:tags r:id="rId1"/>
    </p:custDataLst>
    <p:extLst>
      <p:ext uri="{BB962C8B-B14F-4D97-AF65-F5344CB8AC3E}">
        <p14:creationId xmlns:p14="http://schemas.microsoft.com/office/powerpoint/2010/main" val="2518426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Auditing</a:t>
            </a:r>
            <a:br>
              <a:rPr lang="en-US" dirty="0"/>
            </a:br>
            <a:r>
              <a:rPr lang="en-US" dirty="0"/>
              <a:t>(2 of 3)</a:t>
            </a:r>
          </a:p>
        </p:txBody>
      </p:sp>
      <p:pic>
        <p:nvPicPr>
          <p:cNvPr id="3" name="Content Placeholder 2" descr="Configuring an audit entry for the Accounting folder. In the Advanced Security Settings window for this folder, highlight the auditing tab and click Add. This brings up the Auditing Entry for Accounting window. Click Show advanced permissions to select advanced permissions. The following permissions have been selected. Create files, write data. Create folders, append data. Write attributes. Write extended attributes. Change permissions. Take ownershi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4974" y="1690692"/>
            <a:ext cx="6425651" cy="4508630"/>
          </a:xfrm>
        </p:spPr>
      </p:pic>
    </p:spTree>
    <p:custDataLst>
      <p:tags r:id="rId1"/>
    </p:custDataLst>
    <p:extLst>
      <p:ext uri="{BB962C8B-B14F-4D97-AF65-F5344CB8AC3E}">
        <p14:creationId xmlns:p14="http://schemas.microsoft.com/office/powerpoint/2010/main" val="415424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Auditing</a:t>
            </a:r>
            <a:br>
              <a:rPr lang="en-US" dirty="0"/>
            </a:br>
            <a:r>
              <a:rPr lang="en-US" dirty="0"/>
              <a:t>(3 of 3)</a:t>
            </a:r>
          </a:p>
        </p:txBody>
      </p:sp>
      <p:pic>
        <p:nvPicPr>
          <p:cNvPr id="3" name="Content Placeholder 2" descr="Enabling file and folder auditor functionality in Windows Server 2019. Select Group Policy Management from the Tools menu within Server Manager. In the tool, navigate to and expand your domain object. Right-click Default domain policy, and click Edit. This brings up the Group Policy Management Editor tool. In this tool navigate to the Audit Policy section. Right-click the Audit object access policy setting in the right pane and click Properties to enable auditing for success or failure events, or bo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4204" y="1690692"/>
            <a:ext cx="8947191" cy="4524128"/>
          </a:xfrm>
        </p:spPr>
      </p:pic>
    </p:spTree>
    <p:custDataLst>
      <p:tags r:id="rId1"/>
    </p:custDataLst>
    <p:extLst>
      <p:ext uri="{BB962C8B-B14F-4D97-AF65-F5344CB8AC3E}">
        <p14:creationId xmlns:p14="http://schemas.microsoft.com/office/powerpoint/2010/main" val="413480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Shared Folders</a:t>
            </a:r>
          </a:p>
        </p:txBody>
      </p:sp>
      <p:sp>
        <p:nvSpPr>
          <p:cNvPr id="5" name="Content Placeholder 4"/>
          <p:cNvSpPr>
            <a:spLocks noGrp="1"/>
          </p:cNvSpPr>
          <p:nvPr>
            <p:ph idx="1"/>
          </p:nvPr>
        </p:nvSpPr>
        <p:spPr/>
        <p:txBody>
          <a:bodyPr/>
          <a:lstStyle/>
          <a:p>
            <a:r>
              <a:rPr lang="en-US" dirty="0"/>
              <a:t>Shared folder</a:t>
            </a:r>
          </a:p>
          <a:p>
            <a:pPr lvl="1"/>
            <a:r>
              <a:rPr lang="en-US" dirty="0"/>
              <a:t>Allows users to access the files within the folder from across a network</a:t>
            </a:r>
          </a:p>
          <a:p>
            <a:r>
              <a:rPr lang="en-US" dirty="0"/>
              <a:t>Two protocols for sharing folders on Windows Server 2019 systems</a:t>
            </a:r>
          </a:p>
          <a:p>
            <a:pPr lvl="1"/>
            <a:r>
              <a:rPr lang="en-US" dirty="0"/>
              <a:t>Server Message Block (SMB)</a:t>
            </a:r>
          </a:p>
          <a:p>
            <a:pPr lvl="1"/>
            <a:r>
              <a:rPr lang="en-US" dirty="0"/>
              <a:t>Network File System (NFS)</a:t>
            </a:r>
          </a:p>
        </p:txBody>
      </p:sp>
    </p:spTree>
    <p:custDataLst>
      <p:tags r:id="rId1"/>
    </p:custDataLst>
    <p:extLst>
      <p:ext uri="{BB962C8B-B14F-4D97-AF65-F5344CB8AC3E}">
        <p14:creationId xmlns:p14="http://schemas.microsoft.com/office/powerpoint/2010/main" val="404330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(1 of 14)</a:t>
            </a:r>
          </a:p>
        </p:txBody>
      </p:sp>
      <p:sp>
        <p:nvSpPr>
          <p:cNvPr id="5" name="Content Placeholder 4"/>
          <p:cNvSpPr>
            <a:spLocks noGrp="1"/>
          </p:cNvSpPr>
          <p:nvPr>
            <p:ph idx="1"/>
          </p:nvPr>
        </p:nvSpPr>
        <p:spPr/>
        <p:txBody>
          <a:bodyPr/>
          <a:lstStyle/>
          <a:p>
            <a:r>
              <a:rPr lang="en-US" dirty="0"/>
              <a:t>SMB is enabled by default</a:t>
            </a:r>
          </a:p>
          <a:p>
            <a:r>
              <a:rPr lang="en-US" dirty="0"/>
              <a:t>PC can be set to be discoverable by other PCs at installation time</a:t>
            </a:r>
          </a:p>
          <a:p>
            <a:r>
              <a:rPr lang="en-US" dirty="0"/>
              <a:t>Can enable or disable SMB sharing for current network profile</a:t>
            </a:r>
          </a:p>
          <a:p>
            <a:r>
              <a:rPr lang="en-US" dirty="0"/>
              <a:t>Can modify SMB sharing settings using the Network and Sharing Center</a:t>
            </a:r>
          </a:p>
          <a:p>
            <a:pPr lvl="1"/>
            <a:r>
              <a:rPr lang="en-US" dirty="0"/>
              <a:t>Click </a:t>
            </a:r>
            <a:r>
              <a:rPr lang="en-US" i="1" dirty="0"/>
              <a:t>Change advanced sharing settings</a:t>
            </a:r>
            <a:endParaRPr lang="en-US" dirty="0"/>
          </a:p>
        </p:txBody>
      </p:sp>
    </p:spTree>
    <p:custDataLst>
      <p:tags r:id="rId1"/>
    </p:custDataLst>
    <p:extLst>
      <p:ext uri="{BB962C8B-B14F-4D97-AF65-F5344CB8AC3E}">
        <p14:creationId xmlns:p14="http://schemas.microsoft.com/office/powerpoint/2010/main" val="403477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(2 of 14)</a:t>
            </a:r>
          </a:p>
        </p:txBody>
      </p:sp>
      <p:pic>
        <p:nvPicPr>
          <p:cNvPr id="3" name="Content Placeholder 2" descr="Configuring S M B sharing settings in Windows Server 2019. A screenshot of the Advanced sharing settings window is shown. Open Control Panel in category view and navigate to Network and Internet, Network and Sharing Center. In Network and Sharing Center, click Change Advanced sharing settings to modify S M B sharing setting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7617" y="1690691"/>
            <a:ext cx="6240365" cy="4446637"/>
          </a:xfrm>
        </p:spPr>
      </p:pic>
    </p:spTree>
    <p:custDataLst>
      <p:tags r:id="rId1"/>
    </p:custDataLst>
    <p:extLst>
      <p:ext uri="{BB962C8B-B14F-4D97-AF65-F5344CB8AC3E}">
        <p14:creationId xmlns:p14="http://schemas.microsoft.com/office/powerpoint/2010/main" val="19463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(3 of 14)</a:t>
            </a:r>
          </a:p>
        </p:txBody>
      </p:sp>
      <p:sp>
        <p:nvSpPr>
          <p:cNvPr id="6" name="Content Placeholder 5"/>
          <p:cNvSpPr>
            <a:spLocks noGrp="1"/>
          </p:cNvSpPr>
          <p:nvPr>
            <p:ph idx="1"/>
          </p:nvPr>
        </p:nvSpPr>
        <p:spPr/>
        <p:txBody>
          <a:bodyPr/>
          <a:lstStyle/>
          <a:p>
            <a:r>
              <a:rPr lang="en-US" dirty="0"/>
              <a:t>Sharing a folder using folder properties</a:t>
            </a:r>
          </a:p>
          <a:p>
            <a:pPr lvl="1"/>
            <a:r>
              <a:rPr lang="en-US" dirty="0"/>
              <a:t>Right-click the folder, click Properties, and highlight the Sharing tab</a:t>
            </a:r>
          </a:p>
          <a:p>
            <a:pPr lvl="1"/>
            <a:r>
              <a:rPr lang="en-US" dirty="0"/>
              <a:t>Click the Share button to see the Network access window </a:t>
            </a:r>
          </a:p>
          <a:p>
            <a:pPr lvl="2"/>
            <a:r>
              <a:rPr lang="en-US" dirty="0"/>
              <a:t>Specify user or group name, click Add, and specify the permission level for the shared folder</a:t>
            </a:r>
          </a:p>
          <a:p>
            <a:pPr lvl="1"/>
            <a:r>
              <a:rPr lang="en-US"/>
              <a:t>Or click </a:t>
            </a:r>
            <a:r>
              <a:rPr lang="en-US" dirty="0"/>
              <a:t>the Advanced Sharing button, then select </a:t>
            </a:r>
            <a:r>
              <a:rPr lang="en-US" i="1" dirty="0"/>
              <a:t>Share this folder </a:t>
            </a:r>
            <a:r>
              <a:rPr lang="en-US" dirty="0"/>
              <a:t>within the Advanced Sharing window</a:t>
            </a:r>
          </a:p>
          <a:p>
            <a:pPr lvl="2"/>
            <a:r>
              <a:rPr lang="en-US" dirty="0"/>
              <a:t>Specify share name, limit simultaneous connections to the shared folder, supply a description or click the Permissions button</a:t>
            </a:r>
          </a:p>
          <a:p>
            <a:pPr lvl="1"/>
            <a:r>
              <a:rPr lang="en-US" dirty="0"/>
              <a:t>Caching button allows configuration of SMB offline file caching features</a:t>
            </a:r>
          </a:p>
        </p:txBody>
      </p:sp>
    </p:spTree>
    <p:custDataLst>
      <p:tags r:id="rId1"/>
    </p:custDataLst>
    <p:extLst>
      <p:ext uri="{BB962C8B-B14F-4D97-AF65-F5344CB8AC3E}">
        <p14:creationId xmlns:p14="http://schemas.microsoft.com/office/powerpoint/2010/main" val="198078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Publish shared folders to Active Directory</a:t>
            </a:r>
          </a:p>
          <a:p>
            <a:r>
              <a:rPr lang="en-US" dirty="0"/>
              <a:t>Implement DFS namespaces to simplify shared folder access</a:t>
            </a:r>
          </a:p>
          <a:p>
            <a:r>
              <a:rPr lang="en-US" dirty="0"/>
              <a:t>Configure DFS replication to synchronize folder contents</a:t>
            </a:r>
          </a:p>
          <a:p>
            <a:r>
              <a:rPr lang="en-US" dirty="0"/>
              <a:t>Restrict content using user quotas, folder quotas, and file screens</a:t>
            </a:r>
          </a:p>
        </p:txBody>
      </p:sp>
    </p:spTree>
    <p:custDataLst>
      <p:tags r:id="rId1"/>
    </p:custDataLst>
    <p:extLst>
      <p:ext uri="{BB962C8B-B14F-4D97-AF65-F5344CB8AC3E}">
        <p14:creationId xmlns:p14="http://schemas.microsoft.com/office/powerpoint/2010/main" val="27624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(4 of 14)</a:t>
            </a:r>
          </a:p>
        </p:txBody>
      </p:sp>
      <p:pic>
        <p:nvPicPr>
          <p:cNvPr id="5" name="Content Placeholder 4" descr="Sharing a folder using folder properties. The sharing tab of the folder properties window is shown. Right-clicking a folder and clicking Properties brings up the Properties window for the folder. Click on the Sharing tab. Clicking on the Share button allows you to share the fol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9381" y="1690692"/>
            <a:ext cx="2996838" cy="4637131"/>
          </a:xfrm>
        </p:spPr>
      </p:pic>
    </p:spTree>
    <p:custDataLst>
      <p:tags r:id="rId1"/>
    </p:custDataLst>
    <p:extLst>
      <p:ext uri="{BB962C8B-B14F-4D97-AF65-F5344CB8AC3E}">
        <p14:creationId xmlns:p14="http://schemas.microsoft.com/office/powerpoint/2010/main" val="2619111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(5 of 14)</a:t>
            </a:r>
          </a:p>
        </p:txBody>
      </p:sp>
      <p:pic>
        <p:nvPicPr>
          <p:cNvPr id="4" name="Content Placeholder 3" descr="Clicking on the Share button in the sharing tab of the folder properties button opens the Network access window. You can type a user or group name within the text drop down box in this window, click Add, and specify the level of permission these users or groups have on the shared folder. In the screenshot shown, Bob Burtt is the owner of the Company Forms folder in C drive. The administrator is granted Read and Write permission to this shared folder. Mary Stewart is granted read permiss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1501" y="1690692"/>
            <a:ext cx="5472598" cy="4415640"/>
          </a:xfrm>
        </p:spPr>
      </p:pic>
    </p:spTree>
    <p:custDataLst>
      <p:tags r:id="rId1"/>
    </p:custDataLst>
    <p:extLst>
      <p:ext uri="{BB962C8B-B14F-4D97-AF65-F5344CB8AC3E}">
        <p14:creationId xmlns:p14="http://schemas.microsoft.com/office/powerpoint/2010/main" val="275233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(6 of 14)</a:t>
            </a:r>
          </a:p>
        </p:txBody>
      </p:sp>
      <p:pic>
        <p:nvPicPr>
          <p:cNvPr id="5" name="Content Placeholder 4" descr="In order to share a folder, the Advanced Sharing button can be clicked in the sharing tab of the folder properties window. This brings up the Advanced Sharing window in which Share this folder is clicked. A share name is specified.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2440" y="1690691"/>
            <a:ext cx="4610719" cy="4446637"/>
          </a:xfrm>
        </p:spPr>
      </p:pic>
    </p:spTree>
    <p:custDataLst>
      <p:tags r:id="rId1"/>
    </p:custDataLst>
    <p:extLst>
      <p:ext uri="{BB962C8B-B14F-4D97-AF65-F5344CB8AC3E}">
        <p14:creationId xmlns:p14="http://schemas.microsoft.com/office/powerpoint/2010/main" val="2813364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(7 of 14)</a:t>
            </a:r>
          </a:p>
        </p:txBody>
      </p:sp>
      <p:pic>
        <p:nvPicPr>
          <p:cNvPr id="4" name="Content Placeholder 3" descr="Clicking on the Permissions button in the Advanced Sharing window allows a user to configure advanced shared folder permissions for groups and users. This brings up the Permissions window for the folder that is being shared. The advanced shared folder permissions that can be applied are Read, Change, and Full Contr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8799" y="1690691"/>
            <a:ext cx="3158001" cy="4539627"/>
          </a:xfrm>
        </p:spPr>
      </p:pic>
    </p:spTree>
    <p:custDataLst>
      <p:tags r:id="rId1"/>
    </p:custDataLst>
    <p:extLst>
      <p:ext uri="{BB962C8B-B14F-4D97-AF65-F5344CB8AC3E}">
        <p14:creationId xmlns:p14="http://schemas.microsoft.com/office/powerpoint/2010/main" val="1805478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(8 of 14)</a:t>
            </a:r>
          </a:p>
        </p:txBody>
      </p:sp>
      <p:pic>
        <p:nvPicPr>
          <p:cNvPr id="4" name="Content Placeholder 3" descr="Clicking on the caching button in the Advanced Sharing button brings up the Offline Settings window which allows configuration for offline file caching. The option selected in the screenshot is the following. Only the files and programs that users specify are available offline. Other options available are the following. No files or programs from the shared folder are available offline. All files and programs that users open from the shared folder are automatically available off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623" y="1690692"/>
            <a:ext cx="4228354" cy="4541392"/>
          </a:xfrm>
        </p:spPr>
      </p:pic>
    </p:spTree>
    <p:custDataLst>
      <p:tags r:id="rId1"/>
    </p:custDataLst>
    <p:extLst>
      <p:ext uri="{BB962C8B-B14F-4D97-AF65-F5344CB8AC3E}">
        <p14:creationId xmlns:p14="http://schemas.microsoft.com/office/powerpoint/2010/main" val="1689570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(9 of 14)</a:t>
            </a:r>
          </a:p>
        </p:txBody>
      </p:sp>
      <p:sp>
        <p:nvSpPr>
          <p:cNvPr id="3" name="Content Placeholder 2"/>
          <p:cNvSpPr>
            <a:spLocks noGrp="1"/>
          </p:cNvSpPr>
          <p:nvPr>
            <p:ph idx="1"/>
          </p:nvPr>
        </p:nvSpPr>
        <p:spPr/>
        <p:txBody>
          <a:bodyPr/>
          <a:lstStyle/>
          <a:p>
            <a:r>
              <a:rPr lang="en-US" dirty="0"/>
              <a:t>Sharing a folder using Server Manager	</a:t>
            </a:r>
          </a:p>
          <a:p>
            <a:pPr lvl="1"/>
            <a:r>
              <a:rPr lang="en-US" dirty="0"/>
              <a:t>Open File and Storage Services within the navigation pane</a:t>
            </a:r>
          </a:p>
          <a:p>
            <a:pPr lvl="2"/>
            <a:r>
              <a:rPr lang="en-US" dirty="0"/>
              <a:t>Click Shares, select the Tasks drop-down box, click New Share</a:t>
            </a:r>
          </a:p>
          <a:p>
            <a:pPr lvl="1"/>
            <a:r>
              <a:rPr lang="en-US" dirty="0"/>
              <a:t>Starts the New Share Wizard</a:t>
            </a:r>
          </a:p>
          <a:p>
            <a:pPr lvl="2"/>
            <a:r>
              <a:rPr lang="en-US" dirty="0"/>
              <a:t>Select the desired SMB File share profile option</a:t>
            </a:r>
          </a:p>
          <a:p>
            <a:pPr lvl="2"/>
            <a:r>
              <a:rPr lang="en-US" dirty="0"/>
              <a:t>Supply the share name and optional share description</a:t>
            </a:r>
          </a:p>
          <a:p>
            <a:pPr lvl="2"/>
            <a:r>
              <a:rPr lang="en-US" dirty="0"/>
              <a:t>Configure the optional share features</a:t>
            </a:r>
          </a:p>
          <a:p>
            <a:pPr lvl="2"/>
            <a:r>
              <a:rPr lang="en-US" dirty="0"/>
              <a:t>Modify the NTFS/ReFS permissions on the folder to match the desired level of access for groups and users</a:t>
            </a:r>
          </a:p>
        </p:txBody>
      </p:sp>
    </p:spTree>
    <p:custDataLst>
      <p:tags r:id="rId1"/>
    </p:custDataLst>
    <p:extLst>
      <p:ext uri="{BB962C8B-B14F-4D97-AF65-F5344CB8AC3E}">
        <p14:creationId xmlns:p14="http://schemas.microsoft.com/office/powerpoint/2010/main" val="307072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(10 of 14)</a:t>
            </a:r>
          </a:p>
        </p:txBody>
      </p:sp>
      <p:pic>
        <p:nvPicPr>
          <p:cNvPr id="5" name="Content Placeholder 4" descr="In Server Manager, clicking on the Tasks drop-down in the Shares section and clicking on New Share brings up the New Share Wizard. Usually, S M B Share - Quick is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2802" y="1690692"/>
            <a:ext cx="5609996" cy="4493132"/>
          </a:xfrm>
        </p:spPr>
      </p:pic>
    </p:spTree>
    <p:custDataLst>
      <p:tags r:id="rId1"/>
    </p:custDataLst>
    <p:extLst>
      <p:ext uri="{BB962C8B-B14F-4D97-AF65-F5344CB8AC3E}">
        <p14:creationId xmlns:p14="http://schemas.microsoft.com/office/powerpoint/2010/main" val="2571087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(11 of 14)</a:t>
            </a:r>
          </a:p>
        </p:txBody>
      </p:sp>
      <p:pic>
        <p:nvPicPr>
          <p:cNvPr id="6" name="Content Placeholder 5" descr="Selecting S M B Share - Quick in the New Share Wizard prompts the user to select the server and the volume that will contain the shared folde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346" y="1690691"/>
            <a:ext cx="5724907" cy="4555125"/>
          </a:xfrm>
        </p:spPr>
      </p:pic>
    </p:spTree>
    <p:custDataLst>
      <p:tags r:id="rId1"/>
    </p:custDataLst>
    <p:extLst>
      <p:ext uri="{BB962C8B-B14F-4D97-AF65-F5344CB8AC3E}">
        <p14:creationId xmlns:p14="http://schemas.microsoft.com/office/powerpoint/2010/main" val="3985186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(12 of 14)</a:t>
            </a:r>
          </a:p>
        </p:txBody>
      </p:sp>
      <p:pic>
        <p:nvPicPr>
          <p:cNvPr id="4" name="Content Placeholder 3" descr="After selecting the server and the volume for the shared folder in the New Share Wizard, the Next button is clicked and the user is prompted to supply a share name and enter a share description which is optiona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9412" y="1690692"/>
            <a:ext cx="5676775" cy="4508630"/>
          </a:xfrm>
        </p:spPr>
      </p:pic>
    </p:spTree>
    <p:custDataLst>
      <p:tags r:id="rId1"/>
    </p:custDataLst>
    <p:extLst>
      <p:ext uri="{BB962C8B-B14F-4D97-AF65-F5344CB8AC3E}">
        <p14:creationId xmlns:p14="http://schemas.microsoft.com/office/powerpoint/2010/main" val="256532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(13 of 14)</a:t>
            </a:r>
          </a:p>
        </p:txBody>
      </p:sp>
      <p:pic>
        <p:nvPicPr>
          <p:cNvPr id="5" name="Content Placeholder 4" descr="After entering the share name and an optional share description in the New Share Wizard, the next button is clicked. In the next screen, optional share features can be configured. These settings include the following options. Enable access-based enumeration. Allow caching of share. Encrypt data acc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2477" y="1690692"/>
            <a:ext cx="5510645" cy="4384643"/>
          </a:xfrm>
        </p:spPr>
      </p:pic>
    </p:spTree>
    <p:custDataLst>
      <p:tags r:id="rId1"/>
    </p:custDataLst>
    <p:extLst>
      <p:ext uri="{BB962C8B-B14F-4D97-AF65-F5344CB8AC3E}">
        <p14:creationId xmlns:p14="http://schemas.microsoft.com/office/powerpoint/2010/main" val="243360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and File Attributes</a:t>
            </a:r>
          </a:p>
        </p:txBody>
      </p:sp>
      <p:sp>
        <p:nvSpPr>
          <p:cNvPr id="5" name="Content Placeholder 4"/>
          <p:cNvSpPr>
            <a:spLocks noGrp="1"/>
          </p:cNvSpPr>
          <p:nvPr>
            <p:ph idx="1"/>
          </p:nvPr>
        </p:nvSpPr>
        <p:spPr/>
        <p:txBody>
          <a:bodyPr/>
          <a:lstStyle/>
          <a:p>
            <a:r>
              <a:rPr lang="en-US" dirty="0"/>
              <a:t>Attributes</a:t>
            </a:r>
          </a:p>
          <a:p>
            <a:pPr lvl="1"/>
            <a:r>
              <a:rPr lang="en-US" dirty="0"/>
              <a:t>Features of a folder or file that are used by a filesystem</a:t>
            </a:r>
          </a:p>
          <a:p>
            <a:r>
              <a:rPr lang="en-US" dirty="0"/>
              <a:t>Metadata</a:t>
            </a:r>
          </a:p>
          <a:p>
            <a:pPr lvl="1"/>
            <a:r>
              <a:rPr lang="en-US" dirty="0"/>
              <a:t>Stores information about a folder or file</a:t>
            </a:r>
          </a:p>
          <a:p>
            <a:pPr lvl="1"/>
            <a:r>
              <a:rPr lang="en-US" dirty="0"/>
              <a:t>Stores attributes</a:t>
            </a:r>
          </a:p>
          <a:p>
            <a:pPr lvl="1"/>
            <a:r>
              <a:rPr lang="en-US" dirty="0"/>
              <a:t>Stores ownership, permissions, date of creation, and time of last access characteristics</a:t>
            </a:r>
          </a:p>
        </p:txBody>
      </p:sp>
    </p:spTree>
    <p:custDataLst>
      <p:tags r:id="rId1"/>
    </p:custDataLst>
    <p:extLst>
      <p:ext uri="{BB962C8B-B14F-4D97-AF65-F5344CB8AC3E}">
        <p14:creationId xmlns:p14="http://schemas.microsoft.com/office/powerpoint/2010/main" val="234921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SMB (14 of 14)</a:t>
            </a:r>
          </a:p>
        </p:txBody>
      </p:sp>
      <p:pic>
        <p:nvPicPr>
          <p:cNvPr id="4" name="Content Placeholder 3" descr="After setting up optional share features in the New Share Wizard, the next button is clicked. In the next screen, the user can specify permissions to control access to the shared folder. N T F S and R e F S permissions on the folder matching the desired level of access for users and groups can be configu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8940" y="1690692"/>
            <a:ext cx="5677719" cy="4493132"/>
          </a:xfrm>
        </p:spPr>
      </p:pic>
    </p:spTree>
    <p:custDataLst>
      <p:tags r:id="rId1"/>
    </p:custDataLst>
    <p:extLst>
      <p:ext uri="{BB962C8B-B14F-4D97-AF65-F5344CB8AC3E}">
        <p14:creationId xmlns:p14="http://schemas.microsoft.com/office/powerpoint/2010/main" val="4223742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(1 of 7)</a:t>
            </a:r>
          </a:p>
        </p:txBody>
      </p:sp>
      <p:sp>
        <p:nvSpPr>
          <p:cNvPr id="3" name="Content Placeholder 2"/>
          <p:cNvSpPr>
            <a:spLocks noGrp="1"/>
          </p:cNvSpPr>
          <p:nvPr>
            <p:ph idx="1"/>
          </p:nvPr>
        </p:nvSpPr>
        <p:spPr/>
        <p:txBody>
          <a:bodyPr/>
          <a:lstStyle/>
          <a:p>
            <a:r>
              <a:rPr lang="en-US" dirty="0"/>
              <a:t>Need to install the Server for NFS server role</a:t>
            </a:r>
          </a:p>
          <a:p>
            <a:r>
              <a:rPr lang="en-US" dirty="0"/>
              <a:t>Sharing a folder using folder Properties</a:t>
            </a:r>
          </a:p>
          <a:p>
            <a:pPr lvl="1"/>
            <a:r>
              <a:rPr lang="en-US" dirty="0"/>
              <a:t>Open the NFS Advanced Sharing window</a:t>
            </a:r>
          </a:p>
          <a:p>
            <a:pPr lvl="1"/>
            <a:r>
              <a:rPr lang="en-US" dirty="0"/>
              <a:t>NFS shared folder authentication options for UNIX, Linux, macOS, and Windows users within the Active Directory domain</a:t>
            </a:r>
          </a:p>
          <a:p>
            <a:pPr lvl="2"/>
            <a:r>
              <a:rPr lang="en-US" dirty="0"/>
              <a:t>Kerberos options allow three forms of Kerberos authentication</a:t>
            </a:r>
          </a:p>
          <a:p>
            <a:pPr lvl="2"/>
            <a:r>
              <a:rPr lang="en-US" dirty="0"/>
              <a:t>Options allow access by passing UID and GID to the server</a:t>
            </a:r>
          </a:p>
          <a:p>
            <a:pPr lvl="2"/>
            <a:r>
              <a:rPr lang="en-US" dirty="0"/>
              <a:t>Can force users to connect as the Guest account if not configured to use Kerberos</a:t>
            </a:r>
          </a:p>
        </p:txBody>
      </p:sp>
    </p:spTree>
    <p:custDataLst>
      <p:tags r:id="rId1"/>
    </p:custDataLst>
    <p:extLst>
      <p:ext uri="{BB962C8B-B14F-4D97-AF65-F5344CB8AC3E}">
        <p14:creationId xmlns:p14="http://schemas.microsoft.com/office/powerpoint/2010/main" val="524879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(2 of 7)</a:t>
            </a:r>
          </a:p>
        </p:txBody>
      </p:sp>
      <p:pic>
        <p:nvPicPr>
          <p:cNvPr id="4" name="Content Placeholder 3" descr="The N F S Advanced Sharing window. To share a folder using N F S, the folder is right-clicked and Properties is clicked. The N F S Sharing tab is then highlighted. This opens the N F S Advanced Sharing window. Here, N F S file sharing can be enabled. The share name can be supplied and appropriate N F S options can be specified. N F S configuration options relate to Kerberos v 5. The Allow anonymous access allows UNIX, Linux, and Mac O S users that are configured with Kerberos to connect with a guest accou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8380" y="1481141"/>
            <a:ext cx="3398840" cy="4846336"/>
          </a:xfrm>
        </p:spPr>
      </p:pic>
    </p:spTree>
    <p:custDataLst>
      <p:tags r:id="rId1"/>
    </p:custDataLst>
    <p:extLst>
      <p:ext uri="{BB962C8B-B14F-4D97-AF65-F5344CB8AC3E}">
        <p14:creationId xmlns:p14="http://schemas.microsoft.com/office/powerpoint/2010/main" val="3200073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(3 of 7)</a:t>
            </a:r>
          </a:p>
        </p:txBody>
      </p:sp>
      <p:sp>
        <p:nvSpPr>
          <p:cNvPr id="5" name="Content Placeholder 4"/>
          <p:cNvSpPr>
            <a:spLocks noGrp="1"/>
          </p:cNvSpPr>
          <p:nvPr>
            <p:ph idx="1"/>
          </p:nvPr>
        </p:nvSpPr>
        <p:spPr/>
        <p:txBody>
          <a:bodyPr/>
          <a:lstStyle/>
          <a:p>
            <a:r>
              <a:rPr lang="en-US" dirty="0"/>
              <a:t>Sharing a folder using folder Properties (continued)</a:t>
            </a:r>
          </a:p>
          <a:p>
            <a:pPr lvl="1"/>
            <a:r>
              <a:rPr lang="en-US" dirty="0"/>
              <a:t>Connection to an NFS shared folder requires shared folder permissions</a:t>
            </a:r>
          </a:p>
          <a:p>
            <a:pPr lvl="1"/>
            <a:r>
              <a:rPr lang="en-US" dirty="0"/>
              <a:t>NFS shared folder permissions granted to computers - not users</a:t>
            </a:r>
          </a:p>
          <a:p>
            <a:pPr lvl="1"/>
            <a:r>
              <a:rPr lang="en-US" dirty="0"/>
              <a:t>Two levels of access for computers</a:t>
            </a:r>
          </a:p>
          <a:p>
            <a:pPr lvl="2"/>
            <a:r>
              <a:rPr lang="en-US" dirty="0"/>
              <a:t>Read-Only</a:t>
            </a:r>
          </a:p>
          <a:p>
            <a:pPr lvl="2"/>
            <a:r>
              <a:rPr lang="en-US" dirty="0"/>
              <a:t>Read-Write</a:t>
            </a:r>
          </a:p>
          <a:p>
            <a:pPr lvl="1"/>
            <a:r>
              <a:rPr lang="en-US" dirty="0"/>
              <a:t>Default permission assigns Read-Only NFS share permission to all computers</a:t>
            </a:r>
          </a:p>
          <a:p>
            <a:pPr lvl="1"/>
            <a:r>
              <a:rPr lang="en-US" dirty="0"/>
              <a:t>Users use operating system-specific commands to access the shared folder</a:t>
            </a:r>
          </a:p>
        </p:txBody>
      </p:sp>
    </p:spTree>
    <p:custDataLst>
      <p:tags r:id="rId1"/>
    </p:custDataLst>
    <p:extLst>
      <p:ext uri="{BB962C8B-B14F-4D97-AF65-F5344CB8AC3E}">
        <p14:creationId xmlns:p14="http://schemas.microsoft.com/office/powerpoint/2010/main" val="2259761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(4 of 7)</a:t>
            </a:r>
          </a:p>
        </p:txBody>
      </p:sp>
      <p:pic>
        <p:nvPicPr>
          <p:cNvPr id="4" name="Content Placeholder 3" descr="The N F S Share Permissions window. Clicking on the Permissions button in the N F S Advanced Sharing window opens the N F S Share Permissions window. Computer names can be added in this window by D N S name that are granted access to the N F S shared folder. Only two levels of access can be granted. Read-only and Read-Wri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3545" y="1690691"/>
            <a:ext cx="5208509" cy="4539627"/>
          </a:xfrm>
        </p:spPr>
      </p:pic>
    </p:spTree>
    <p:custDataLst>
      <p:tags r:id="rId1"/>
    </p:custDataLst>
    <p:extLst>
      <p:ext uri="{BB962C8B-B14F-4D97-AF65-F5344CB8AC3E}">
        <p14:creationId xmlns:p14="http://schemas.microsoft.com/office/powerpoint/2010/main" val="407350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(5 of 7)</a:t>
            </a:r>
          </a:p>
        </p:txBody>
      </p:sp>
      <p:sp>
        <p:nvSpPr>
          <p:cNvPr id="5" name="Content Placeholder 4"/>
          <p:cNvSpPr>
            <a:spLocks noGrp="1"/>
          </p:cNvSpPr>
          <p:nvPr>
            <p:ph idx="1"/>
          </p:nvPr>
        </p:nvSpPr>
        <p:spPr/>
        <p:txBody>
          <a:bodyPr/>
          <a:lstStyle/>
          <a:p>
            <a:r>
              <a:rPr lang="en-US" dirty="0"/>
              <a:t>Sharing a folder using Server Manager</a:t>
            </a:r>
          </a:p>
          <a:p>
            <a:r>
              <a:rPr lang="en-US" dirty="0"/>
              <a:t>Server Manager Shares section can create and manage NFS shared folders</a:t>
            </a:r>
          </a:p>
          <a:p>
            <a:pPr lvl="1"/>
            <a:r>
              <a:rPr lang="en-US" dirty="0"/>
              <a:t>New Share Wizard shared folder creation options (Quick and Advanced)</a:t>
            </a:r>
          </a:p>
          <a:p>
            <a:pPr lvl="1"/>
            <a:r>
              <a:rPr lang="en-US" dirty="0"/>
              <a:t>NFS Share – Quick</a:t>
            </a:r>
          </a:p>
          <a:p>
            <a:pPr lvl="2"/>
            <a:r>
              <a:rPr lang="en-US" dirty="0"/>
              <a:t>Provide location and share name</a:t>
            </a:r>
          </a:p>
          <a:p>
            <a:pPr lvl="2"/>
            <a:r>
              <a:rPr lang="en-US" dirty="0"/>
              <a:t>Select authentication methods used when connecting to the NFS share</a:t>
            </a:r>
          </a:p>
          <a:p>
            <a:pPr lvl="2"/>
            <a:r>
              <a:rPr lang="en-US" dirty="0"/>
              <a:t>Add NFS shared folder permission entries for computers on the network</a:t>
            </a:r>
          </a:p>
          <a:p>
            <a:pPr lvl="2"/>
            <a:r>
              <a:rPr lang="en-US" dirty="0"/>
              <a:t>Modify NTFS/ReFS permissions to match the desired level of access for groups and users</a:t>
            </a:r>
          </a:p>
        </p:txBody>
      </p:sp>
    </p:spTree>
    <p:custDataLst>
      <p:tags r:id="rId1"/>
    </p:custDataLst>
    <p:extLst>
      <p:ext uri="{BB962C8B-B14F-4D97-AF65-F5344CB8AC3E}">
        <p14:creationId xmlns:p14="http://schemas.microsoft.com/office/powerpoint/2010/main" val="4158980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(6 of 7)</a:t>
            </a:r>
          </a:p>
        </p:txBody>
      </p:sp>
      <p:pic>
        <p:nvPicPr>
          <p:cNvPr id="4" name="Content Placeholder 3" descr="The New Share Wizard. N F S shared folders can be created within the Shares section of Server Manager. In the New Share Wizard, after selecting N F S Share - Quick or N F S Share - Advanced click on the Next button to specify a share name for the shared fol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1426" y="1690691"/>
            <a:ext cx="5612748" cy="4462135"/>
          </a:xfrm>
        </p:spPr>
      </p:pic>
    </p:spTree>
    <p:custDataLst>
      <p:tags r:id="rId1"/>
    </p:custDataLst>
    <p:extLst>
      <p:ext uri="{BB962C8B-B14F-4D97-AF65-F5344CB8AC3E}">
        <p14:creationId xmlns:p14="http://schemas.microsoft.com/office/powerpoint/2010/main" val="2348591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Sharing Folders Using NFS (7 of 7)</a:t>
            </a:r>
          </a:p>
        </p:txBody>
      </p:sp>
      <p:pic>
        <p:nvPicPr>
          <p:cNvPr id="5" name="Content Placeholder 4" descr="The New Share Wizard. After clicking Next, the user is prompted to enter the share permissions for the computers on the network. For all machines, read only permission has been set in the screen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1771" y="1690692"/>
            <a:ext cx="5692057" cy="4493132"/>
          </a:xfrm>
        </p:spPr>
      </p:pic>
    </p:spTree>
    <p:custDataLst>
      <p:tags r:id="rId1"/>
    </p:custDataLst>
    <p:extLst>
      <p:ext uri="{BB962C8B-B14F-4D97-AF65-F5344CB8AC3E}">
        <p14:creationId xmlns:p14="http://schemas.microsoft.com/office/powerpoint/2010/main" val="275469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Publishing a Shared Folder in Active Directory (1 of 3)</a:t>
            </a:r>
          </a:p>
        </p:txBody>
      </p:sp>
      <p:sp>
        <p:nvSpPr>
          <p:cNvPr id="3" name="Content Placeholder 2"/>
          <p:cNvSpPr>
            <a:spLocks noGrp="1"/>
          </p:cNvSpPr>
          <p:nvPr>
            <p:ph idx="1"/>
          </p:nvPr>
        </p:nvSpPr>
        <p:spPr/>
        <p:txBody>
          <a:bodyPr/>
          <a:lstStyle/>
          <a:p>
            <a:r>
              <a:rPr lang="en-US" dirty="0"/>
              <a:t>Steps to publish a shared folder to the Active Directory database</a:t>
            </a:r>
          </a:p>
          <a:p>
            <a:pPr lvl="1"/>
            <a:r>
              <a:rPr lang="en-US" dirty="0"/>
              <a:t>Right-click an OU within the Active Directory Users and Computers tool</a:t>
            </a:r>
          </a:p>
          <a:p>
            <a:pPr lvl="1"/>
            <a:r>
              <a:rPr lang="en-US" dirty="0"/>
              <a:t>Click New, Shared Folder</a:t>
            </a:r>
          </a:p>
          <a:p>
            <a:pPr lvl="1"/>
            <a:r>
              <a:rPr lang="en-US" dirty="0"/>
              <a:t>Opens a New Object – Shared Folder window</a:t>
            </a:r>
          </a:p>
          <a:p>
            <a:pPr lvl="2"/>
            <a:r>
              <a:rPr lang="en-US" dirty="0"/>
              <a:t>Supply the name and UNC path to the SMB or NFS shared folder</a:t>
            </a:r>
          </a:p>
          <a:p>
            <a:pPr lvl="2"/>
            <a:r>
              <a:rPr lang="en-US" dirty="0"/>
              <a:t>Click OK to create a shared folder object within the associated OU</a:t>
            </a:r>
          </a:p>
          <a:p>
            <a:pPr lvl="1"/>
            <a:r>
              <a:rPr lang="en-US" dirty="0"/>
              <a:t>Domain users can search Active Directory for shared folders using File Explorer</a:t>
            </a:r>
          </a:p>
        </p:txBody>
      </p:sp>
    </p:spTree>
    <p:custDataLst>
      <p:tags r:id="rId1"/>
    </p:custDataLst>
    <p:extLst>
      <p:ext uri="{BB962C8B-B14F-4D97-AF65-F5344CB8AC3E}">
        <p14:creationId xmlns:p14="http://schemas.microsoft.com/office/powerpoint/2010/main" val="467423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Publishing a Shared Folder in Active Directory (2 of 3)</a:t>
            </a:r>
          </a:p>
        </p:txBody>
      </p:sp>
      <p:pic>
        <p:nvPicPr>
          <p:cNvPr id="5" name="Content Placeholder 4" descr="To publish a shared folder to the Active Directory database, in the Active Directory Users and Computers tool, an organizational unit is right-clicked and then New, Shared Folder is clicked. This opens the New Object - Shared Folder window. A name is supplied and the U N C path to the S M B or N F S shared folder is entered. Clicking on O K creates a shared folder object within the related organizational uni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1220" y="1690692"/>
            <a:ext cx="4253160" cy="4290757"/>
          </a:xfrm>
        </p:spPr>
      </p:pic>
    </p:spTree>
    <p:custDataLst>
      <p:tags r:id="rId1"/>
    </p:custDataLst>
    <p:extLst>
      <p:ext uri="{BB962C8B-B14F-4D97-AF65-F5344CB8AC3E}">
        <p14:creationId xmlns:p14="http://schemas.microsoft.com/office/powerpoint/2010/main" val="281854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Basic Attributes (1 of 3)</a:t>
            </a:r>
          </a:p>
        </p:txBody>
      </p:sp>
      <p:sp>
        <p:nvSpPr>
          <p:cNvPr id="5" name="Content Placeholder 4"/>
          <p:cNvSpPr>
            <a:spLocks noGrp="1"/>
          </p:cNvSpPr>
          <p:nvPr>
            <p:ph idx="1"/>
          </p:nvPr>
        </p:nvSpPr>
        <p:spPr/>
        <p:txBody>
          <a:bodyPr/>
          <a:lstStyle/>
          <a:p>
            <a:r>
              <a:rPr lang="en-US" dirty="0"/>
              <a:t>Filesystems supported by Windows Server 2019</a:t>
            </a:r>
          </a:p>
          <a:p>
            <a:pPr lvl="1"/>
            <a:r>
              <a:rPr lang="en-US" dirty="0"/>
              <a:t>NTFS, ReFS, FAT32, and exFAT</a:t>
            </a:r>
          </a:p>
          <a:p>
            <a:r>
              <a:rPr lang="en-US" dirty="0"/>
              <a:t>Common attributes: read-only and hidden</a:t>
            </a:r>
          </a:p>
          <a:p>
            <a:r>
              <a:rPr lang="en-US" dirty="0"/>
              <a:t>View and set attributes</a:t>
            </a:r>
          </a:p>
          <a:p>
            <a:pPr lvl="1"/>
            <a:r>
              <a:rPr lang="en-US" dirty="0"/>
              <a:t>Right-click a folder or file within a File Explorer window and click Properties</a:t>
            </a:r>
          </a:p>
          <a:p>
            <a:r>
              <a:rPr lang="en-US" dirty="0"/>
              <a:t>Affects of read-only attribute on a file</a:t>
            </a:r>
          </a:p>
          <a:p>
            <a:pPr lvl="1"/>
            <a:r>
              <a:rPr lang="en-US" dirty="0"/>
              <a:t>Changes to its contents cannot be saved to the same file name</a:t>
            </a:r>
          </a:p>
          <a:p>
            <a:pPr lvl="1"/>
            <a:r>
              <a:rPr lang="en-US" dirty="0"/>
              <a:t>Cannot be deleted using a command (can be deleted within File Explorer)</a:t>
            </a:r>
          </a:p>
        </p:txBody>
      </p:sp>
    </p:spTree>
    <p:custDataLst>
      <p:tags r:id="rId1"/>
    </p:custDataLst>
    <p:extLst>
      <p:ext uri="{BB962C8B-B14F-4D97-AF65-F5344CB8AC3E}">
        <p14:creationId xmlns:p14="http://schemas.microsoft.com/office/powerpoint/2010/main" val="2809705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Publishing a Shared Folder in Active Directory (3 of 3)</a:t>
            </a:r>
          </a:p>
        </p:txBody>
      </p:sp>
      <p:pic>
        <p:nvPicPr>
          <p:cNvPr id="5" name="Content Placeholder 4" descr="The Find Shared Folders window. Domain users can search for a shared folder published in Active Directory suing File Explorer. In File Explorer, select Network within the navigation pane, highlight the network tab and click, Search Active Directory. This opens the Find window. Select Shared Folders and click Find Now. A search criteria may be specified to narrow the search resul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425" y="1690692"/>
            <a:ext cx="4700750" cy="4539627"/>
          </a:xfrm>
        </p:spPr>
      </p:pic>
    </p:spTree>
    <p:custDataLst>
      <p:tags r:id="rId1"/>
    </p:custDataLst>
    <p:extLst>
      <p:ext uri="{BB962C8B-B14F-4D97-AF65-F5344CB8AC3E}">
        <p14:creationId xmlns:p14="http://schemas.microsoft.com/office/powerpoint/2010/main" val="1792263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Implementing Distributed File System</a:t>
            </a:r>
          </a:p>
        </p:txBody>
      </p:sp>
      <p:sp>
        <p:nvSpPr>
          <p:cNvPr id="4" name="Content Placeholder 3"/>
          <p:cNvSpPr>
            <a:spLocks noGrp="1"/>
          </p:cNvSpPr>
          <p:nvPr>
            <p:ph idx="1"/>
          </p:nvPr>
        </p:nvSpPr>
        <p:spPr/>
        <p:txBody>
          <a:bodyPr/>
          <a:lstStyle/>
          <a:p>
            <a:pPr marL="0" indent="0">
              <a:buNone/>
            </a:pPr>
            <a:r>
              <a:rPr lang="en-US" dirty="0"/>
              <a:t>DFS used for accessing and managing content on file servers</a:t>
            </a:r>
          </a:p>
          <a:p>
            <a:pPr lvl="1"/>
            <a:r>
              <a:rPr lang="en-US" dirty="0"/>
              <a:t>Two server roles: DFS Namespaces and DFS Replication</a:t>
            </a:r>
          </a:p>
          <a:p>
            <a:r>
              <a:rPr lang="en-US" dirty="0"/>
              <a:t>Each sever role works independently of the other</a:t>
            </a:r>
          </a:p>
          <a:p>
            <a:r>
              <a:rPr lang="en-US" dirty="0"/>
              <a:t>Each server role managed using the same DFS Management tool</a:t>
            </a:r>
          </a:p>
          <a:p>
            <a:r>
              <a:rPr lang="en-US" dirty="0"/>
              <a:t>Install DFS Namespaces and DFS Replication roles</a:t>
            </a:r>
          </a:p>
          <a:p>
            <a:pPr lvl="1"/>
            <a:r>
              <a:rPr lang="en-US" dirty="0"/>
              <a:t>Use the Add Roles and Features Wizard in Server Manager</a:t>
            </a:r>
          </a:p>
        </p:txBody>
      </p:sp>
    </p:spTree>
    <p:custDataLst>
      <p:tags r:id="rId1"/>
    </p:custDataLst>
    <p:extLst>
      <p:ext uri="{BB962C8B-B14F-4D97-AF65-F5344CB8AC3E}">
        <p14:creationId xmlns:p14="http://schemas.microsoft.com/office/powerpoint/2010/main" val="2901822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Namespaces (1 of 6)</a:t>
            </a:r>
          </a:p>
        </p:txBody>
      </p:sp>
      <p:sp>
        <p:nvSpPr>
          <p:cNvPr id="5" name="Content Placeholder 4"/>
          <p:cNvSpPr>
            <a:spLocks noGrp="1"/>
          </p:cNvSpPr>
          <p:nvPr>
            <p:ph idx="1"/>
          </p:nvPr>
        </p:nvSpPr>
        <p:spPr/>
        <p:txBody>
          <a:bodyPr/>
          <a:lstStyle/>
          <a:p>
            <a:r>
              <a:rPr lang="en-US" dirty="0"/>
              <a:t>Open Server Manager and select DFS Management from the tools menu</a:t>
            </a:r>
          </a:p>
          <a:p>
            <a:pPr lvl="1"/>
            <a:r>
              <a:rPr lang="en-US" dirty="0"/>
              <a:t>Click New Namespace within the Actions pane</a:t>
            </a:r>
          </a:p>
          <a:p>
            <a:r>
              <a:rPr lang="en-US" dirty="0"/>
              <a:t>Start the New Namespace Wizard</a:t>
            </a:r>
          </a:p>
          <a:p>
            <a:pPr lvl="1"/>
            <a:r>
              <a:rPr lang="en-US" dirty="0"/>
              <a:t>Specify the name of the server that will host the DFS namespace</a:t>
            </a:r>
          </a:p>
          <a:p>
            <a:pPr lvl="1"/>
            <a:r>
              <a:rPr lang="en-US" dirty="0"/>
              <a:t>Specify the shared folder name for the DFS namespace</a:t>
            </a:r>
          </a:p>
          <a:p>
            <a:pPr lvl="1"/>
            <a:r>
              <a:rPr lang="en-US" dirty="0"/>
              <a:t>Specify the namespace type</a:t>
            </a:r>
          </a:p>
          <a:p>
            <a:pPr lvl="1"/>
            <a:r>
              <a:rPr lang="en-US" dirty="0"/>
              <a:t>Click Create to create the DFS namespace</a:t>
            </a:r>
          </a:p>
          <a:p>
            <a:pPr lvl="1"/>
            <a:r>
              <a:rPr lang="en-US" dirty="0"/>
              <a:t>Add a target to a DFS namespace within the DFS Management tool</a:t>
            </a:r>
          </a:p>
        </p:txBody>
      </p:sp>
    </p:spTree>
    <p:custDataLst>
      <p:tags r:id="rId1"/>
    </p:custDataLst>
    <p:extLst>
      <p:ext uri="{BB962C8B-B14F-4D97-AF65-F5344CB8AC3E}">
        <p14:creationId xmlns:p14="http://schemas.microsoft.com/office/powerpoint/2010/main" val="3856134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Namespaces (2 of 6)</a:t>
            </a:r>
          </a:p>
        </p:txBody>
      </p:sp>
      <p:pic>
        <p:nvPicPr>
          <p:cNvPr id="4" name="Content Placeholder 3" descr="The D F S Management tool. A D F S namespace can be configured with this tool. To open this tool, select D F S Management from the tools menu of Server Manag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4532" y="1690692"/>
            <a:ext cx="9106536" cy="3563203"/>
          </a:xfrm>
        </p:spPr>
      </p:pic>
    </p:spTree>
    <p:custDataLst>
      <p:tags r:id="rId1"/>
    </p:custDataLst>
    <p:extLst>
      <p:ext uri="{BB962C8B-B14F-4D97-AF65-F5344CB8AC3E}">
        <p14:creationId xmlns:p14="http://schemas.microsoft.com/office/powerpoint/2010/main" val="348684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Namespaces (3 of 6)</a:t>
            </a:r>
          </a:p>
        </p:txBody>
      </p:sp>
      <p:pic>
        <p:nvPicPr>
          <p:cNvPr id="5" name="Content Placeholder 4" descr="The New Namespace Wizard. In the D F S Management tool, clicking on New Namespace within the Actions pane opens the New Namespace Wizard. The name of the server that will host the D F S namespace is specified in the wizard. Server x is specified in the screen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5595" y="2084102"/>
            <a:ext cx="4443984" cy="3834384"/>
          </a:xfrm>
        </p:spPr>
      </p:pic>
    </p:spTree>
    <p:custDataLst>
      <p:tags r:id="rId1"/>
    </p:custDataLst>
    <p:extLst>
      <p:ext uri="{BB962C8B-B14F-4D97-AF65-F5344CB8AC3E}">
        <p14:creationId xmlns:p14="http://schemas.microsoft.com/office/powerpoint/2010/main" val="2348908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Namespaces (4 of 6)</a:t>
            </a:r>
          </a:p>
        </p:txBody>
      </p:sp>
      <p:pic>
        <p:nvPicPr>
          <p:cNvPr id="4" name="Content Placeholder 3" descr="In the New Namespace Wizard, after specifying the name of the server, Next is clicked. In the next screen, the shared folder name for the D F S namespace is specified. Warehouse is the name specified in the screensh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5595" y="2090198"/>
            <a:ext cx="4443984" cy="3822192"/>
          </a:xfrm>
        </p:spPr>
      </p:pic>
    </p:spTree>
    <p:custDataLst>
      <p:tags r:id="rId1"/>
    </p:custDataLst>
    <p:extLst>
      <p:ext uri="{BB962C8B-B14F-4D97-AF65-F5344CB8AC3E}">
        <p14:creationId xmlns:p14="http://schemas.microsoft.com/office/powerpoint/2010/main" val="1654190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Namespaces (5 of 6)</a:t>
            </a:r>
          </a:p>
        </p:txBody>
      </p:sp>
      <p:pic>
        <p:nvPicPr>
          <p:cNvPr id="4" name="Content Placeholder 3" descr="In the New Namespace Wizard, the namespace type is specified. If the D F S namespaces role is installed on a domain controller, then Domain-based namespace is selected. Windows Server 2008 mode is enabled. The stand-alone namespace option needs to be selected if the file server is not a domain controll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9687" y="2070386"/>
            <a:ext cx="4495800" cy="3861816"/>
          </a:xfrm>
        </p:spPr>
      </p:pic>
    </p:spTree>
    <p:custDataLst>
      <p:tags r:id="rId1"/>
    </p:custDataLst>
    <p:extLst>
      <p:ext uri="{BB962C8B-B14F-4D97-AF65-F5344CB8AC3E}">
        <p14:creationId xmlns:p14="http://schemas.microsoft.com/office/powerpoint/2010/main" val="3121490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Namespaces (6 of 6)</a:t>
            </a:r>
          </a:p>
        </p:txBody>
      </p:sp>
      <p:pic>
        <p:nvPicPr>
          <p:cNvPr id="4" name="Content Placeholder 3" descr="To add a target to the D F S namespace, in the D F S Management tool, highlight the D F S namespace and click New Folder in the Actions pane. This opens the New Folder window in which a target name and the U N C of one or more shared folders on the network with associated content can be specified. In the screenshot, the Company Forms target is shown. User selecting the Company Forms target are forwarded to the Company Forms share on either Server X or Server 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78177" y="1690692"/>
            <a:ext cx="3639246" cy="4451537"/>
          </a:xfrm>
        </p:spPr>
      </p:pic>
    </p:spTree>
    <p:custDataLst>
      <p:tags r:id="rId1"/>
    </p:custDataLst>
    <p:extLst>
      <p:ext uri="{BB962C8B-B14F-4D97-AF65-F5344CB8AC3E}">
        <p14:creationId xmlns:p14="http://schemas.microsoft.com/office/powerpoint/2010/main" val="224417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Replication (1 of 5)</a:t>
            </a:r>
          </a:p>
        </p:txBody>
      </p:sp>
      <p:sp>
        <p:nvSpPr>
          <p:cNvPr id="5" name="Content Placeholder 4"/>
          <p:cNvSpPr>
            <a:spLocks noGrp="1"/>
          </p:cNvSpPr>
          <p:nvPr>
            <p:ph idx="1"/>
          </p:nvPr>
        </p:nvSpPr>
        <p:spPr/>
        <p:txBody>
          <a:bodyPr/>
          <a:lstStyle/>
          <a:p>
            <a:r>
              <a:rPr lang="en-US" dirty="0"/>
              <a:t>Server Manager DFS Management tool, click Start New Replication Group</a:t>
            </a:r>
          </a:p>
          <a:p>
            <a:pPr lvl="1"/>
            <a:r>
              <a:rPr lang="en-US" dirty="0"/>
              <a:t>New Replication Group wizard starts and user adds appropriate settings</a:t>
            </a:r>
          </a:p>
          <a:p>
            <a:r>
              <a:rPr lang="en-US" dirty="0"/>
              <a:t>If configuring DFS namespace and a target contains more than one UNC</a:t>
            </a:r>
          </a:p>
          <a:p>
            <a:pPr lvl="1"/>
            <a:r>
              <a:rPr lang="en-US" dirty="0"/>
              <a:t>Replicate Folder Wizard starts and user adds appropriate settings</a:t>
            </a:r>
          </a:p>
          <a:p>
            <a:pPr lvl="2"/>
            <a:r>
              <a:rPr lang="en-US" dirty="0"/>
              <a:t>Define replication group and folder name</a:t>
            </a:r>
          </a:p>
          <a:p>
            <a:pPr lvl="2"/>
            <a:r>
              <a:rPr lang="en-US" dirty="0"/>
              <a:t>Verify replicated folders</a:t>
            </a:r>
          </a:p>
          <a:p>
            <a:pPr lvl="2"/>
            <a:r>
              <a:rPr lang="en-US" dirty="0"/>
              <a:t>Select primary server for file overwrite</a:t>
            </a:r>
          </a:p>
          <a:p>
            <a:pPr lvl="2"/>
            <a:r>
              <a:rPr lang="en-US" dirty="0"/>
              <a:t>Select the DFS replication topology</a:t>
            </a:r>
          </a:p>
          <a:p>
            <a:pPr lvl="2"/>
            <a:r>
              <a:rPr lang="en-US" dirty="0"/>
              <a:t>Define replication group schedule and bandwidth and create</a:t>
            </a:r>
          </a:p>
        </p:txBody>
      </p:sp>
    </p:spTree>
    <p:custDataLst>
      <p:tags r:id="rId1"/>
    </p:custDataLst>
    <p:extLst>
      <p:ext uri="{BB962C8B-B14F-4D97-AF65-F5344CB8AC3E}">
        <p14:creationId xmlns:p14="http://schemas.microsoft.com/office/powerpoint/2010/main" val="2637503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Replication (2 of 5)</a:t>
            </a:r>
          </a:p>
        </p:txBody>
      </p:sp>
      <p:pic>
        <p:nvPicPr>
          <p:cNvPr id="4" name="Content Placeholder 3" descr="The Replicate Folder Wizard. Click O K on the New Folder window as explained in the previous figure, and then click Yes when prompted to create a replication group. This opens the Replicate Folder Wizard which will create a replication group. The replication group name and the replicated folder are present by default which can be modifi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0515" y="1690692"/>
            <a:ext cx="5174570" cy="4477633"/>
          </a:xfrm>
        </p:spPr>
      </p:pic>
    </p:spTree>
    <p:custDataLst>
      <p:tags r:id="rId1"/>
    </p:custDataLst>
    <p:extLst>
      <p:ext uri="{BB962C8B-B14F-4D97-AF65-F5344CB8AC3E}">
        <p14:creationId xmlns:p14="http://schemas.microsoft.com/office/powerpoint/2010/main" val="50914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Basic Attributes (2 of 3)</a:t>
            </a:r>
          </a:p>
        </p:txBody>
      </p:sp>
      <p:sp>
        <p:nvSpPr>
          <p:cNvPr id="5" name="Content Placeholder 4"/>
          <p:cNvSpPr>
            <a:spLocks noGrp="1"/>
          </p:cNvSpPr>
          <p:nvPr>
            <p:ph idx="1"/>
          </p:nvPr>
        </p:nvSpPr>
        <p:spPr/>
        <p:txBody>
          <a:bodyPr/>
          <a:lstStyle/>
          <a:p>
            <a:r>
              <a:rPr lang="en-US" dirty="0"/>
              <a:t>Affect of read-only attribute on a folder</a:t>
            </a:r>
          </a:p>
          <a:p>
            <a:pPr lvl="1"/>
            <a:r>
              <a:rPr lang="en-US" dirty="0"/>
              <a:t>It applies to existing files within the folder only, not the folder itself</a:t>
            </a:r>
          </a:p>
          <a:p>
            <a:r>
              <a:rPr lang="en-US" dirty="0"/>
              <a:t>Hidden attribute prevents users from listing the folder and file names</a:t>
            </a:r>
          </a:p>
          <a:p>
            <a:pPr lvl="1"/>
            <a:r>
              <a:rPr lang="en-US" dirty="0"/>
              <a:t>Can override with commands or in the File Explorer</a:t>
            </a:r>
          </a:p>
          <a:p>
            <a:pPr lvl="2"/>
            <a:r>
              <a:rPr lang="en-US" dirty="0">
                <a:latin typeface="Courier New" panose="02070309020205020404" pitchFamily="49" charset="0"/>
                <a:cs typeface="Courier New" panose="02070309020205020404" pitchFamily="49" charset="0"/>
              </a:rPr>
              <a:t>dir /ah </a:t>
            </a:r>
            <a:r>
              <a:rPr lang="en-US" dirty="0"/>
              <a:t>MS-DOS command</a:t>
            </a:r>
          </a:p>
          <a:p>
            <a:pPr lvl="2"/>
            <a:r>
              <a:rPr lang="en-US" dirty="0">
                <a:latin typeface="Courier New" panose="02070309020205020404" pitchFamily="49" charset="0"/>
                <a:cs typeface="Courier New" panose="02070309020205020404" pitchFamily="49" charset="0"/>
              </a:rPr>
              <a:t>Get-ChildItem –hidden</a:t>
            </a:r>
            <a:r>
              <a:rPr lang="en-US" dirty="0"/>
              <a:t> Windows PowerShell command</a:t>
            </a:r>
          </a:p>
        </p:txBody>
      </p:sp>
    </p:spTree>
    <p:custDataLst>
      <p:tags r:id="rId1"/>
    </p:custDataLst>
    <p:extLst>
      <p:ext uri="{BB962C8B-B14F-4D97-AF65-F5344CB8AC3E}">
        <p14:creationId xmlns:p14="http://schemas.microsoft.com/office/powerpoint/2010/main" val="200946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Replication (3 of 5)</a:t>
            </a:r>
          </a:p>
        </p:txBody>
      </p:sp>
      <p:pic>
        <p:nvPicPr>
          <p:cNvPr id="4" name="Content Placeholder 3" descr="Selecting the primary member. After the replicated folders have been verified and clicking the Next button in the Replicate Folder Wizard, the next screen appears. Here, you can specify the  server whose file contents should overwrite other copies during the initial D F S replication. Server X is specifi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2112" y="1690692"/>
            <a:ext cx="5151375" cy="4462135"/>
          </a:xfrm>
        </p:spPr>
      </p:pic>
    </p:spTree>
    <p:custDataLst>
      <p:tags r:id="rId1"/>
    </p:custDataLst>
    <p:extLst>
      <p:ext uri="{BB962C8B-B14F-4D97-AF65-F5344CB8AC3E}">
        <p14:creationId xmlns:p14="http://schemas.microsoft.com/office/powerpoint/2010/main" val="3824406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Replication (4 of 5)</a:t>
            </a:r>
          </a:p>
        </p:txBody>
      </p:sp>
      <p:pic>
        <p:nvPicPr>
          <p:cNvPr id="4" name="Content Placeholder 3" descr="Selecting the replication topology. After selecting the primary member and clicking the next button in the Replicate Folder Wizard, the next screen appears. Here, the D F S replication topology is selected. The options are available are Hub and spoke, Full mesh, and No topology. In the screenshot, mesh is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2052" y="1690692"/>
            <a:ext cx="5231496" cy="4539627"/>
          </a:xfrm>
        </p:spPr>
      </p:pic>
    </p:spTree>
    <p:custDataLst>
      <p:tags r:id="rId1"/>
    </p:custDataLst>
    <p:extLst>
      <p:ext uri="{BB962C8B-B14F-4D97-AF65-F5344CB8AC3E}">
        <p14:creationId xmlns:p14="http://schemas.microsoft.com/office/powerpoint/2010/main" val="1808540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DFS Replication (5 of 5)</a:t>
            </a:r>
          </a:p>
        </p:txBody>
      </p:sp>
      <p:pic>
        <p:nvPicPr>
          <p:cNvPr id="5" name="Content Placeholder 4" descr="Selecting the replication schedule and bandwidth. After selecting the D F S replication topology and clicking the Next button in the Replicate Folder Wizard, the next screen appears. Here, the days and times during which the D F S replication service can run can be restricted along with the network bandwidth that can be used. The option selected in this screen is to replicate continuously with full bandwid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1324" y="1690692"/>
            <a:ext cx="5312952" cy="4570623"/>
          </a:xfrm>
        </p:spPr>
      </p:pic>
    </p:spTree>
    <p:custDataLst>
      <p:tags r:id="rId1"/>
    </p:custDataLst>
    <p:extLst>
      <p:ext uri="{BB962C8B-B14F-4D97-AF65-F5344CB8AC3E}">
        <p14:creationId xmlns:p14="http://schemas.microsoft.com/office/powerpoint/2010/main" val="2024859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Implementing Quotas and File Screens</a:t>
            </a:r>
          </a:p>
        </p:txBody>
      </p:sp>
      <p:sp>
        <p:nvSpPr>
          <p:cNvPr id="5" name="Content Placeholder 4"/>
          <p:cNvSpPr>
            <a:spLocks noGrp="1"/>
          </p:cNvSpPr>
          <p:nvPr>
            <p:ph idx="1"/>
          </p:nvPr>
        </p:nvSpPr>
        <p:spPr/>
        <p:txBody>
          <a:bodyPr/>
          <a:lstStyle/>
          <a:p>
            <a:r>
              <a:rPr lang="en-US" dirty="0"/>
              <a:t>Need for restrictions</a:t>
            </a:r>
          </a:p>
          <a:p>
            <a:pPr lvl="1"/>
            <a:r>
              <a:rPr lang="en-US" dirty="0"/>
              <a:t>Prevents users from consuming too much space on the file server</a:t>
            </a:r>
          </a:p>
          <a:p>
            <a:pPr lvl="1"/>
            <a:r>
              <a:rPr lang="en-US" dirty="0"/>
              <a:t>Blocks users from adding the wrong type of files to shared folders</a:t>
            </a:r>
          </a:p>
          <a:p>
            <a:r>
              <a:rPr lang="en-US" dirty="0"/>
              <a:t>Three NTFS features for restricting content</a:t>
            </a:r>
          </a:p>
          <a:p>
            <a:pPr lvl="1"/>
            <a:r>
              <a:rPr lang="en-US" dirty="0"/>
              <a:t>User quotas, folder quotas, file screens</a:t>
            </a:r>
          </a:p>
          <a:p>
            <a:r>
              <a:rPr lang="en-US" dirty="0"/>
              <a:t>Install File Server Resource Manager server role on the file server</a:t>
            </a:r>
          </a:p>
          <a:p>
            <a:pPr lvl="1"/>
            <a:r>
              <a:rPr lang="en-US" dirty="0"/>
              <a:t>Required before configuring folder quotas and file screens</a:t>
            </a:r>
          </a:p>
        </p:txBody>
      </p:sp>
    </p:spTree>
    <p:custDataLst>
      <p:tags r:id="rId1"/>
    </p:custDataLst>
    <p:extLst>
      <p:ext uri="{BB962C8B-B14F-4D97-AF65-F5344CB8AC3E}">
        <p14:creationId xmlns:p14="http://schemas.microsoft.com/office/powerpoint/2010/main" val="625905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User Quotas</a:t>
            </a:r>
          </a:p>
        </p:txBody>
      </p:sp>
      <p:sp>
        <p:nvSpPr>
          <p:cNvPr id="5" name="Content Placeholder 4"/>
          <p:cNvSpPr>
            <a:spLocks noGrp="1"/>
          </p:cNvSpPr>
          <p:nvPr>
            <p:ph idx="1"/>
          </p:nvPr>
        </p:nvSpPr>
        <p:spPr/>
        <p:txBody>
          <a:bodyPr/>
          <a:lstStyle/>
          <a:p>
            <a:r>
              <a:rPr lang="en-US" dirty="0"/>
              <a:t>Enable NTFS quotas for a filesystem</a:t>
            </a:r>
          </a:p>
          <a:p>
            <a:pPr lvl="1"/>
            <a:r>
              <a:rPr lang="en-US" dirty="0"/>
              <a:t>Right-click the root folder of a filesystem (e.g., </a:t>
            </a:r>
            <a:r>
              <a:rPr lang="en-US" dirty="0">
                <a:latin typeface="Courier New" panose="02070309020205020404" pitchFamily="49" charset="0"/>
                <a:cs typeface="Courier New" panose="02070309020205020404" pitchFamily="49" charset="0"/>
              </a:rPr>
              <a:t>C:\</a:t>
            </a:r>
            <a:r>
              <a:rPr lang="en-US" dirty="0"/>
              <a:t>) within File Explorer</a:t>
            </a:r>
          </a:p>
          <a:p>
            <a:pPr lvl="1"/>
            <a:r>
              <a:rPr lang="en-US" dirty="0"/>
              <a:t>Click Properties, highlight the Quota tab, and select the appropriate options</a:t>
            </a:r>
          </a:p>
          <a:p>
            <a:pPr lvl="1"/>
            <a:r>
              <a:rPr lang="en-US" dirty="0"/>
              <a:t>Click the Quota Entries button</a:t>
            </a:r>
          </a:p>
          <a:p>
            <a:pPr lvl="2"/>
            <a:r>
              <a:rPr lang="en-US" dirty="0"/>
              <a:t>Provide specific quota options for individual users and groups that override the default options</a:t>
            </a:r>
          </a:p>
          <a:p>
            <a:r>
              <a:rPr lang="en-US" dirty="0"/>
              <a:t>Administrators group members receive no limits</a:t>
            </a:r>
          </a:p>
        </p:txBody>
      </p:sp>
    </p:spTree>
    <p:custDataLst>
      <p:tags r:id="rId1"/>
    </p:custDataLst>
    <p:extLst>
      <p:ext uri="{BB962C8B-B14F-4D97-AF65-F5344CB8AC3E}">
        <p14:creationId xmlns:p14="http://schemas.microsoft.com/office/powerpoint/2010/main" val="347715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Quotas (1 of 3)</a:t>
            </a:r>
          </a:p>
        </p:txBody>
      </p:sp>
      <p:sp>
        <p:nvSpPr>
          <p:cNvPr id="5" name="Content Placeholder 4"/>
          <p:cNvSpPr>
            <a:spLocks noGrp="1"/>
          </p:cNvSpPr>
          <p:nvPr>
            <p:ph idx="1"/>
          </p:nvPr>
        </p:nvSpPr>
        <p:spPr/>
        <p:txBody>
          <a:bodyPr/>
          <a:lstStyle/>
          <a:p>
            <a:r>
              <a:rPr lang="en-US" dirty="0"/>
              <a:t>Two types: hard quotas and soft quotas</a:t>
            </a:r>
          </a:p>
          <a:p>
            <a:r>
              <a:rPr lang="en-US" dirty="0"/>
              <a:t>File Server Resource Manager tool</a:t>
            </a:r>
          </a:p>
          <a:p>
            <a:pPr lvl="1"/>
            <a:r>
              <a:rPr lang="en-US" dirty="0"/>
              <a:t>File Quota Management section contains two subsections</a:t>
            </a:r>
          </a:p>
          <a:p>
            <a:pPr lvl="2"/>
            <a:r>
              <a:rPr lang="en-US" dirty="0"/>
              <a:t>Quotas and Quota Templates</a:t>
            </a:r>
          </a:p>
          <a:p>
            <a:r>
              <a:rPr lang="en-US" dirty="0"/>
              <a:t>Create a new folder quota by highlighting Quotas folder</a:t>
            </a:r>
          </a:p>
          <a:p>
            <a:pPr lvl="1"/>
            <a:r>
              <a:rPr lang="en-US" dirty="0"/>
              <a:t>Click Create Quota within the Actions pane, specify folder path and settings</a:t>
            </a:r>
          </a:p>
          <a:p>
            <a:pPr lvl="1"/>
            <a:r>
              <a:rPr lang="en-US" dirty="0"/>
              <a:t>Can modify settings using the Custom Properties button</a:t>
            </a:r>
          </a:p>
          <a:p>
            <a:pPr lvl="1"/>
            <a:r>
              <a:rPr lang="en-US" dirty="0"/>
              <a:t>Can select a pre-configured template and can save quota settings in a new quota template</a:t>
            </a:r>
          </a:p>
        </p:txBody>
      </p:sp>
    </p:spTree>
    <p:custDataLst>
      <p:tags r:id="rId1"/>
    </p:custDataLst>
    <p:extLst>
      <p:ext uri="{BB962C8B-B14F-4D97-AF65-F5344CB8AC3E}">
        <p14:creationId xmlns:p14="http://schemas.microsoft.com/office/powerpoint/2010/main" val="3333210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Quotas (2 of 3)</a:t>
            </a:r>
          </a:p>
        </p:txBody>
      </p:sp>
      <p:pic>
        <p:nvPicPr>
          <p:cNvPr id="4" name="Content Placeholder 3" descr="The File Server Resource Manager Tool. To configure folder quotas, File Server Resource Manager is selected from the Tools menu within Server Manager. This opens the File Server Resource Manger Tool. The Quota Management section in the navigation pane is utiliz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030" y="1690692"/>
            <a:ext cx="8453539" cy="4529797"/>
          </a:xfrm>
        </p:spPr>
      </p:pic>
    </p:spTree>
    <p:custDataLst>
      <p:tags r:id="rId1"/>
    </p:custDataLst>
    <p:extLst>
      <p:ext uri="{BB962C8B-B14F-4D97-AF65-F5344CB8AC3E}">
        <p14:creationId xmlns:p14="http://schemas.microsoft.com/office/powerpoint/2010/main" val="2626546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Folder Quotas (3 of 3)</a:t>
            </a:r>
          </a:p>
        </p:txBody>
      </p:sp>
      <p:pic>
        <p:nvPicPr>
          <p:cNvPr id="5" name="Content Placeholder 4" descr="Configuring a new folder quota. In the File Server Resource Manager tool, highlight the Quotas folder and click Create Quota within the Actions pane. This opens the Create Quota window in which the folder path and settings can be specified. The quota is created for the Company Forms folder in C drive. Not more than 5 G B of content can be stored in this folder and a warning email is sent to the user who reaches 85 percent and 100 percent of the 5 G B limit. An event is also logged in the Windows Server 2019 system log when the 5 G B limit is reached. These settings can be modified by clicking on the Custom Properties button and selecting the appropriate options. A pre-configured template can be selected from a drop-down box if the Derive properties from this quota (recommended) option is selected. You can also select the Auto apply template and create quotas on existing and new subfolders option to create folder quotas on existing and new subfolders of the given quota path based on the template chosen. The Create button is then click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6510" y="1690692"/>
            <a:ext cx="3442579" cy="4493132"/>
          </a:xfrm>
        </p:spPr>
      </p:pic>
    </p:spTree>
    <p:custDataLst>
      <p:tags r:id="rId1"/>
    </p:custDataLst>
    <p:extLst>
      <p:ext uri="{BB962C8B-B14F-4D97-AF65-F5344CB8AC3E}">
        <p14:creationId xmlns:p14="http://schemas.microsoft.com/office/powerpoint/2010/main" val="3965418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File Screens (1 of 2)</a:t>
            </a:r>
          </a:p>
        </p:txBody>
      </p:sp>
      <p:sp>
        <p:nvSpPr>
          <p:cNvPr id="5" name="Content Placeholder 4"/>
          <p:cNvSpPr>
            <a:spLocks noGrp="1"/>
          </p:cNvSpPr>
          <p:nvPr>
            <p:ph idx="1"/>
          </p:nvPr>
        </p:nvSpPr>
        <p:spPr/>
        <p:txBody>
          <a:bodyPr/>
          <a:lstStyle/>
          <a:p>
            <a:r>
              <a:rPr lang="en-US" dirty="0"/>
              <a:t>Two types: active screening and passive screening</a:t>
            </a:r>
          </a:p>
          <a:p>
            <a:r>
              <a:rPr lang="en-US" dirty="0"/>
              <a:t>File Server Resource Manager tool</a:t>
            </a:r>
          </a:p>
          <a:p>
            <a:pPr lvl="1"/>
            <a:r>
              <a:rPr lang="en-US" dirty="0"/>
              <a:t>File Screening Management section contains three subsections</a:t>
            </a:r>
          </a:p>
          <a:p>
            <a:pPr lvl="2"/>
            <a:r>
              <a:rPr lang="en-US" dirty="0"/>
              <a:t>File Screens, File Screen Templates, and File Groups</a:t>
            </a:r>
          </a:p>
          <a:p>
            <a:r>
              <a:rPr lang="en-US" dirty="0"/>
              <a:t>Create a new file screen by highlighting File Screens folder</a:t>
            </a:r>
          </a:p>
          <a:p>
            <a:pPr lvl="1"/>
            <a:r>
              <a:rPr lang="en-US" dirty="0"/>
              <a:t>Click Create File Screen within the Actions pane, specify folder path and settings</a:t>
            </a:r>
          </a:p>
          <a:p>
            <a:pPr lvl="1"/>
            <a:r>
              <a:rPr lang="en-US" dirty="0"/>
              <a:t>Can modify settings using the Custom Properties button</a:t>
            </a:r>
          </a:p>
          <a:p>
            <a:pPr lvl="1"/>
            <a:r>
              <a:rPr lang="en-US" dirty="0"/>
              <a:t>Can select pre-configured property templates</a:t>
            </a:r>
          </a:p>
        </p:txBody>
      </p:sp>
    </p:spTree>
    <p:custDataLst>
      <p:tags r:id="rId1"/>
    </p:custDataLst>
    <p:extLst>
      <p:ext uri="{BB962C8B-B14F-4D97-AF65-F5344CB8AC3E}">
        <p14:creationId xmlns:p14="http://schemas.microsoft.com/office/powerpoint/2010/main" val="2380317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File Screens (2 of 2)</a:t>
            </a:r>
          </a:p>
        </p:txBody>
      </p:sp>
      <p:pic>
        <p:nvPicPr>
          <p:cNvPr id="4" name="Content Placeholder 3" descr="Configuring a new file screen. To create a file screen, in the File Server Resource Manager tool, the File Screens folder is highlighted and within the Actions pane, Create File Screen is clicked. This opens the Create File Screen window in which the appropriate folder path and settings are applied. The file screen path entered is the Company Forms folder in C Drive and audio, video, and executable files are prevented from being stored in this folder. The settings can be modified by clicking on the Custom Properties button and selecting the appropriate options. If the Derive properties from this file screen template (recommended) option is selected, then a pre-configured template can be selected from a drop-down box and the file screen settings will be copied from that templa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1342" y="1690692"/>
            <a:ext cx="3632915" cy="4508630"/>
          </a:xfrm>
        </p:spPr>
      </p:pic>
    </p:spTree>
    <p:custDataLst>
      <p:tags r:id="rId1"/>
    </p:custDataLst>
    <p:extLst>
      <p:ext uri="{BB962C8B-B14F-4D97-AF65-F5344CB8AC3E}">
        <p14:creationId xmlns:p14="http://schemas.microsoft.com/office/powerpoint/2010/main" val="374036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Basic Attributes (3 of 3)</a:t>
            </a:r>
          </a:p>
        </p:txBody>
      </p:sp>
      <p:pic>
        <p:nvPicPr>
          <p:cNvPr id="4" name="Content Placeholder 3" descr="The read-only and hidden attributes of a file displayed in the General tab of the Properties window for a Word Pad fi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3774" y="1400123"/>
            <a:ext cx="3148052" cy="4723869"/>
          </a:xfrm>
        </p:spPr>
      </p:pic>
    </p:spTree>
    <p:custDataLst>
      <p:tags r:id="rId1"/>
    </p:custDataLst>
    <p:extLst>
      <p:ext uri="{BB962C8B-B14F-4D97-AF65-F5344CB8AC3E}">
        <p14:creationId xmlns:p14="http://schemas.microsoft.com/office/powerpoint/2010/main" val="2961101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r>
              <a:rPr lang="en-US" dirty="0"/>
              <a:t>Start with configuring folders and attributes (basic and advanced)</a:t>
            </a:r>
          </a:p>
          <a:p>
            <a:r>
              <a:rPr lang="en-US" dirty="0"/>
              <a:t>Need to manage folder and file security (ACLs, DACLs, SACLs)</a:t>
            </a:r>
          </a:p>
          <a:p>
            <a:r>
              <a:rPr lang="en-US" dirty="0"/>
              <a:t>Need to configure folder and file permissions, and audit</a:t>
            </a:r>
          </a:p>
          <a:p>
            <a:r>
              <a:rPr lang="en-US" dirty="0"/>
              <a:t>DFS used for accessing and managing content on file servers</a:t>
            </a:r>
          </a:p>
          <a:p>
            <a:r>
              <a:rPr lang="en-US" dirty="0"/>
              <a:t>Two types of file sharing: SMB and NSF</a:t>
            </a:r>
          </a:p>
          <a:p>
            <a:r>
              <a:rPr lang="en-US" dirty="0"/>
              <a:t>Two server roles</a:t>
            </a:r>
          </a:p>
          <a:p>
            <a:pPr lvl="1"/>
            <a:r>
              <a:rPr lang="en-US" dirty="0"/>
              <a:t>DFS Namespaces and DFS Replication</a:t>
            </a:r>
          </a:p>
          <a:p>
            <a:r>
              <a:rPr lang="en-US" dirty="0"/>
              <a:t>Configurations needed for user quotas, folder quotas, and file screens</a:t>
            </a:r>
          </a:p>
        </p:txBody>
      </p:sp>
      <p:pic>
        <p:nvPicPr>
          <p:cNvPr id="4" name="Content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Advanced Attributes (1 of 4)</a:t>
            </a:r>
          </a:p>
        </p:txBody>
      </p:sp>
      <p:sp>
        <p:nvSpPr>
          <p:cNvPr id="5" name="Content Placeholder 4"/>
          <p:cNvSpPr>
            <a:spLocks noGrp="1"/>
          </p:cNvSpPr>
          <p:nvPr>
            <p:ph idx="1"/>
          </p:nvPr>
        </p:nvSpPr>
        <p:spPr/>
        <p:txBody>
          <a:bodyPr/>
          <a:lstStyle/>
          <a:p>
            <a:r>
              <a:rPr lang="en-US" dirty="0"/>
              <a:t>Advanced attributes</a:t>
            </a:r>
          </a:p>
          <a:p>
            <a:pPr lvl="1"/>
            <a:r>
              <a:rPr lang="en-US" dirty="0"/>
              <a:t>Archive, index, compress, and encrypt</a:t>
            </a:r>
          </a:p>
          <a:p>
            <a:r>
              <a:rPr lang="en-US" dirty="0"/>
              <a:t>Archive attribute</a:t>
            </a:r>
          </a:p>
          <a:p>
            <a:pPr lvl="1"/>
            <a:r>
              <a:rPr lang="en-US" dirty="0"/>
              <a:t>Indicates the folder or file needs to be backed up</a:t>
            </a:r>
          </a:p>
          <a:p>
            <a:pPr lvl="1"/>
            <a:r>
              <a:rPr lang="en-US" dirty="0"/>
              <a:t>Automatically enabled on files</a:t>
            </a:r>
          </a:p>
          <a:p>
            <a:pPr lvl="1"/>
            <a:r>
              <a:rPr lang="en-US" dirty="0"/>
              <a:t>Not automatically enabled on folders</a:t>
            </a:r>
          </a:p>
          <a:p>
            <a:pPr lvl="1"/>
            <a:r>
              <a:rPr lang="en-US" dirty="0"/>
              <a:t>Can manually set the archive attribute on all files within a folder</a:t>
            </a:r>
          </a:p>
          <a:p>
            <a:pPr lvl="1"/>
            <a:r>
              <a:rPr lang="en-US" dirty="0"/>
              <a:t>Backup software removes the archive attribute following the backup process</a:t>
            </a:r>
          </a:p>
        </p:txBody>
      </p:sp>
    </p:spTree>
    <p:custDataLst>
      <p:tags r:id="rId1"/>
    </p:custDataLst>
    <p:extLst>
      <p:ext uri="{BB962C8B-B14F-4D97-AF65-F5344CB8AC3E}">
        <p14:creationId xmlns:p14="http://schemas.microsoft.com/office/powerpoint/2010/main" val="425841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Advanced Attributes (2 of 4)</a:t>
            </a:r>
          </a:p>
        </p:txBody>
      </p:sp>
      <p:pic>
        <p:nvPicPr>
          <p:cNvPr id="4" name="Content Placeholder 3" descr="The Advanced attributes window for folders and files that can be accessed by clicking on the Advanced button on the general tab in the Properties window for a file or folder. The advanced attributes archive, index, compress, and encrypt can be accessed from this wind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3926" y="1690692"/>
            <a:ext cx="4887748" cy="4434079"/>
          </a:xfrm>
        </p:spPr>
      </p:pic>
    </p:spTree>
    <p:custDataLst>
      <p:tags r:id="rId1"/>
    </p:custDataLst>
    <p:extLst>
      <p:ext uri="{BB962C8B-B14F-4D97-AF65-F5344CB8AC3E}">
        <p14:creationId xmlns:p14="http://schemas.microsoft.com/office/powerpoint/2010/main" val="257819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CFA8FA2C-1F1B-46EC-B7B9-70B8E770E3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Slide Template_062119</Template>
  <TotalTime>0</TotalTime>
  <Words>3064</Words>
  <Application>Microsoft Office PowerPoint</Application>
  <PresentationFormat>Widescreen</PresentationFormat>
  <Paragraphs>362</Paragraphs>
  <Slides>70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70</vt:i4>
      </vt:variant>
    </vt:vector>
  </HeadingPairs>
  <TitlesOfParts>
    <vt:vector size="76" baseType="lpstr">
      <vt:lpstr>Arial</vt:lpstr>
      <vt:lpstr>Calibri</vt:lpstr>
      <vt:lpstr>Courier New</vt:lpstr>
      <vt:lpstr>Wingdings</vt:lpstr>
      <vt:lpstr>Optimized Template Master</vt:lpstr>
      <vt:lpstr>Optimized Template Master (cont.)</vt:lpstr>
      <vt:lpstr>Configuring Resource Access</vt:lpstr>
      <vt:lpstr>Learning Objectives (1 of 2)</vt:lpstr>
      <vt:lpstr>Learning Objectives (2 of 2)</vt:lpstr>
      <vt:lpstr>Configuring Folder and File Attributes</vt:lpstr>
      <vt:lpstr>Working with Basic Attributes (1 of 3)</vt:lpstr>
      <vt:lpstr>Working with Basic Attributes (2 of 3)</vt:lpstr>
      <vt:lpstr>Working with Basic Attributes (3 of 3)</vt:lpstr>
      <vt:lpstr>Working with Advanced Attributes (1 of 4)</vt:lpstr>
      <vt:lpstr>Working with Advanced Attributes (2 of 4)</vt:lpstr>
      <vt:lpstr>Working with Advanced Attributes (3 of 4)</vt:lpstr>
      <vt:lpstr>Working with Advanced Attributes (4 of 4)</vt:lpstr>
      <vt:lpstr>Managing Folder and File Security</vt:lpstr>
      <vt:lpstr>Configuring Folder and File Permissions (1 of 8)</vt:lpstr>
      <vt:lpstr>Configuring Folder and File Permissions (2 of 8)</vt:lpstr>
      <vt:lpstr>Configuring Folder and File Permissions (3 of 8)</vt:lpstr>
      <vt:lpstr>Configuring Folder and File Permissions (4 of 8)</vt:lpstr>
      <vt:lpstr>Configuring Folder and File Permissions (5 of 8)</vt:lpstr>
      <vt:lpstr>Configuring Folder and File Permissions (6 of 8)</vt:lpstr>
      <vt:lpstr>Configuring Folder and File Permissions (7 of 8)</vt:lpstr>
      <vt:lpstr>Configuring Folder and File Permissions (8 of 8)</vt:lpstr>
      <vt:lpstr>Configuring Folder and File Ownership</vt:lpstr>
      <vt:lpstr>Troubleshooting Folder and File Permissions</vt:lpstr>
      <vt:lpstr>Configuring Folder and File Auditing (1 of 3)</vt:lpstr>
      <vt:lpstr>Configuring Folder and File Auditing (2 of 3)</vt:lpstr>
      <vt:lpstr>Configuring Folder and File Auditing (3 of 3)</vt:lpstr>
      <vt:lpstr>Configuring Shared Folders</vt:lpstr>
      <vt:lpstr>Sharing Folders Using SMB (1 of 14)</vt:lpstr>
      <vt:lpstr>Sharing Folders Using SMB (2 of 14)</vt:lpstr>
      <vt:lpstr>Sharing Folders Using SMB (3 of 14)</vt:lpstr>
      <vt:lpstr>Sharing Folders Using SMB (4 of 14)</vt:lpstr>
      <vt:lpstr>Sharing Folders Using SMB (5 of 14)</vt:lpstr>
      <vt:lpstr>Sharing Folders Using SMB (6 of 14)</vt:lpstr>
      <vt:lpstr>Sharing Folders Using SMB (7 of 14)</vt:lpstr>
      <vt:lpstr>Sharing Folders Using SMB (8 of 14)</vt:lpstr>
      <vt:lpstr>Sharing Folders Using SMB (9 of 14)</vt:lpstr>
      <vt:lpstr>Sharing Folders Using SMB (10 of 14)</vt:lpstr>
      <vt:lpstr>Sharing Folders Using SMB (11 of 14)</vt:lpstr>
      <vt:lpstr>Sharing Folders Using SMB (12 of 14)</vt:lpstr>
      <vt:lpstr>Sharing Folders Using SMB (13 of 14)</vt:lpstr>
      <vt:lpstr>Sharing Folders Using SMB (14 of 14)</vt:lpstr>
      <vt:lpstr>Sharing Folders Using NFS (1 of 7)</vt:lpstr>
      <vt:lpstr>Sharing Folders Using NFS (2 of 7)</vt:lpstr>
      <vt:lpstr>Sharing Folders Using NFS (3 of 7)</vt:lpstr>
      <vt:lpstr>Sharing Folders Using NFS (4 of 7)</vt:lpstr>
      <vt:lpstr>Sharing Folders Using NFS (5 of 7)</vt:lpstr>
      <vt:lpstr>Sharing Folders Using NFS (6 of 7)</vt:lpstr>
      <vt:lpstr>Sharing Folders Using NFS (7 of 7)</vt:lpstr>
      <vt:lpstr>Publishing a Shared Folder in Active Directory (1 of 3)</vt:lpstr>
      <vt:lpstr>Publishing a Shared Folder in Active Directory (2 of 3)</vt:lpstr>
      <vt:lpstr>Publishing a Shared Folder in Active Directory (3 of 3)</vt:lpstr>
      <vt:lpstr>Implementing Distributed File System</vt:lpstr>
      <vt:lpstr>Configuring DFS Namespaces (1 of 6)</vt:lpstr>
      <vt:lpstr>Configuring DFS Namespaces (2 of 6)</vt:lpstr>
      <vt:lpstr>Configuring DFS Namespaces (3 of 6)</vt:lpstr>
      <vt:lpstr>Configuring DFS Namespaces (4 of 6)</vt:lpstr>
      <vt:lpstr>Configuring DFS Namespaces (5 of 6)</vt:lpstr>
      <vt:lpstr>Configuring DFS Namespaces (6 of 6)</vt:lpstr>
      <vt:lpstr>Configuring DFS Replication (1 of 5)</vt:lpstr>
      <vt:lpstr>Configuring DFS Replication (2 of 5)</vt:lpstr>
      <vt:lpstr>Configuring DFS Replication (3 of 5)</vt:lpstr>
      <vt:lpstr>Configuring DFS Replication (4 of 5)</vt:lpstr>
      <vt:lpstr>Configuring DFS Replication (5 of 5)</vt:lpstr>
      <vt:lpstr>Implementing Quotas and File Screens</vt:lpstr>
      <vt:lpstr>Configuring User Quotas</vt:lpstr>
      <vt:lpstr>Configuring Folder Quotas (1 of 3)</vt:lpstr>
      <vt:lpstr>Configuring Folder Quotas (2 of 3)</vt:lpstr>
      <vt:lpstr>Configuring Folder Quotas (3 of 3)</vt:lpstr>
      <vt:lpstr>Configuring File Screens (1 of 2)</vt:lpstr>
      <vt:lpstr>Configuring File Screens (2 of 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2020-05-19T22:17:58Z</dcterms:created>
  <dcterms:modified xsi:type="dcterms:W3CDTF">2020-06-16T17:08:17Z</dcterms:modified>
</cp:coreProperties>
</file>