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5" r:id="rId1"/>
    <p:sldMasterId id="2147483739" r:id="rId2"/>
  </p:sldMasterIdLst>
  <p:notesMasterIdLst>
    <p:notesMasterId r:id="rId59"/>
  </p:notesMasterIdLst>
  <p:handoutMasterIdLst>
    <p:handoutMasterId r:id="rId60"/>
  </p:handoutMasterIdLst>
  <p:sldIdLst>
    <p:sldId id="266" r:id="rId3"/>
    <p:sldId id="257" r:id="rId4"/>
    <p:sldId id="317" r:id="rId5"/>
    <p:sldId id="271" r:id="rId6"/>
    <p:sldId id="407" r:id="rId7"/>
    <p:sldId id="399" r:id="rId8"/>
    <p:sldId id="408" r:id="rId9"/>
    <p:sldId id="410" r:id="rId10"/>
    <p:sldId id="460" r:id="rId11"/>
    <p:sldId id="411" r:id="rId12"/>
    <p:sldId id="412" r:id="rId13"/>
    <p:sldId id="413" r:id="rId14"/>
    <p:sldId id="414" r:id="rId15"/>
    <p:sldId id="415" r:id="rId16"/>
    <p:sldId id="416" r:id="rId17"/>
    <p:sldId id="417" r:id="rId18"/>
    <p:sldId id="459" r:id="rId19"/>
    <p:sldId id="400" r:id="rId20"/>
    <p:sldId id="419" r:id="rId21"/>
    <p:sldId id="420" r:id="rId22"/>
    <p:sldId id="421" r:id="rId23"/>
    <p:sldId id="422" r:id="rId24"/>
    <p:sldId id="427" r:id="rId25"/>
    <p:sldId id="428" r:id="rId26"/>
    <p:sldId id="426" r:id="rId27"/>
    <p:sldId id="429" r:id="rId28"/>
    <p:sldId id="401" r:id="rId29"/>
    <p:sldId id="431" r:id="rId30"/>
    <p:sldId id="434" r:id="rId31"/>
    <p:sldId id="435" r:id="rId32"/>
    <p:sldId id="438" r:id="rId33"/>
    <p:sldId id="437" r:id="rId34"/>
    <p:sldId id="439" r:id="rId35"/>
    <p:sldId id="440" r:id="rId36"/>
    <p:sldId id="444" r:id="rId37"/>
    <p:sldId id="443" r:id="rId38"/>
    <p:sldId id="445" r:id="rId39"/>
    <p:sldId id="461" r:id="rId40"/>
    <p:sldId id="423" r:id="rId41"/>
    <p:sldId id="447" r:id="rId42"/>
    <p:sldId id="402" r:id="rId43"/>
    <p:sldId id="403" r:id="rId44"/>
    <p:sldId id="448" r:id="rId45"/>
    <p:sldId id="449" r:id="rId46"/>
    <p:sldId id="462" r:id="rId47"/>
    <p:sldId id="450" r:id="rId48"/>
    <p:sldId id="404" r:id="rId49"/>
    <p:sldId id="452" r:id="rId50"/>
    <p:sldId id="453" r:id="rId51"/>
    <p:sldId id="454" r:id="rId52"/>
    <p:sldId id="463" r:id="rId53"/>
    <p:sldId id="455" r:id="rId54"/>
    <p:sldId id="456" r:id="rId55"/>
    <p:sldId id="457" r:id="rId56"/>
    <p:sldId id="458" r:id="rId57"/>
    <p:sldId id="309" r:id="rId58"/>
  </p:sldIdLst>
  <p:sldSz cx="12192000" cy="6858000"/>
  <p:notesSz cx="7102475" cy="9388475"/>
  <p:custDataLst>
    <p:tags r:id="rId61"/>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98D4"/>
    <a:srgbClr val="F2F2F2"/>
    <a:srgbClr val="000000"/>
    <a:srgbClr val="004A78"/>
    <a:srgbClr val="006298"/>
    <a:srgbClr val="FF6300"/>
    <a:srgbClr val="E9255F"/>
    <a:srgbClr val="00B8E7"/>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08" autoAdjust="0"/>
    <p:restoredTop sz="84276" autoAdjust="0"/>
  </p:normalViewPr>
  <p:slideViewPr>
    <p:cSldViewPr snapToGrid="0" snapToObjects="1">
      <p:cViewPr varScale="1">
        <p:scale>
          <a:sx n="91" d="100"/>
          <a:sy n="91" d="100"/>
        </p:scale>
        <p:origin x="102" y="29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68"/>
    </p:cViewPr>
  </p:sorterViewPr>
  <p:notesViewPr>
    <p:cSldViewPr snapToGrid="0" snapToObjects="1">
      <p:cViewPr>
        <p:scale>
          <a:sx n="130" d="100"/>
          <a:sy n="130" d="100"/>
        </p:scale>
        <p:origin x="1080" y="-447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tags" Target="tags/tag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7.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92084" y="8917422"/>
            <a:ext cx="669735" cy="471053"/>
          </a:xfrm>
          <a:prstGeom prst="rect">
            <a:avLst/>
          </a:prstGeom>
        </p:spPr>
        <p:txBody>
          <a:bodyPr vert="horz" lIns="94229" tIns="47114" rIns="94229" bIns="47114" rtlCol="0" anchor="b"/>
          <a:lstStyle>
            <a:lvl1pPr algn="r">
              <a:defRPr sz="1200"/>
            </a:lvl1pPr>
          </a:lstStyle>
          <a:p>
            <a:fld id="{6767803E-66EE-42CE-8DFB-98553954E472}" type="slidenum">
              <a:rPr lang="en-US" sz="100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2331" y="159670"/>
            <a:ext cx="1307320" cy="2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40741" y="9050502"/>
            <a:ext cx="6486212" cy="341369"/>
          </a:xfrm>
          <a:prstGeom prst="rect">
            <a:avLst/>
          </a:prstGeom>
          <a:noFill/>
        </p:spPr>
        <p:txBody>
          <a:bodyPr wrap="square" lIns="94229" tIns="47114" rIns="94229" bIns="47114" rtlCol="0">
            <a:spAutoFit/>
          </a:bodyPr>
          <a:lstStyle/>
          <a:p>
            <a:r>
              <a:rPr lang="en-US" sz="800" dirty="0"/>
              <a:t>Eckert/</a:t>
            </a:r>
            <a:r>
              <a:rPr lang="en-US" sz="800" dirty="0" err="1"/>
              <a:t>triOS</a:t>
            </a:r>
            <a:r>
              <a:rPr lang="en-US" sz="800" dirty="0"/>
              <a:t> College, Hands-On Microsoft Windows Server, 3</a:t>
            </a:r>
            <a:r>
              <a:rPr lang="en-US" sz="800" baseline="30000" dirty="0"/>
              <a:t>rd</a:t>
            </a:r>
            <a:r>
              <a:rPr lang="en-US" sz="800" dirty="0"/>
              <a:t> Edition. ©2021 Cengage. All Rights Reserved. May not be scanned, copied or duplicated, or posted to a publicly accessible website, in whole or in part.</a:t>
            </a:r>
            <a:r>
              <a:rPr lang="en-US" sz="700" dirty="0">
                <a:solidFill>
                  <a:schemeClr val="bg1">
                    <a:lumMod val="50000"/>
                  </a:schemeClr>
                </a:solidFill>
                <a:latin typeface="Arial" panose="020B0604020202020204" pitchFamily="34" charset="0"/>
                <a:cs typeface="Arial" panose="020B0604020202020204" pitchFamily="34" charset="0"/>
              </a:rPr>
              <a: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28663" y="647700"/>
            <a:ext cx="3876675" cy="2181225"/>
          </a:xfrm>
          <a:prstGeom prst="rect">
            <a:avLst/>
          </a:prstGeom>
          <a:noFill/>
          <a:ln w="12700">
            <a:solidFill>
              <a:schemeClr val="bg1">
                <a:lumMod val="65000"/>
              </a:schemeClr>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710248" y="3073762"/>
            <a:ext cx="5681980" cy="5667626"/>
          </a:xfrm>
          <a:prstGeom prst="rect">
            <a:avLst/>
          </a:prstGeom>
        </p:spPr>
        <p:txBody>
          <a:bodyPr vert="horz" lIns="94229" tIns="47114" rIns="94229" bIns="47114"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279152" y="8917422"/>
            <a:ext cx="708603" cy="471053"/>
          </a:xfrm>
          <a:prstGeom prst="rect">
            <a:avLst/>
          </a:prstGeom>
        </p:spPr>
        <p:txBody>
          <a:bodyPr vert="horz" lIns="94229" tIns="47114" rIns="94229" bIns="47114"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2331" y="159670"/>
            <a:ext cx="1307320" cy="2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40741" y="9161112"/>
            <a:ext cx="6486212" cy="205404"/>
          </a:xfrm>
          <a:prstGeom prst="rect">
            <a:avLst/>
          </a:prstGeom>
          <a:noFill/>
        </p:spPr>
        <p:txBody>
          <a:bodyPr wrap="square" lIns="94229" tIns="47114" rIns="94229" bIns="47114"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20570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62234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1782196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096000" y="1122363"/>
            <a:ext cx="5654722" cy="2387600"/>
          </a:xfrm>
        </p:spPr>
        <p:txBody>
          <a:bodyPr anchor="b"/>
          <a:lstStyle>
            <a:lvl1pPr algn="ctr">
              <a:defRPr sz="4800" baseline="0"/>
            </a:lvl1pPr>
          </a:lstStyle>
          <a:p>
            <a:r>
              <a:rPr lang="en-US" dirty="0"/>
              <a:t>Title Slide</a:t>
            </a:r>
          </a:p>
        </p:txBody>
      </p:sp>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6163" y="655093"/>
            <a:ext cx="4415134" cy="5649640"/>
          </a:xfrm>
          <a:prstGeom prst="rect">
            <a:avLst/>
          </a:prstGeom>
        </p:spPr>
      </p:pic>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Tree>
    <p:extLst>
      <p:ext uri="{BB962C8B-B14F-4D97-AF65-F5344CB8AC3E}">
        <p14:creationId xmlns:p14="http://schemas.microsoft.com/office/powerpoint/2010/main" val="126965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ection">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38200" y="2820280"/>
            <a:ext cx="10515600" cy="1217447"/>
          </a:xfrm>
        </p:spPr>
        <p:txBody>
          <a:bodyPr/>
          <a:lstStyle>
            <a:lvl1pPr>
              <a:defRPr sz="6000">
                <a:solidFill>
                  <a:schemeClr val="bg1"/>
                </a:solidFill>
              </a:defRPr>
            </a:lvl1pPr>
          </a:lstStyle>
          <a:p>
            <a:r>
              <a:rPr lang="en-US" dirty="0"/>
              <a:t>Section Title</a:t>
            </a:r>
          </a:p>
        </p:txBody>
      </p:sp>
    </p:spTree>
    <p:custDataLst>
      <p:tags r:id="rId1"/>
    </p:custDataLst>
    <p:extLst>
      <p:ext uri="{BB962C8B-B14F-4D97-AF65-F5344CB8AC3E}">
        <p14:creationId xmlns:p14="http://schemas.microsoft.com/office/powerpoint/2010/main" val="276170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Tree>
    <p:custDataLst>
      <p:tags r:id="rId1"/>
    </p:custDataLst>
    <p:extLst>
      <p:ext uri="{BB962C8B-B14F-4D97-AF65-F5344CB8AC3E}">
        <p14:creationId xmlns:p14="http://schemas.microsoft.com/office/powerpoint/2010/main" val="221604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418105"/>
            <a:ext cx="9607613" cy="369332"/>
          </a:xfrm>
          <a:prstGeom prst="rect">
            <a:avLst/>
          </a:prstGeom>
          <a:noFill/>
        </p:spPr>
        <p:txBody>
          <a:bodyPr wrap="square" rtlCol="0">
            <a:spAutoFit/>
          </a:bodyPr>
          <a:lstStyle/>
          <a:p>
            <a:pPr algn="l"/>
            <a:r>
              <a:rPr lang="en-US" sz="900" dirty="0"/>
              <a:t>Eckert/</a:t>
            </a:r>
            <a:r>
              <a:rPr lang="en-US" sz="900" dirty="0" err="1"/>
              <a:t>triOS</a:t>
            </a:r>
            <a:r>
              <a:rPr lang="en-US" sz="900" dirty="0"/>
              <a:t> College, Hands-On Microsoft Windows Server, 3</a:t>
            </a:r>
            <a:r>
              <a:rPr lang="en-US" sz="900" baseline="30000" dirty="0"/>
              <a:t>rd</a:t>
            </a:r>
            <a:r>
              <a:rPr lang="en-US" sz="900" dirty="0"/>
              <a:t> Edition. ©2021 Cengage. All Rights Reserved. May not be scanned, copied or duplicated, or posted to a publicly accessible website, in whole or in part.</a:t>
            </a:r>
            <a:endParaRPr lang="en-US" sz="900" dirty="0">
              <a:solidFill>
                <a:schemeClr val="tx1">
                  <a:lumMod val="60000"/>
                  <a:lumOff val="40000"/>
                </a:schemeClr>
              </a:solidFill>
              <a:latin typeface="+mn-lt"/>
            </a:endParaRP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5"/>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3" r:id="rId1"/>
    <p:sldLayoutId id="2147483727"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 id="2147483764"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
        <p:nvSpPr>
          <p:cNvPr id="2" name="Title Placeholder 1"/>
          <p:cNvSpPr>
            <a:spLocks noGrp="1"/>
          </p:cNvSpPr>
          <p:nvPr>
            <p:ph type="title"/>
          </p:nvPr>
        </p:nvSpPr>
        <p:spPr>
          <a:xfrm>
            <a:off x="476843" y="42752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bg1"/>
                </a:solidFill>
                <a:latin typeface="+mn-lt"/>
              </a:rPr>
              <a:t>©2019</a:t>
            </a:r>
            <a:r>
              <a:rPr lang="en-US" sz="900" baseline="0" dirty="0">
                <a:solidFill>
                  <a:schemeClr val="bg1"/>
                </a:solidFill>
                <a:latin typeface="+mn-lt"/>
              </a:rPr>
              <a:t> </a:t>
            </a:r>
            <a:r>
              <a:rPr lang="en-US" sz="900" dirty="0">
                <a:solidFill>
                  <a:schemeClr val="bg1"/>
                </a:solidFill>
                <a:latin typeface="+mn-lt"/>
              </a:rPr>
              <a:t>Cengage Learning. All Rights Reserved. May not be scanned, copied or duplicated, or posted to a publicly accessible website, in whole or in part.</a:t>
            </a:r>
          </a:p>
        </p:txBody>
      </p:sp>
      <p:pic>
        <p:nvPicPr>
          <p:cNvPr id="9" name="Picture 7">
            <a:extLst>
              <a:ext uri="{FF2B5EF4-FFF2-40B4-BE49-F238E27FC236}">
                <a16:creationId xmlns:a16="http://schemas.microsoft.com/office/drawing/2014/main" id="{6EB0E797-ABD1-47E4-8425-A051A506981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extLst>
      <p:ext uri="{BB962C8B-B14F-4D97-AF65-F5344CB8AC3E}">
        <p14:creationId xmlns:p14="http://schemas.microsoft.com/office/powerpoint/2010/main" val="43327421"/>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66AC4-5298-40B8-89B9-798F572C0746}"/>
              </a:ext>
            </a:extLst>
          </p:cNvPr>
          <p:cNvSpPr>
            <a:spLocks noGrp="1"/>
          </p:cNvSpPr>
          <p:nvPr>
            <p:ph type="ctrTitle"/>
          </p:nvPr>
        </p:nvSpPr>
        <p:spPr/>
        <p:txBody>
          <a:bodyPr/>
          <a:lstStyle/>
          <a:p>
            <a:r>
              <a:rPr lang="en-US" dirty="0"/>
              <a:t>Configuring Printing</a:t>
            </a:r>
          </a:p>
        </p:txBody>
      </p:sp>
      <p:sp>
        <p:nvSpPr>
          <p:cNvPr id="6" name="Subtitle 5">
            <a:extLst>
              <a:ext uri="{FF2B5EF4-FFF2-40B4-BE49-F238E27FC236}">
                <a16:creationId xmlns:a16="http://schemas.microsoft.com/office/drawing/2014/main" id="{58A9DF71-C318-45A7-A3DD-82B73B066F43}"/>
              </a:ext>
            </a:extLst>
          </p:cNvPr>
          <p:cNvSpPr>
            <a:spLocks noGrp="1"/>
          </p:cNvSpPr>
          <p:nvPr>
            <p:ph type="subTitle" idx="1"/>
          </p:nvPr>
        </p:nvSpPr>
        <p:spPr/>
        <p:txBody>
          <a:bodyPr/>
          <a:lstStyle/>
          <a:p>
            <a:r>
              <a:rPr lang="en-US" dirty="0"/>
              <a:t>Module 6</a:t>
            </a:r>
          </a:p>
        </p:txBody>
      </p:sp>
    </p:spTree>
    <p:custDataLst>
      <p:tags r:id="rId1"/>
    </p:custDataLst>
    <p:extLst>
      <p:ext uri="{BB962C8B-B14F-4D97-AF65-F5344CB8AC3E}">
        <p14:creationId xmlns:p14="http://schemas.microsoft.com/office/powerpoint/2010/main" val="40586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Printing to a Shared Printer (3 of 7)</a:t>
            </a:r>
          </a:p>
        </p:txBody>
      </p:sp>
      <p:pic>
        <p:nvPicPr>
          <p:cNvPr id="4" name="Content Placeholder 3" descr="The Windows Features window. To install the Internet Printing Client and L P R Port Monitor features in Windows 10, access the Programs and Features tool within Control Panel and click Turn Windows Features on or off. This opens the Windows Features window in which you can select both features under the Print and Document Servic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5182" y="1690692"/>
            <a:ext cx="4385236" cy="4513160"/>
          </a:xfrm>
        </p:spPr>
      </p:pic>
    </p:spTree>
    <p:custDataLst>
      <p:tags r:id="rId1"/>
    </p:custDataLst>
    <p:extLst>
      <p:ext uri="{BB962C8B-B14F-4D97-AF65-F5344CB8AC3E}">
        <p14:creationId xmlns:p14="http://schemas.microsoft.com/office/powerpoint/2010/main" val="428206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Printing to a Shared Printer (4 of 7)</a:t>
            </a:r>
          </a:p>
        </p:txBody>
      </p:sp>
      <p:pic>
        <p:nvPicPr>
          <p:cNvPr id="5" name="Content Placeholder 4" descr="The Add a device wizard. To add a printer, go to the Devices and Printers utility in Control Panel and click, Add a printer. This opens the Add a device wizard which searches for a shared prin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9608" y="1690692"/>
            <a:ext cx="5656384" cy="4527228"/>
          </a:xfrm>
        </p:spPr>
      </p:pic>
    </p:spTree>
    <p:custDataLst>
      <p:tags r:id="rId1"/>
    </p:custDataLst>
    <p:extLst>
      <p:ext uri="{BB962C8B-B14F-4D97-AF65-F5344CB8AC3E}">
        <p14:creationId xmlns:p14="http://schemas.microsoft.com/office/powerpoint/2010/main" val="566825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Printing to a Shared Printer (5 of 7)</a:t>
            </a:r>
          </a:p>
        </p:txBody>
      </p:sp>
      <p:pic>
        <p:nvPicPr>
          <p:cNvPr id="4" name="Content Placeholder 3" descr="The Add a device wizard. To add a printer, go to the Devices and Printers utility in Control Panel and click, Add a printer. This opens the Add a device wizard which searches for a shared prin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0689" y="1690692"/>
            <a:ext cx="4974221" cy="4541296"/>
          </a:xfrm>
        </p:spPr>
      </p:pic>
    </p:spTree>
    <p:custDataLst>
      <p:tags r:id="rId1"/>
    </p:custDataLst>
    <p:extLst>
      <p:ext uri="{BB962C8B-B14F-4D97-AF65-F5344CB8AC3E}">
        <p14:creationId xmlns:p14="http://schemas.microsoft.com/office/powerpoint/2010/main" val="162659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Printing to a Shared Printer (6 of 7)</a:t>
            </a:r>
          </a:p>
        </p:txBody>
      </p:sp>
      <p:pic>
        <p:nvPicPr>
          <p:cNvPr id="5" name="Content Placeholder 4" descr="An L P D shared printer can be added in the Add Printer Wizard by selecting the option, Add a local printer or network printer with manual settings. The Next button is clicked. In the next screen, a new L P R port is cre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28193" y="1690692"/>
            <a:ext cx="4939214" cy="4527228"/>
          </a:xfrm>
        </p:spPr>
      </p:pic>
    </p:spTree>
    <p:custDataLst>
      <p:tags r:id="rId1"/>
    </p:custDataLst>
    <p:extLst>
      <p:ext uri="{BB962C8B-B14F-4D97-AF65-F5344CB8AC3E}">
        <p14:creationId xmlns:p14="http://schemas.microsoft.com/office/powerpoint/2010/main" val="164200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Printing to a Shared Printer (7 of 7)</a:t>
            </a:r>
          </a:p>
        </p:txBody>
      </p:sp>
      <p:pic>
        <p:nvPicPr>
          <p:cNvPr id="4" name="Content Placeholder 3" descr="After creating an L P R port in the Add Printer Wizard, the Next button is clicked. In the next screen, the L P D server name and printer name are entered. The printer, H P Laser Jet underscore 6 M P printer is added from the server, server x dot domain x dot co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8652" y="2087811"/>
            <a:ext cx="9398295" cy="3046517"/>
          </a:xfrm>
        </p:spPr>
      </p:pic>
    </p:spTree>
    <p:custDataLst>
      <p:tags r:id="rId1"/>
    </p:custDataLst>
    <p:extLst>
      <p:ext uri="{BB962C8B-B14F-4D97-AF65-F5344CB8AC3E}">
        <p14:creationId xmlns:p14="http://schemas.microsoft.com/office/powerpoint/2010/main" val="482108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The Printing Process for a Shared Printer</a:t>
            </a:r>
            <a:br>
              <a:rPr lang="en-US" dirty="0"/>
            </a:br>
            <a:r>
              <a:rPr lang="en-US" dirty="0"/>
              <a:t>(1 of 3)</a:t>
            </a:r>
          </a:p>
        </p:txBody>
      </p:sp>
      <p:sp>
        <p:nvSpPr>
          <p:cNvPr id="5" name="Content Placeholder 4"/>
          <p:cNvSpPr>
            <a:spLocks noGrp="1"/>
          </p:cNvSpPr>
          <p:nvPr>
            <p:ph idx="1"/>
          </p:nvPr>
        </p:nvSpPr>
        <p:spPr/>
        <p:txBody>
          <a:bodyPr/>
          <a:lstStyle/>
          <a:p>
            <a:r>
              <a:rPr lang="en-US" dirty="0"/>
              <a:t>Step 1</a:t>
            </a:r>
          </a:p>
          <a:p>
            <a:pPr lvl="1"/>
            <a:r>
              <a:rPr lang="en-US" dirty="0"/>
              <a:t>User chooses to print a document to a shared printer</a:t>
            </a:r>
          </a:p>
          <a:p>
            <a:r>
              <a:rPr lang="en-US" dirty="0"/>
              <a:t>Step 2</a:t>
            </a:r>
          </a:p>
          <a:p>
            <a:pPr lvl="1"/>
            <a:r>
              <a:rPr lang="en-US" dirty="0"/>
              <a:t>Software application contacts a print API (GDI or XPS) on the print client</a:t>
            </a:r>
          </a:p>
          <a:p>
            <a:pPr lvl="1"/>
            <a:r>
              <a:rPr lang="en-US" dirty="0"/>
              <a:t>Document stored in print spooler using the appropriate format (EMF or XPS)</a:t>
            </a:r>
          </a:p>
          <a:p>
            <a:r>
              <a:rPr lang="en-US" dirty="0"/>
              <a:t>Step 3</a:t>
            </a:r>
          </a:p>
          <a:p>
            <a:pPr lvl="1"/>
            <a:r>
              <a:rPr lang="en-US" dirty="0"/>
              <a:t>Spool folder document converted between EMF and XPS formats (to match the requirements of the print device) and rendered</a:t>
            </a:r>
          </a:p>
        </p:txBody>
      </p:sp>
    </p:spTree>
    <p:custDataLst>
      <p:tags r:id="rId1"/>
    </p:custDataLst>
    <p:extLst>
      <p:ext uri="{BB962C8B-B14F-4D97-AF65-F5344CB8AC3E}">
        <p14:creationId xmlns:p14="http://schemas.microsoft.com/office/powerpoint/2010/main" val="3479230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The Printing Process for a Shared Printer</a:t>
            </a:r>
            <a:br>
              <a:rPr lang="en-US" dirty="0"/>
            </a:br>
            <a:r>
              <a:rPr lang="en-US" dirty="0"/>
              <a:t>(2 of 3)</a:t>
            </a:r>
          </a:p>
        </p:txBody>
      </p:sp>
      <p:sp>
        <p:nvSpPr>
          <p:cNvPr id="5" name="Content Placeholder 4"/>
          <p:cNvSpPr>
            <a:spLocks noGrp="1"/>
          </p:cNvSpPr>
          <p:nvPr>
            <p:ph idx="1"/>
          </p:nvPr>
        </p:nvSpPr>
        <p:spPr/>
        <p:txBody>
          <a:bodyPr/>
          <a:lstStyle/>
          <a:p>
            <a:r>
              <a:rPr lang="en-US" dirty="0"/>
              <a:t>Step 4</a:t>
            </a:r>
          </a:p>
          <a:p>
            <a:pPr lvl="1"/>
            <a:r>
              <a:rPr lang="en-US" dirty="0"/>
              <a:t>Print job sent from the print client to the print server across the network using the correct protocol (SMB, IPP, or LPD)</a:t>
            </a:r>
          </a:p>
          <a:p>
            <a:r>
              <a:rPr lang="en-US" dirty="0"/>
              <a:t>Step 5</a:t>
            </a:r>
          </a:p>
          <a:p>
            <a:pPr lvl="1"/>
            <a:r>
              <a:rPr lang="en-US" dirty="0"/>
              <a:t>Print server stores the print job</a:t>
            </a:r>
          </a:p>
          <a:p>
            <a:pPr lvl="1"/>
            <a:r>
              <a:rPr lang="en-US" dirty="0"/>
              <a:t>Stored within a spool folder under C:\Windows\System32\spool\PRINTERS</a:t>
            </a:r>
          </a:p>
          <a:p>
            <a:r>
              <a:rPr lang="en-US" dirty="0"/>
              <a:t>Step 6</a:t>
            </a:r>
          </a:p>
          <a:p>
            <a:pPr lvl="1"/>
            <a:r>
              <a:rPr lang="en-US" dirty="0"/>
              <a:t>Print server sends the print job to the locally attached or network-attached print device</a:t>
            </a:r>
          </a:p>
        </p:txBody>
      </p:sp>
    </p:spTree>
    <p:custDataLst>
      <p:tags r:id="rId1"/>
    </p:custDataLst>
    <p:extLst>
      <p:ext uri="{BB962C8B-B14F-4D97-AF65-F5344CB8AC3E}">
        <p14:creationId xmlns:p14="http://schemas.microsoft.com/office/powerpoint/2010/main" val="2641336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The Printing Process for a Shared Printer</a:t>
            </a:r>
            <a:br>
              <a:rPr lang="en-US" dirty="0"/>
            </a:br>
            <a:r>
              <a:rPr lang="en-US" dirty="0"/>
              <a:t>(3 of 3)</a:t>
            </a:r>
          </a:p>
        </p:txBody>
      </p:sp>
      <p:sp>
        <p:nvSpPr>
          <p:cNvPr id="5" name="Content Placeholder 4"/>
          <p:cNvSpPr>
            <a:spLocks noGrp="1"/>
          </p:cNvSpPr>
          <p:nvPr>
            <p:ph idx="1"/>
          </p:nvPr>
        </p:nvSpPr>
        <p:spPr/>
        <p:txBody>
          <a:bodyPr/>
          <a:lstStyle/>
          <a:p>
            <a:r>
              <a:rPr lang="en-US" dirty="0"/>
              <a:t>Step 7</a:t>
            </a:r>
          </a:p>
          <a:p>
            <a:pPr lvl="1"/>
            <a:r>
              <a:rPr lang="en-US" dirty="0"/>
              <a:t>Print device prints the document</a:t>
            </a:r>
          </a:p>
          <a:p>
            <a:pPr lvl="1"/>
            <a:r>
              <a:rPr lang="en-US" dirty="0"/>
              <a:t>Notifies the print server that the print job has completed</a:t>
            </a:r>
          </a:p>
          <a:p>
            <a:r>
              <a:rPr lang="en-US" dirty="0"/>
              <a:t>Step 8</a:t>
            </a:r>
          </a:p>
          <a:p>
            <a:pPr lvl="1"/>
            <a:r>
              <a:rPr lang="en-US" dirty="0"/>
              <a:t>Print server notifies the print client that the print job has completed</a:t>
            </a:r>
          </a:p>
          <a:p>
            <a:r>
              <a:rPr lang="en-US" dirty="0"/>
              <a:t>Step 9</a:t>
            </a:r>
          </a:p>
          <a:p>
            <a:pPr lvl="1"/>
            <a:r>
              <a:rPr lang="en-US" dirty="0"/>
              <a:t>Print client notifies the user that the print job has completed</a:t>
            </a:r>
          </a:p>
        </p:txBody>
      </p:sp>
    </p:spTree>
    <p:custDataLst>
      <p:tags r:id="rId1"/>
    </p:custDataLst>
    <p:extLst>
      <p:ext uri="{BB962C8B-B14F-4D97-AF65-F5344CB8AC3E}">
        <p14:creationId xmlns:p14="http://schemas.microsoft.com/office/powerpoint/2010/main" val="1460582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a Windows Server 2019 Print Server</a:t>
            </a:r>
          </a:p>
        </p:txBody>
      </p:sp>
      <p:sp>
        <p:nvSpPr>
          <p:cNvPr id="5" name="Content Placeholder 4"/>
          <p:cNvSpPr>
            <a:spLocks noGrp="1"/>
          </p:cNvSpPr>
          <p:nvPr>
            <p:ph idx="1"/>
          </p:nvPr>
        </p:nvSpPr>
        <p:spPr/>
        <p:txBody>
          <a:bodyPr/>
          <a:lstStyle/>
          <a:p>
            <a:r>
              <a:rPr lang="en-US" dirty="0"/>
              <a:t>Adding and sharing locally attached or network-attached printers</a:t>
            </a:r>
          </a:p>
          <a:p>
            <a:pPr lvl="1"/>
            <a:r>
              <a:rPr lang="en-US" dirty="0"/>
              <a:t>Use the Print and Document Services server role</a:t>
            </a:r>
          </a:p>
          <a:p>
            <a:pPr lvl="2"/>
            <a:r>
              <a:rPr lang="en-US" dirty="0"/>
              <a:t>Print Management tool</a:t>
            </a:r>
          </a:p>
          <a:p>
            <a:r>
              <a:rPr lang="en-US" dirty="0"/>
              <a:t>Advantages</a:t>
            </a:r>
          </a:p>
          <a:p>
            <a:pPr lvl="1"/>
            <a:r>
              <a:rPr lang="en-US" dirty="0"/>
              <a:t>Can add, share, and manage several locally attached or network-attached printers on one or more print servers within an Active Directory environment</a:t>
            </a:r>
          </a:p>
          <a:p>
            <a:pPr lvl="1"/>
            <a:r>
              <a:rPr lang="en-US" dirty="0"/>
              <a:t>Contains print server configuration options that are not available within the Devices and Printers utility</a:t>
            </a:r>
          </a:p>
        </p:txBody>
      </p:sp>
    </p:spTree>
    <p:custDataLst>
      <p:tags r:id="rId1"/>
    </p:custDataLst>
    <p:extLst>
      <p:ext uri="{BB962C8B-B14F-4D97-AF65-F5344CB8AC3E}">
        <p14:creationId xmlns:p14="http://schemas.microsoft.com/office/powerpoint/2010/main" val="425841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a:t>Installing Print and Document Services</a:t>
            </a:r>
            <a:br>
              <a:rPr lang="en-US"/>
            </a:br>
            <a:r>
              <a:rPr lang="en-US"/>
              <a:t>(1 of 2)</a:t>
            </a:r>
            <a:endParaRPr lang="en-US" dirty="0"/>
          </a:p>
        </p:txBody>
      </p:sp>
      <p:sp>
        <p:nvSpPr>
          <p:cNvPr id="4" name="Content Placeholder 3"/>
          <p:cNvSpPr>
            <a:spLocks noGrp="1"/>
          </p:cNvSpPr>
          <p:nvPr>
            <p:ph idx="1"/>
          </p:nvPr>
        </p:nvSpPr>
        <p:spPr/>
        <p:txBody>
          <a:bodyPr/>
          <a:lstStyle/>
          <a:p>
            <a:r>
              <a:rPr lang="en-US" dirty="0"/>
              <a:t>Print Management tool and the IPP and LPD printer sharing protocols</a:t>
            </a:r>
          </a:p>
          <a:p>
            <a:pPr lvl="1"/>
            <a:r>
              <a:rPr lang="en-US" dirty="0"/>
              <a:t>Require the Print and Document Services server role</a:t>
            </a:r>
          </a:p>
          <a:p>
            <a:r>
              <a:rPr lang="en-US" dirty="0"/>
              <a:t>Wizard prompts for Print and Document Services components</a:t>
            </a:r>
          </a:p>
          <a:p>
            <a:pPr lvl="1"/>
            <a:r>
              <a:rPr lang="en-US" dirty="0"/>
              <a:t>Print Server</a:t>
            </a:r>
          </a:p>
          <a:p>
            <a:pPr lvl="1"/>
            <a:r>
              <a:rPr lang="en-US" dirty="0"/>
              <a:t>Internet Printing</a:t>
            </a:r>
          </a:p>
          <a:p>
            <a:pPr lvl="1"/>
            <a:r>
              <a:rPr lang="en-US" dirty="0"/>
              <a:t>LPD Service</a:t>
            </a:r>
          </a:p>
        </p:txBody>
      </p:sp>
    </p:spTree>
    <p:custDataLst>
      <p:tags r:id="rId1"/>
    </p:custDataLst>
    <p:extLst>
      <p:ext uri="{BB962C8B-B14F-4D97-AF65-F5344CB8AC3E}">
        <p14:creationId xmlns:p14="http://schemas.microsoft.com/office/powerpoint/2010/main" val="182297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Learning Objectives (1 of 2)</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After completing this module you should be able to:</a:t>
            </a:r>
          </a:p>
          <a:p>
            <a:r>
              <a:rPr lang="en-US" dirty="0"/>
              <a:t>Describe the process for printing documents to a print device or shared printer</a:t>
            </a:r>
          </a:p>
          <a:p>
            <a:r>
              <a:rPr lang="en-US" dirty="0"/>
              <a:t>Configure and monitor a print server using the Print and Document Services role</a:t>
            </a:r>
          </a:p>
          <a:p>
            <a:r>
              <a:rPr lang="en-US" dirty="0"/>
              <a:t>Use the Print Management tool to add and configure shared printers</a:t>
            </a:r>
          </a:p>
          <a:p>
            <a:r>
              <a:rPr lang="en-US" dirty="0"/>
              <a:t>Deploy shared printers using Group Policy</a:t>
            </a:r>
          </a:p>
        </p:txBody>
      </p:sp>
    </p:spTree>
    <p:custDataLst>
      <p:tags r:id="rId1"/>
    </p:custDataLst>
    <p:extLst>
      <p:ext uri="{BB962C8B-B14F-4D97-AF65-F5344CB8AC3E}">
        <p14:creationId xmlns:p14="http://schemas.microsoft.com/office/powerpoint/2010/main" val="2756317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Installing Print and Document Services</a:t>
            </a:r>
            <a:br>
              <a:rPr lang="en-US" dirty="0"/>
            </a:br>
            <a:r>
              <a:rPr lang="en-US" dirty="0"/>
              <a:t>(2 of 2)</a:t>
            </a:r>
          </a:p>
        </p:txBody>
      </p:sp>
      <p:pic>
        <p:nvPicPr>
          <p:cNvPr id="3" name="Content Placeholder 2" descr="The Add Roles and Features Wizard, the Print and Document Services server role is installed. As the wizard progresses , the Print and Document Services components must be selected in the Role Services screen. These components include Print Server, Internet Printing, and L P D Servic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1636" y="1690692"/>
            <a:ext cx="5912327" cy="4541296"/>
          </a:xfrm>
        </p:spPr>
      </p:pic>
    </p:spTree>
    <p:custDataLst>
      <p:tags r:id="rId1"/>
    </p:custDataLst>
    <p:extLst>
      <p:ext uri="{BB962C8B-B14F-4D97-AF65-F5344CB8AC3E}">
        <p14:creationId xmlns:p14="http://schemas.microsoft.com/office/powerpoint/2010/main" val="358818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a Print Server (1 of 6)</a:t>
            </a:r>
          </a:p>
        </p:txBody>
      </p:sp>
      <p:sp>
        <p:nvSpPr>
          <p:cNvPr id="5" name="Content Placeholder 4"/>
          <p:cNvSpPr>
            <a:spLocks noGrp="1"/>
          </p:cNvSpPr>
          <p:nvPr>
            <p:ph idx="1"/>
          </p:nvPr>
        </p:nvSpPr>
        <p:spPr/>
        <p:txBody>
          <a:bodyPr/>
          <a:lstStyle/>
          <a:p>
            <a:r>
              <a:rPr lang="en-US" dirty="0"/>
              <a:t>Print Management tool</a:t>
            </a:r>
          </a:p>
          <a:p>
            <a:pPr lvl="1"/>
            <a:r>
              <a:rPr lang="en-US" dirty="0"/>
              <a:t>Local server is listed under the Print Servers section by default</a:t>
            </a:r>
          </a:p>
          <a:p>
            <a:pPr lvl="1"/>
            <a:r>
              <a:rPr lang="en-US" dirty="0"/>
              <a:t>Configure the other nodes before adding</a:t>
            </a:r>
          </a:p>
          <a:p>
            <a:pPr lvl="2"/>
            <a:r>
              <a:rPr lang="en-US" dirty="0"/>
              <a:t>Drivers, Forms, Ports</a:t>
            </a:r>
          </a:p>
          <a:p>
            <a:pPr lvl="1"/>
            <a:r>
              <a:rPr lang="en-US" dirty="0"/>
              <a:t>Can modify the spool folder location or display notifications for printers</a:t>
            </a:r>
          </a:p>
          <a:p>
            <a:pPr lvl="1"/>
            <a:r>
              <a:rPr lang="en-US" dirty="0"/>
              <a:t>Various permissions available to the printers and print server itself</a:t>
            </a:r>
          </a:p>
          <a:p>
            <a:pPr lvl="1"/>
            <a:r>
              <a:rPr lang="en-US" dirty="0"/>
              <a:t>Can configure the Print Management console to email printer notifications to an email address, or run a script</a:t>
            </a:r>
          </a:p>
        </p:txBody>
      </p:sp>
    </p:spTree>
    <p:custDataLst>
      <p:tags r:id="rId1"/>
    </p:custDataLst>
    <p:extLst>
      <p:ext uri="{BB962C8B-B14F-4D97-AF65-F5344CB8AC3E}">
        <p14:creationId xmlns:p14="http://schemas.microsoft.com/office/powerpoint/2010/main" val="3982018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a Print Server (2 of 6)</a:t>
            </a:r>
          </a:p>
        </p:txBody>
      </p:sp>
      <p:pic>
        <p:nvPicPr>
          <p:cNvPr id="3" name="Content Placeholder 2" descr="The Print Management tool that is accessible from the tools menu of Server Manag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5052" y="1690692"/>
            <a:ext cx="10425496" cy="4485025"/>
          </a:xfrm>
        </p:spPr>
      </p:pic>
    </p:spTree>
    <p:custDataLst>
      <p:tags r:id="rId1"/>
    </p:custDataLst>
    <p:extLst>
      <p:ext uri="{BB962C8B-B14F-4D97-AF65-F5344CB8AC3E}">
        <p14:creationId xmlns:p14="http://schemas.microsoft.com/office/powerpoint/2010/main" val="1044409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a Print Server (3 of 6)</a:t>
            </a:r>
          </a:p>
        </p:txBody>
      </p:sp>
      <p:pic>
        <p:nvPicPr>
          <p:cNvPr id="4" name="Content Placeholder 3" descr="The Advanced tab of print server properties window in which the location of the spool folder and display notifications for printers can be modifi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5957" y="1690691"/>
            <a:ext cx="3449537" cy="4583500"/>
          </a:xfrm>
        </p:spPr>
      </p:pic>
    </p:spTree>
    <p:custDataLst>
      <p:tags r:id="rId1"/>
    </p:custDataLst>
    <p:extLst>
      <p:ext uri="{BB962C8B-B14F-4D97-AF65-F5344CB8AC3E}">
        <p14:creationId xmlns:p14="http://schemas.microsoft.com/office/powerpoint/2010/main" val="2209723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a Print Server (4 of 6)</a:t>
            </a:r>
          </a:p>
        </p:txBody>
      </p:sp>
      <p:pic>
        <p:nvPicPr>
          <p:cNvPr id="5" name="Content Placeholder 4" descr="The Security tab of print server properties window. Here, you can allow groups&#10;and users the ability to view or configure the print server, manage print jobs or printer settings for printers on the print server, as well as submit print jobs to printers on the print serv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4247" y="1690692"/>
            <a:ext cx="3467105" cy="4611634"/>
          </a:xfrm>
        </p:spPr>
      </p:pic>
    </p:spTree>
    <p:custDataLst>
      <p:tags r:id="rId1"/>
    </p:custDataLst>
    <p:extLst>
      <p:ext uri="{BB962C8B-B14F-4D97-AF65-F5344CB8AC3E}">
        <p14:creationId xmlns:p14="http://schemas.microsoft.com/office/powerpoint/2010/main" val="4204784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a Print Server (5 of 6)</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83626494"/>
              </p:ext>
            </p:extLst>
          </p:nvPr>
        </p:nvGraphicFramePr>
        <p:xfrm>
          <a:off x="666645" y="1825625"/>
          <a:ext cx="10756321" cy="4211320"/>
        </p:xfrm>
        <a:graphic>
          <a:graphicData uri="http://schemas.openxmlformats.org/drawingml/2006/table">
            <a:tbl>
              <a:tblPr firstRow="1" bandRow="1">
                <a:tableStyleId>{5C22544A-7EE6-4342-B048-85BDC9FD1C3A}</a:tableStyleId>
              </a:tblPr>
              <a:tblGrid>
                <a:gridCol w="3206030">
                  <a:extLst>
                    <a:ext uri="{9D8B030D-6E8A-4147-A177-3AD203B41FA5}">
                      <a16:colId xmlns:a16="http://schemas.microsoft.com/office/drawing/2014/main" val="20000"/>
                    </a:ext>
                  </a:extLst>
                </a:gridCol>
                <a:gridCol w="6352274">
                  <a:extLst>
                    <a:ext uri="{9D8B030D-6E8A-4147-A177-3AD203B41FA5}">
                      <a16:colId xmlns:a16="http://schemas.microsoft.com/office/drawing/2014/main" val="20001"/>
                    </a:ext>
                  </a:extLst>
                </a:gridCol>
                <a:gridCol w="1198017">
                  <a:extLst>
                    <a:ext uri="{9D8B030D-6E8A-4147-A177-3AD203B41FA5}">
                      <a16:colId xmlns:a16="http://schemas.microsoft.com/office/drawing/2014/main" val="20002"/>
                    </a:ext>
                  </a:extLst>
                </a:gridCol>
              </a:tblGrid>
              <a:tr h="370840">
                <a:tc>
                  <a:txBody>
                    <a:bodyPr/>
                    <a:lstStyle/>
                    <a:p>
                      <a:r>
                        <a:rPr lang="en-US" dirty="0"/>
                        <a:t>Table 6-1  Printer and print server permissions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b="1" i="0" dirty="0">
                          <a:solidFill>
                            <a:srgbClr val="242021"/>
                          </a:solidFill>
                          <a:effectLst/>
                          <a:latin typeface="+mn-lt"/>
                        </a:rPr>
                        <a:t>Permission </a:t>
                      </a:r>
                      <a:endParaRPr lang="en-US" sz="1200" b="1" dirty="0">
                        <a:effectLst/>
                        <a:latin typeface="+mn-lt"/>
                      </a:endParaRPr>
                    </a:p>
                  </a:txBody>
                  <a:tcPr anchor="ctr"/>
                </a:tc>
                <a:tc>
                  <a:txBody>
                    <a:bodyPr/>
                    <a:lstStyle/>
                    <a:p>
                      <a:r>
                        <a:rPr lang="en-US" sz="1200" b="1" i="0" dirty="0">
                          <a:solidFill>
                            <a:srgbClr val="242021"/>
                          </a:solidFill>
                          <a:effectLst/>
                          <a:latin typeface="+mn-lt"/>
                        </a:rPr>
                        <a:t>Description </a:t>
                      </a:r>
                      <a:endParaRPr lang="en-US" sz="1200" b="1" dirty="0">
                        <a:effectLst/>
                        <a:latin typeface="+mn-lt"/>
                      </a:endParaRPr>
                    </a:p>
                  </a:txBody>
                  <a:tcPr anchor="ctr"/>
                </a:tc>
                <a:tc>
                  <a:txBody>
                    <a:bodyPr/>
                    <a:lstStyle/>
                    <a:p>
                      <a:r>
                        <a:rPr lang="en-US" sz="1200" b="1" i="0" dirty="0">
                          <a:solidFill>
                            <a:srgbClr val="242021"/>
                          </a:solidFill>
                          <a:effectLst/>
                          <a:latin typeface="+mn-lt"/>
                        </a:rPr>
                        <a:t>Applies to</a:t>
                      </a:r>
                      <a:endParaRPr lang="en-US" sz="1200" b="1" dirty="0">
                        <a:effectLst/>
                        <a:latin typeface="+mn-lt"/>
                      </a:endParaRPr>
                    </a:p>
                  </a:txBody>
                  <a:tcPr anchor="ctr"/>
                </a:tc>
                <a:extLst>
                  <a:ext uri="{0D108BD9-81ED-4DB2-BD59-A6C34878D82A}">
                    <a16:rowId xmlns:a16="http://schemas.microsoft.com/office/drawing/2014/main" val="10001"/>
                  </a:ext>
                </a:extLst>
              </a:tr>
              <a:tr h="370840">
                <a:tc>
                  <a:txBody>
                    <a:bodyPr/>
                    <a:lstStyle/>
                    <a:p>
                      <a:r>
                        <a:rPr lang="en-US" sz="1200" b="1" i="0" dirty="0">
                          <a:solidFill>
                            <a:srgbClr val="242021"/>
                          </a:solidFill>
                          <a:effectLst/>
                          <a:latin typeface="+mn-lt"/>
                        </a:rPr>
                        <a:t>Print </a:t>
                      </a:r>
                      <a:endParaRPr lang="en-US" sz="1200" b="1" dirty="0">
                        <a:effectLst/>
                        <a:latin typeface="+mn-lt"/>
                      </a:endParaRPr>
                    </a:p>
                  </a:txBody>
                  <a:tcPr anchor="ctr"/>
                </a:tc>
                <a:tc>
                  <a:txBody>
                    <a:bodyPr/>
                    <a:lstStyle/>
                    <a:p>
                      <a:r>
                        <a:rPr lang="en-US" sz="1200" b="1" i="0" dirty="0">
                          <a:solidFill>
                            <a:srgbClr val="242021"/>
                          </a:solidFill>
                          <a:effectLst/>
                          <a:latin typeface="+mn-lt"/>
                        </a:rPr>
                        <a:t>Allows users to submit print jobs to printers on the system as well as manage their own print jobs within the spool folder (pause, restart, resume, and cancel). By default, the Everyone group is granted this permission.</a:t>
                      </a:r>
                      <a:endParaRPr lang="en-US" sz="1200" b="1" dirty="0">
                        <a:effectLst/>
                        <a:latin typeface="+mn-lt"/>
                      </a:endParaRPr>
                    </a:p>
                  </a:txBody>
                  <a:tcPr anchor="ctr"/>
                </a:tc>
                <a:tc>
                  <a:txBody>
                    <a:bodyPr/>
                    <a:lstStyle/>
                    <a:p>
                      <a:r>
                        <a:rPr lang="en-US" sz="1200" b="1" i="0">
                          <a:solidFill>
                            <a:srgbClr val="242021"/>
                          </a:solidFill>
                          <a:effectLst/>
                          <a:latin typeface="+mn-lt"/>
                        </a:rPr>
                        <a:t>Printers</a:t>
                      </a:r>
                      <a:endParaRPr lang="en-US" sz="1200" b="1">
                        <a:effectLst/>
                        <a:latin typeface="+mn-lt"/>
                      </a:endParaRPr>
                    </a:p>
                  </a:txBody>
                  <a:tcPr anchor="ctr"/>
                </a:tc>
                <a:extLst>
                  <a:ext uri="{0D108BD9-81ED-4DB2-BD59-A6C34878D82A}">
                    <a16:rowId xmlns:a16="http://schemas.microsoft.com/office/drawing/2014/main" val="10002"/>
                  </a:ext>
                </a:extLst>
              </a:tr>
              <a:tr h="631141">
                <a:tc>
                  <a:txBody>
                    <a:bodyPr/>
                    <a:lstStyle/>
                    <a:p>
                      <a:r>
                        <a:rPr lang="en-US" sz="1200" b="1" i="0" dirty="0">
                          <a:solidFill>
                            <a:srgbClr val="242021"/>
                          </a:solidFill>
                          <a:effectLst/>
                          <a:latin typeface="+mn-lt"/>
                        </a:rPr>
                        <a:t>Manage Printers </a:t>
                      </a:r>
                      <a:endParaRPr lang="en-US" sz="1200" b="1" dirty="0">
                        <a:effectLst/>
                        <a:latin typeface="+mn-lt"/>
                      </a:endParaRPr>
                    </a:p>
                  </a:txBody>
                  <a:tcPr anchor="ctr"/>
                </a:tc>
                <a:tc>
                  <a:txBody>
                    <a:bodyPr/>
                    <a:lstStyle/>
                    <a:p>
                      <a:r>
                        <a:rPr lang="en-US" sz="1200" b="1" i="0" dirty="0">
                          <a:solidFill>
                            <a:srgbClr val="242021"/>
                          </a:solidFill>
                          <a:effectLst/>
                          <a:latin typeface="+mn-lt"/>
                        </a:rPr>
                        <a:t>Allows users to configure printer settings, pause and restart the printer, as well as submit print jobs to the printer. By default, members of the Administrators, Server Operators, and Print Operators group are granted this permission.</a:t>
                      </a:r>
                      <a:endParaRPr lang="en-US" sz="1200" b="1" dirty="0">
                        <a:effectLst/>
                        <a:latin typeface="+mn-lt"/>
                      </a:endParaRPr>
                    </a:p>
                  </a:txBody>
                  <a:tcPr anchor="ctr"/>
                </a:tc>
                <a:tc>
                  <a:txBody>
                    <a:bodyPr/>
                    <a:lstStyle/>
                    <a:p>
                      <a:r>
                        <a:rPr lang="en-US" sz="1200" b="1" i="0" dirty="0">
                          <a:solidFill>
                            <a:srgbClr val="242021"/>
                          </a:solidFill>
                          <a:effectLst/>
                          <a:latin typeface="+mn-lt"/>
                        </a:rPr>
                        <a:t>Printers</a:t>
                      </a:r>
                      <a:endParaRPr lang="en-US" sz="1200" b="1" dirty="0">
                        <a:effectLst/>
                        <a:latin typeface="+mn-lt"/>
                      </a:endParaRPr>
                    </a:p>
                  </a:txBody>
                  <a:tcPr anchor="ctr"/>
                </a:tc>
                <a:extLst>
                  <a:ext uri="{0D108BD9-81ED-4DB2-BD59-A6C34878D82A}">
                    <a16:rowId xmlns:a16="http://schemas.microsoft.com/office/drawing/2014/main" val="10003"/>
                  </a:ext>
                </a:extLst>
              </a:tr>
              <a:tr h="370840">
                <a:tc>
                  <a:txBody>
                    <a:bodyPr/>
                    <a:lstStyle/>
                    <a:p>
                      <a:r>
                        <a:rPr lang="en-US" sz="1200" b="1" i="0">
                          <a:solidFill>
                            <a:srgbClr val="242021"/>
                          </a:solidFill>
                          <a:effectLst/>
                          <a:latin typeface="+mn-lt"/>
                        </a:rPr>
                        <a:t>Manage Documents </a:t>
                      </a:r>
                      <a:endParaRPr lang="en-US" sz="1200" b="1">
                        <a:effectLst/>
                        <a:latin typeface="+mn-lt"/>
                      </a:endParaRPr>
                    </a:p>
                  </a:txBody>
                  <a:tcPr anchor="ctr"/>
                </a:tc>
                <a:tc>
                  <a:txBody>
                    <a:bodyPr/>
                    <a:lstStyle/>
                    <a:p>
                      <a:r>
                        <a:rPr lang="en-US" sz="1200" b="1" i="0" dirty="0">
                          <a:solidFill>
                            <a:srgbClr val="242021"/>
                          </a:solidFill>
                          <a:effectLst/>
                          <a:latin typeface="+mn-lt"/>
                        </a:rPr>
                        <a:t>Allows users to manage print jobs (pause, restart, resume, and cancel) that other users have submitted to the spool folder only. By default, CREATOR OWNER (the user that added the printer) and members of the Administrators group are granted this permission.</a:t>
                      </a:r>
                      <a:endParaRPr lang="en-US" sz="1200" b="1" dirty="0">
                        <a:effectLst/>
                        <a:latin typeface="+mn-lt"/>
                      </a:endParaRPr>
                    </a:p>
                  </a:txBody>
                  <a:tcPr anchor="ctr"/>
                </a:tc>
                <a:tc>
                  <a:txBody>
                    <a:bodyPr/>
                    <a:lstStyle/>
                    <a:p>
                      <a:r>
                        <a:rPr lang="en-US" sz="1200" b="1" i="0" dirty="0">
                          <a:solidFill>
                            <a:srgbClr val="242021"/>
                          </a:solidFill>
                          <a:effectLst/>
                          <a:latin typeface="+mn-lt"/>
                        </a:rPr>
                        <a:t>Printers</a:t>
                      </a:r>
                      <a:endParaRPr lang="en-US" sz="1200" b="1" dirty="0">
                        <a:effectLst/>
                        <a:latin typeface="+mn-lt"/>
                      </a:endParaRPr>
                    </a:p>
                  </a:txBody>
                  <a:tcPr anchor="ctr"/>
                </a:tc>
                <a:extLst>
                  <a:ext uri="{0D108BD9-81ED-4DB2-BD59-A6C34878D82A}">
                    <a16:rowId xmlns:a16="http://schemas.microsoft.com/office/drawing/2014/main" val="10004"/>
                  </a:ext>
                </a:extLst>
              </a:tr>
              <a:tr h="370840">
                <a:tc>
                  <a:txBody>
                    <a:bodyPr/>
                    <a:lstStyle/>
                    <a:p>
                      <a:r>
                        <a:rPr lang="en-US" sz="1200" b="1" i="0">
                          <a:solidFill>
                            <a:srgbClr val="242021"/>
                          </a:solidFill>
                          <a:effectLst/>
                          <a:latin typeface="OpenSans"/>
                        </a:rPr>
                        <a:t>View Server </a:t>
                      </a:r>
                      <a:endParaRPr lang="en-US" sz="1200" b="1">
                        <a:effectLst/>
                      </a:endParaRPr>
                    </a:p>
                  </a:txBody>
                  <a:tcPr anchor="ctr"/>
                </a:tc>
                <a:tc>
                  <a:txBody>
                    <a:bodyPr/>
                    <a:lstStyle/>
                    <a:p>
                      <a:r>
                        <a:rPr lang="en-US" sz="1200" b="1" i="0" dirty="0">
                          <a:solidFill>
                            <a:srgbClr val="242021"/>
                          </a:solidFill>
                          <a:effectLst/>
                          <a:latin typeface="OpenSans"/>
                        </a:rPr>
                        <a:t>Allows users to view the shared printers available on the print server. By default, the Everyone group is granted this permission.</a:t>
                      </a:r>
                      <a:endParaRPr lang="en-US" sz="1200" b="1" dirty="0">
                        <a:effectLst/>
                      </a:endParaRPr>
                    </a:p>
                  </a:txBody>
                  <a:tcPr anchor="ctr"/>
                </a:tc>
                <a:tc>
                  <a:txBody>
                    <a:bodyPr/>
                    <a:lstStyle/>
                    <a:p>
                      <a:r>
                        <a:rPr lang="en-US" sz="1200" b="1" i="0" dirty="0">
                          <a:solidFill>
                            <a:srgbClr val="242021"/>
                          </a:solidFill>
                          <a:effectLst/>
                          <a:latin typeface="OpenSans"/>
                        </a:rPr>
                        <a:t>Print server</a:t>
                      </a:r>
                      <a:endParaRPr lang="en-US" sz="1200" b="1" dirty="0">
                        <a:effectLst/>
                      </a:endParaRPr>
                    </a:p>
                  </a:txBody>
                  <a:tcPr anchor="ctr"/>
                </a:tc>
                <a:extLst>
                  <a:ext uri="{0D108BD9-81ED-4DB2-BD59-A6C34878D82A}">
                    <a16:rowId xmlns:a16="http://schemas.microsoft.com/office/drawing/2014/main" val="10005"/>
                  </a:ext>
                </a:extLst>
              </a:tr>
              <a:tr h="370840">
                <a:tc>
                  <a:txBody>
                    <a:bodyPr/>
                    <a:lstStyle/>
                    <a:p>
                      <a:r>
                        <a:rPr lang="en-US" sz="1200" b="1" i="0">
                          <a:solidFill>
                            <a:srgbClr val="242021"/>
                          </a:solidFill>
                          <a:effectLst/>
                          <a:latin typeface="OpenSans"/>
                        </a:rPr>
                        <a:t>Manage Server </a:t>
                      </a:r>
                      <a:endParaRPr lang="en-US" sz="1200" b="1">
                        <a:effectLst/>
                      </a:endParaRPr>
                    </a:p>
                  </a:txBody>
                  <a:tcPr anchor="ctr"/>
                </a:tc>
                <a:tc>
                  <a:txBody>
                    <a:bodyPr/>
                    <a:lstStyle/>
                    <a:p>
                      <a:r>
                        <a:rPr lang="en-US" sz="1200" b="1" i="0" dirty="0">
                          <a:solidFill>
                            <a:srgbClr val="242021"/>
                          </a:solidFill>
                          <a:effectLst/>
                          <a:latin typeface="OpenSans"/>
                        </a:rPr>
                        <a:t>Allows users to configure print server settings within the Print Management tool. By default, members of the Administrators, Server Operators, and Print Operators group are granted this permission.</a:t>
                      </a:r>
                      <a:endParaRPr lang="en-US" sz="1200" b="1" dirty="0">
                        <a:effectLst/>
                      </a:endParaRPr>
                    </a:p>
                  </a:txBody>
                  <a:tcPr anchor="ctr"/>
                </a:tc>
                <a:tc>
                  <a:txBody>
                    <a:bodyPr/>
                    <a:lstStyle/>
                    <a:p>
                      <a:r>
                        <a:rPr lang="en-US" sz="1200" b="1" i="0" dirty="0">
                          <a:solidFill>
                            <a:srgbClr val="242021"/>
                          </a:solidFill>
                          <a:effectLst/>
                          <a:latin typeface="OpenSans"/>
                        </a:rPr>
                        <a:t>Print server</a:t>
                      </a:r>
                      <a:endParaRPr lang="en-US" sz="1200" b="1" dirty="0">
                        <a:effectLst/>
                      </a:endParaRPr>
                    </a:p>
                  </a:txBody>
                  <a:tcPr anchor="ct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1196526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a Print Server (6 of 6)</a:t>
            </a:r>
          </a:p>
        </p:txBody>
      </p:sp>
      <p:pic>
        <p:nvPicPr>
          <p:cNvPr id="4" name="Content Placeholder 3" descr="Configuring email notifications for a printer. In the Print Management tool, a print server such as server x is highlighted in the navigation pane. Then, in the Actions pane, click More Actions and Set Notifications to open the Set Notifications window. Here, the following configuration is done. Printer notifications will be emailed to Jason dot eckert at trios dot com from the email server exchange dot domain x dot com using the email account print server at domain X dot com with the subject line, Notifications from Print Service on server x dot domain x dot co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8371" y="1690691"/>
            <a:ext cx="5858858" cy="4485025"/>
          </a:xfrm>
        </p:spPr>
      </p:pic>
    </p:spTree>
    <p:custDataLst>
      <p:tags r:id="rId1"/>
    </p:custDataLst>
    <p:extLst>
      <p:ext uri="{BB962C8B-B14F-4D97-AF65-F5344CB8AC3E}">
        <p14:creationId xmlns:p14="http://schemas.microsoft.com/office/powerpoint/2010/main" val="81373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Adding Printers to a Print Server (1 of 4)</a:t>
            </a:r>
          </a:p>
        </p:txBody>
      </p:sp>
      <p:sp>
        <p:nvSpPr>
          <p:cNvPr id="5" name="Content Placeholder 4"/>
          <p:cNvSpPr>
            <a:spLocks noGrp="1"/>
          </p:cNvSpPr>
          <p:nvPr>
            <p:ph idx="1"/>
          </p:nvPr>
        </p:nvSpPr>
        <p:spPr/>
        <p:txBody>
          <a:bodyPr/>
          <a:lstStyle/>
          <a:p>
            <a:r>
              <a:rPr lang="en-US" dirty="0"/>
              <a:t>Use the Network Printer Installation Wizard</a:t>
            </a:r>
          </a:p>
          <a:p>
            <a:pPr lvl="1"/>
            <a:r>
              <a:rPr lang="en-US" dirty="0"/>
              <a:t>Select installation method</a:t>
            </a:r>
          </a:p>
          <a:p>
            <a:pPr lvl="2"/>
            <a:r>
              <a:rPr lang="en-US" dirty="0"/>
              <a:t>Search the network</a:t>
            </a:r>
          </a:p>
          <a:p>
            <a:pPr lvl="2"/>
            <a:r>
              <a:rPr lang="en-US" dirty="0"/>
              <a:t>Select </a:t>
            </a:r>
            <a:r>
              <a:rPr lang="en-US" i="1" dirty="0"/>
              <a:t>Add a TCP/IP or Web Services Printer by IP address or hostname</a:t>
            </a:r>
          </a:p>
          <a:p>
            <a:pPr lvl="2"/>
            <a:r>
              <a:rPr lang="en-US" dirty="0"/>
              <a:t>Select </a:t>
            </a:r>
            <a:r>
              <a:rPr lang="en-US" i="1" dirty="0"/>
              <a:t>Add a new printer using an existing port</a:t>
            </a:r>
          </a:p>
          <a:p>
            <a:pPr lvl="2"/>
            <a:r>
              <a:rPr lang="en-US" dirty="0"/>
              <a:t>Select </a:t>
            </a:r>
            <a:r>
              <a:rPr lang="en-US" i="1" dirty="0"/>
              <a:t>Create a new port and add a new printer</a:t>
            </a:r>
          </a:p>
          <a:p>
            <a:pPr lvl="1"/>
            <a:r>
              <a:rPr lang="en-US" dirty="0"/>
              <a:t>Select or specify the location of the print device</a:t>
            </a:r>
          </a:p>
          <a:p>
            <a:pPr lvl="1"/>
            <a:r>
              <a:rPr lang="en-US" dirty="0"/>
              <a:t>Supply the appropriate drivers</a:t>
            </a:r>
          </a:p>
          <a:p>
            <a:pPr lvl="1"/>
            <a:r>
              <a:rPr lang="en-US" dirty="0"/>
              <a:t>Enter the printer name and sharing settings </a:t>
            </a:r>
          </a:p>
        </p:txBody>
      </p:sp>
    </p:spTree>
    <p:custDataLst>
      <p:tags r:id="rId1"/>
    </p:custDataLst>
    <p:extLst>
      <p:ext uri="{BB962C8B-B14F-4D97-AF65-F5344CB8AC3E}">
        <p14:creationId xmlns:p14="http://schemas.microsoft.com/office/powerpoint/2010/main" val="1325113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Adding Printers to a Print Server (2 of 4)</a:t>
            </a:r>
          </a:p>
        </p:txBody>
      </p:sp>
      <p:pic>
        <p:nvPicPr>
          <p:cNvPr id="3" name="Content Placeholder 2" descr="The Network Printer Installation Wizard. A new printer can be added to a print server using the Print Management tool. In the navigation pane, the Printers node under a server is highlighted. In the Actions pane, click More Actions and Add Printer to open the Network Printer Installation Wizard. The default option that is selected in the wizard is Search the network for printers. Other options available are the following. Add a T C P I P or Web Services Printer by I P address or host name. Add a new printer using an existing port. Create a new port and add a new prin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3420" y="1690692"/>
            <a:ext cx="5368760" cy="4527228"/>
          </a:xfrm>
        </p:spPr>
      </p:pic>
    </p:spTree>
    <p:custDataLst>
      <p:tags r:id="rId1"/>
    </p:custDataLst>
    <p:extLst>
      <p:ext uri="{BB962C8B-B14F-4D97-AF65-F5344CB8AC3E}">
        <p14:creationId xmlns:p14="http://schemas.microsoft.com/office/powerpoint/2010/main" val="3642355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Adding Printers to a Print Server (3 of 4)</a:t>
            </a:r>
          </a:p>
        </p:txBody>
      </p:sp>
      <p:pic>
        <p:nvPicPr>
          <p:cNvPr id="5" name="Content Placeholder 4" descr="Specifying the correct printer driver. After the location of the print device has been specified, the Network Printer Installation Wizard prompts for the printer driver. If the drivers were already added to the Driver node under your print server in the Print Management console, the drivers will be automatically selected. Otherwise, click Windows Update to get them online or click Have Disk to supply the driver files that came from the printer manufactu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1692" y="1690691"/>
            <a:ext cx="5410138" cy="4499093"/>
          </a:xfrm>
        </p:spPr>
      </p:pic>
    </p:spTree>
    <p:custDataLst>
      <p:tags r:id="rId1"/>
    </p:custDataLst>
    <p:extLst>
      <p:ext uri="{BB962C8B-B14F-4D97-AF65-F5344CB8AC3E}">
        <p14:creationId xmlns:p14="http://schemas.microsoft.com/office/powerpoint/2010/main" val="3594206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Learning Objectives (2 of 2)</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After completing this module you should be able to:</a:t>
            </a:r>
          </a:p>
          <a:p>
            <a:r>
              <a:rPr lang="en-US" dirty="0"/>
              <a:t>Manage print jobs</a:t>
            </a:r>
          </a:p>
          <a:p>
            <a:r>
              <a:rPr lang="en-US" dirty="0"/>
              <a:t>Troubleshoot common printing problems</a:t>
            </a:r>
          </a:p>
        </p:txBody>
      </p:sp>
    </p:spTree>
    <p:custDataLst>
      <p:tags r:id="rId1"/>
    </p:custDataLst>
    <p:extLst>
      <p:ext uri="{BB962C8B-B14F-4D97-AF65-F5344CB8AC3E}">
        <p14:creationId xmlns:p14="http://schemas.microsoft.com/office/powerpoint/2010/main" val="276247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Adding Printers to a Print Server (4 of 4)</a:t>
            </a:r>
          </a:p>
        </p:txBody>
      </p:sp>
      <p:pic>
        <p:nvPicPr>
          <p:cNvPr id="4" name="Content Placeholder 3" descr="Specifying the printer name and share information. After the printer drivers have been specified, the Network Printer Installation Wizards prompts for the printer name and sharing settings. A name for the printer is entered. Share this printer is selected. A share name is entered. Location is entered and comment is also entered. The Next button is clicked for the remaining installation proces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1578" y="1690692"/>
            <a:ext cx="5432444" cy="4504636"/>
          </a:xfrm>
        </p:spPr>
      </p:pic>
    </p:spTree>
    <p:custDataLst>
      <p:tags r:id="rId1"/>
    </p:custDataLst>
    <p:extLst>
      <p:ext uri="{BB962C8B-B14F-4D97-AF65-F5344CB8AC3E}">
        <p14:creationId xmlns:p14="http://schemas.microsoft.com/office/powerpoint/2010/main" val="158811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Printer Properties (1 of 8) </a:t>
            </a:r>
          </a:p>
        </p:txBody>
      </p:sp>
      <p:sp>
        <p:nvSpPr>
          <p:cNvPr id="4" name="Content Placeholder 3"/>
          <p:cNvSpPr>
            <a:spLocks noGrp="1"/>
          </p:cNvSpPr>
          <p:nvPr>
            <p:ph idx="1"/>
          </p:nvPr>
        </p:nvSpPr>
        <p:spPr/>
        <p:txBody>
          <a:bodyPr/>
          <a:lstStyle/>
          <a:p>
            <a:r>
              <a:rPr lang="en-US" dirty="0"/>
              <a:t>Use the Print Management console</a:t>
            </a:r>
          </a:p>
          <a:p>
            <a:pPr lvl="1"/>
            <a:r>
              <a:rPr lang="en-US" dirty="0"/>
              <a:t>The Sharing tab</a:t>
            </a:r>
          </a:p>
          <a:p>
            <a:pPr lvl="1"/>
            <a:r>
              <a:rPr lang="en-US" dirty="0"/>
              <a:t>The Ports tab</a:t>
            </a:r>
          </a:p>
          <a:p>
            <a:pPr lvl="1"/>
            <a:r>
              <a:rPr lang="en-US" dirty="0"/>
              <a:t>The Advanced tab</a:t>
            </a:r>
          </a:p>
          <a:p>
            <a:pPr lvl="1"/>
            <a:r>
              <a:rPr lang="en-US" dirty="0"/>
              <a:t>The Security tab</a:t>
            </a:r>
          </a:p>
          <a:p>
            <a:pPr lvl="1"/>
            <a:r>
              <a:rPr lang="en-US" dirty="0"/>
              <a:t>The Device Settings tab</a:t>
            </a:r>
          </a:p>
        </p:txBody>
      </p:sp>
    </p:spTree>
    <p:custDataLst>
      <p:tags r:id="rId1"/>
    </p:custDataLst>
    <p:extLst>
      <p:ext uri="{BB962C8B-B14F-4D97-AF65-F5344CB8AC3E}">
        <p14:creationId xmlns:p14="http://schemas.microsoft.com/office/powerpoint/2010/main" val="2018168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Printer Properties (2 of 8) </a:t>
            </a:r>
          </a:p>
        </p:txBody>
      </p:sp>
      <p:pic>
        <p:nvPicPr>
          <p:cNvPr id="3" name="Content Placeholder 2" descr="The General tab within the properties of a printer where additional configuration tasks can be performed. In the Print Management console, select the printer and in the Actions pane, click More Actions and Properties to bring up the Properties window for the printer. In the General tab, you can change the printer name, location, and comment.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24308" y="1690691"/>
            <a:ext cx="3546984" cy="4555363"/>
          </a:xfrm>
        </p:spPr>
      </p:pic>
    </p:spTree>
    <p:custDataLst>
      <p:tags r:id="rId1"/>
    </p:custDataLst>
    <p:extLst>
      <p:ext uri="{BB962C8B-B14F-4D97-AF65-F5344CB8AC3E}">
        <p14:creationId xmlns:p14="http://schemas.microsoft.com/office/powerpoint/2010/main" val="4182426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Printer Properties (3 of 8) </a:t>
            </a:r>
          </a:p>
        </p:txBody>
      </p:sp>
      <p:pic>
        <p:nvPicPr>
          <p:cNvPr id="5" name="Content Placeholder 4" descr="The Sharing tab within the properties of a printer. In this tab, select Share this printer to share the printer to other systems on the network. Select Render print jobs on client computers so that print jobs are rendered on the client computers before they are forwarded to the print server. Select List in the directory to publish the printer in the Active Director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3539" y="1690692"/>
            <a:ext cx="3508522" cy="4565826"/>
          </a:xfrm>
        </p:spPr>
      </p:pic>
    </p:spTree>
    <p:custDataLst>
      <p:tags r:id="rId1"/>
    </p:custDataLst>
    <p:extLst>
      <p:ext uri="{BB962C8B-B14F-4D97-AF65-F5344CB8AC3E}">
        <p14:creationId xmlns:p14="http://schemas.microsoft.com/office/powerpoint/2010/main" val="4118887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Printer Properties (4 of 8) </a:t>
            </a:r>
          </a:p>
        </p:txBody>
      </p:sp>
      <p:pic>
        <p:nvPicPr>
          <p:cNvPr id="4" name="Content Placeholder 3" descr="The Ports tab within the properties of a printer in which ports can be added or deleted and the properties of ports can be configur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2423" y="1690692"/>
            <a:ext cx="3470753" cy="4555363"/>
          </a:xfrm>
        </p:spPr>
      </p:pic>
    </p:spTree>
    <p:custDataLst>
      <p:tags r:id="rId1"/>
    </p:custDataLst>
    <p:extLst>
      <p:ext uri="{BB962C8B-B14F-4D97-AF65-F5344CB8AC3E}">
        <p14:creationId xmlns:p14="http://schemas.microsoft.com/office/powerpoint/2010/main" val="588545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Printer Properties (5 of 8) </a:t>
            </a:r>
          </a:p>
        </p:txBody>
      </p:sp>
      <p:pic>
        <p:nvPicPr>
          <p:cNvPr id="5" name="Content Placeholder 4" descr="The Advanced tab within the properties of a printer. Here, the times that a printer is available to users, the printer priority, printer driver, and spooling options can be configur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72234" y="1690692"/>
            <a:ext cx="3463471" cy="4541296"/>
          </a:xfrm>
        </p:spPr>
      </p:pic>
    </p:spTree>
    <p:custDataLst>
      <p:tags r:id="rId1"/>
    </p:custDataLst>
    <p:extLst>
      <p:ext uri="{BB962C8B-B14F-4D97-AF65-F5344CB8AC3E}">
        <p14:creationId xmlns:p14="http://schemas.microsoft.com/office/powerpoint/2010/main" val="830902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Printer Properties (6 of 8) </a:t>
            </a:r>
          </a:p>
        </p:txBody>
      </p:sp>
      <p:pic>
        <p:nvPicPr>
          <p:cNvPr id="7" name="Content Placeholder 6" descr="The Security tab within the properties of a printer in which the following three permissions can be configured for a printer. Print. Manage this printer. Manage documents. Click Add to add groups and users to which permissions can be assign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31740" y="1690692"/>
            <a:ext cx="3532119" cy="4541296"/>
          </a:xfrm>
        </p:spPr>
      </p:pic>
    </p:spTree>
    <p:custDataLst>
      <p:tags r:id="rId1"/>
    </p:custDataLst>
    <p:extLst>
      <p:ext uri="{BB962C8B-B14F-4D97-AF65-F5344CB8AC3E}">
        <p14:creationId xmlns:p14="http://schemas.microsoft.com/office/powerpoint/2010/main" val="445984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Printer Properties (7 of 8) </a:t>
            </a:r>
          </a:p>
        </p:txBody>
      </p:sp>
      <p:pic>
        <p:nvPicPr>
          <p:cNvPr id="4" name="Content Placeholder 3" descr="The Advanced Security Settings window for a printer. Clicking on Advanced in the security tab in the Properties window of a printer opens the Advanced Security Settings window. Appropriate entries can be added to the auditing tab in this window. In the screenshot, the entries added pertain to logging an event to the security log when a user within the Marketing-G group successfully submits a print job, and when the user Bob Burtt successfully manages another user’s print job within the spool folder for the H P Laser Jet underscore 6 M P prin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3243" y="1694347"/>
            <a:ext cx="6109114" cy="4481370"/>
          </a:xfrm>
        </p:spPr>
      </p:pic>
    </p:spTree>
    <p:custDataLst>
      <p:tags r:id="rId1"/>
    </p:custDataLst>
    <p:extLst>
      <p:ext uri="{BB962C8B-B14F-4D97-AF65-F5344CB8AC3E}">
        <p14:creationId xmlns:p14="http://schemas.microsoft.com/office/powerpoint/2010/main" val="1369264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Printer Properties (8 of 8) </a:t>
            </a:r>
          </a:p>
        </p:txBody>
      </p:sp>
      <p:pic>
        <p:nvPicPr>
          <p:cNvPr id="5" name="Content Placeholder 4" descr="The Device Settings tab within the properties of a printer in which the standard features provided by your printer driver can be configur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95970" y="1689977"/>
            <a:ext cx="3603660" cy="4570146"/>
          </a:xfrm>
        </p:spPr>
      </p:pic>
    </p:spTree>
    <p:custDataLst>
      <p:tags r:id="rId1"/>
    </p:custDataLst>
    <p:extLst>
      <p:ext uri="{BB962C8B-B14F-4D97-AF65-F5344CB8AC3E}">
        <p14:creationId xmlns:p14="http://schemas.microsoft.com/office/powerpoint/2010/main" val="2097785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Group Policy to Deploy Shared Printers (1 of 2)</a:t>
            </a:r>
          </a:p>
        </p:txBody>
      </p:sp>
      <p:sp>
        <p:nvSpPr>
          <p:cNvPr id="5" name="Content Placeholder 4"/>
          <p:cNvSpPr>
            <a:spLocks noGrp="1"/>
          </p:cNvSpPr>
          <p:nvPr>
            <p:ph idx="1"/>
          </p:nvPr>
        </p:nvSpPr>
        <p:spPr/>
        <p:txBody>
          <a:bodyPr/>
          <a:lstStyle/>
          <a:p>
            <a:r>
              <a:rPr lang="en-US" dirty="0"/>
              <a:t>Group policy simplifies addition of printers on client computers</a:t>
            </a:r>
          </a:p>
          <a:p>
            <a:pPr lvl="1"/>
            <a:r>
              <a:rPr lang="en-US" dirty="0"/>
              <a:t>Can automatically add SMB shared printers to computers joined to a domain</a:t>
            </a:r>
          </a:p>
          <a:p>
            <a:pPr lvl="2"/>
            <a:r>
              <a:rPr lang="en-US" dirty="0"/>
              <a:t>Requires appropriate printer drivers installed on the print server</a:t>
            </a:r>
          </a:p>
          <a:p>
            <a:r>
              <a:rPr lang="en-US" dirty="0"/>
              <a:t>Right-click a printer within the Print Management console</a:t>
            </a:r>
          </a:p>
          <a:p>
            <a:pPr lvl="1"/>
            <a:r>
              <a:rPr lang="en-US" dirty="0"/>
              <a:t>Select </a:t>
            </a:r>
            <a:r>
              <a:rPr lang="en-US" i="1" dirty="0"/>
              <a:t>Deploy with Group Policy</a:t>
            </a:r>
            <a:r>
              <a:rPr lang="en-US" dirty="0"/>
              <a:t> to open the Deploy with Group Policy window</a:t>
            </a:r>
          </a:p>
          <a:p>
            <a:pPr lvl="2"/>
            <a:r>
              <a:rPr lang="en-US" dirty="0"/>
              <a:t>Can select an existing Group Policy</a:t>
            </a:r>
          </a:p>
          <a:p>
            <a:pPr lvl="2"/>
            <a:r>
              <a:rPr lang="en-US" dirty="0"/>
              <a:t>Can add the shared printer to user or computer objects receiving the group policy</a:t>
            </a:r>
          </a:p>
        </p:txBody>
      </p:sp>
    </p:spTree>
    <p:custDataLst>
      <p:tags r:id="rId1"/>
    </p:custDataLst>
    <p:extLst>
      <p:ext uri="{BB962C8B-B14F-4D97-AF65-F5344CB8AC3E}">
        <p14:creationId xmlns:p14="http://schemas.microsoft.com/office/powerpoint/2010/main" val="301474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a:t>Windows Printing Basics (1 of 2)</a:t>
            </a:r>
            <a:endParaRPr lang="en-US" dirty="0"/>
          </a:p>
        </p:txBody>
      </p:sp>
      <p:sp>
        <p:nvSpPr>
          <p:cNvPr id="5" name="Content Placeholder 4"/>
          <p:cNvSpPr>
            <a:spLocks noGrp="1"/>
          </p:cNvSpPr>
          <p:nvPr>
            <p:ph idx="1"/>
          </p:nvPr>
        </p:nvSpPr>
        <p:spPr/>
        <p:txBody>
          <a:bodyPr/>
          <a:lstStyle/>
          <a:p>
            <a:r>
              <a:rPr lang="en-US" dirty="0"/>
              <a:t>PnP configurable printers</a:t>
            </a:r>
          </a:p>
          <a:p>
            <a:pPr lvl="1"/>
            <a:r>
              <a:rPr lang="en-US" dirty="0"/>
              <a:t>Connect using a physical port</a:t>
            </a:r>
          </a:p>
          <a:p>
            <a:pPr lvl="1"/>
            <a:r>
              <a:rPr lang="en-US" dirty="0"/>
              <a:t>Configured by the system automatically using a printer driver</a:t>
            </a:r>
          </a:p>
          <a:p>
            <a:r>
              <a:rPr lang="en-US" dirty="0"/>
              <a:t>Non-PnP configurable printers and network interfaced printers</a:t>
            </a:r>
          </a:p>
          <a:p>
            <a:pPr lvl="1"/>
            <a:r>
              <a:rPr lang="en-US" dirty="0"/>
              <a:t>Connect using a network connection</a:t>
            </a:r>
          </a:p>
          <a:p>
            <a:pPr lvl="1"/>
            <a:r>
              <a:rPr lang="en-US" dirty="0"/>
              <a:t>Require manual addition using the Devices and Printers utility</a:t>
            </a:r>
          </a:p>
          <a:p>
            <a:r>
              <a:rPr lang="en-US" dirty="0"/>
              <a:t>Printers are represented by a printer name and icon within Devices and Printers</a:t>
            </a:r>
          </a:p>
          <a:p>
            <a:r>
              <a:rPr lang="en-US" dirty="0"/>
              <a:t>Can configure printers as shared resources</a:t>
            </a:r>
          </a:p>
        </p:txBody>
      </p:sp>
    </p:spTree>
    <p:custDataLst>
      <p:tags r:id="rId1"/>
    </p:custDataLst>
    <p:extLst>
      <p:ext uri="{BB962C8B-B14F-4D97-AF65-F5344CB8AC3E}">
        <p14:creationId xmlns:p14="http://schemas.microsoft.com/office/powerpoint/2010/main" val="2349212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Group Policy to Deploy Shared Printers (2 of 2)</a:t>
            </a:r>
          </a:p>
        </p:txBody>
      </p:sp>
      <p:pic>
        <p:nvPicPr>
          <p:cNvPr id="3" name="Content Placeholder 2" descr="Deploying a shared printer using Group Policy with the Deploy with Group Policy window. S M B shared printers can be added to computers in the domain using group policy. In the Print Management console, right-click a printer and select Deploy with Group Policy. This opens the Deploy with Group Policy window. An existing group policy to add a shared printer to user or computer objects is selected in this window. In the screenshot, the H P Laser Jet underscore 6 M P shared printer on server x is automatically installed to the computers in the domain that receives the Default Domain Policy Group Polic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0366" y="1690692"/>
            <a:ext cx="6774867" cy="4485025"/>
          </a:xfrm>
        </p:spPr>
      </p:pic>
    </p:spTree>
    <p:custDataLst>
      <p:tags r:id="rId1"/>
    </p:custDataLst>
    <p:extLst>
      <p:ext uri="{BB962C8B-B14F-4D97-AF65-F5344CB8AC3E}">
        <p14:creationId xmlns:p14="http://schemas.microsoft.com/office/powerpoint/2010/main" val="3436834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a:t>Configuring Branch Office Direct Printing</a:t>
            </a:r>
            <a:endParaRPr lang="en-US" dirty="0"/>
          </a:p>
        </p:txBody>
      </p:sp>
      <p:sp>
        <p:nvSpPr>
          <p:cNvPr id="5" name="Content Placeholder 4"/>
          <p:cNvSpPr>
            <a:spLocks noGrp="1"/>
          </p:cNvSpPr>
          <p:nvPr>
            <p:ph idx="1"/>
          </p:nvPr>
        </p:nvSpPr>
        <p:spPr/>
        <p:txBody>
          <a:bodyPr/>
          <a:lstStyle/>
          <a:p>
            <a:r>
              <a:rPr lang="en-US" dirty="0"/>
              <a:t>Offices may contain a network-attached print device</a:t>
            </a:r>
          </a:p>
          <a:p>
            <a:pPr lvl="1"/>
            <a:r>
              <a:rPr lang="en-US" dirty="0"/>
              <a:t>Creates a slow printing process and congestion across Internet connection for the branch office</a:t>
            </a:r>
          </a:p>
          <a:p>
            <a:r>
              <a:rPr lang="en-US" dirty="0"/>
              <a:t>Solve by enabling Branch Office Direct Printing (BODP) on the shared printer</a:t>
            </a:r>
          </a:p>
          <a:p>
            <a:pPr lvl="1"/>
            <a:r>
              <a:rPr lang="en-US" dirty="0"/>
              <a:t>Print server does not spool the print job</a:t>
            </a:r>
          </a:p>
          <a:p>
            <a:r>
              <a:rPr lang="en-US" dirty="0"/>
              <a:t>To enable BODP</a:t>
            </a:r>
          </a:p>
          <a:p>
            <a:pPr lvl="1"/>
            <a:r>
              <a:rPr lang="en-US" dirty="0"/>
              <a:t>Right-click a printer within the Print Management console</a:t>
            </a:r>
          </a:p>
          <a:p>
            <a:pPr lvl="1"/>
            <a:r>
              <a:rPr lang="en-US" dirty="0"/>
              <a:t>Click </a:t>
            </a:r>
            <a:r>
              <a:rPr lang="en-US" i="1" dirty="0"/>
              <a:t>Enable Branch Office Direct Printing</a:t>
            </a:r>
            <a:endParaRPr lang="en-US" dirty="0"/>
          </a:p>
        </p:txBody>
      </p:sp>
    </p:spTree>
    <p:custDataLst>
      <p:tags r:id="rId1"/>
    </p:custDataLst>
    <p:extLst>
      <p:ext uri="{BB962C8B-B14F-4D97-AF65-F5344CB8AC3E}">
        <p14:creationId xmlns:p14="http://schemas.microsoft.com/office/powerpoint/2010/main" val="4043308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Managing Print Jobs (1 of 5)</a:t>
            </a:r>
          </a:p>
        </p:txBody>
      </p:sp>
      <p:sp>
        <p:nvSpPr>
          <p:cNvPr id="5" name="Content Placeholder 4"/>
          <p:cNvSpPr>
            <a:spLocks noGrp="1"/>
          </p:cNvSpPr>
          <p:nvPr>
            <p:ph idx="1"/>
          </p:nvPr>
        </p:nvSpPr>
        <p:spPr/>
        <p:txBody>
          <a:bodyPr/>
          <a:lstStyle/>
          <a:p>
            <a:r>
              <a:rPr lang="en-US" dirty="0"/>
              <a:t>Several options are available for managing a print job waiting to print</a:t>
            </a:r>
          </a:p>
          <a:p>
            <a:pPr lvl="1"/>
            <a:r>
              <a:rPr lang="en-US" dirty="0"/>
              <a:t>Users with Print permission can view and manage their own print jobs</a:t>
            </a:r>
          </a:p>
          <a:p>
            <a:pPr lvl="1"/>
            <a:r>
              <a:rPr lang="en-US" dirty="0"/>
              <a:t>Users with Manage Documents permission can view and manage print jobs of other users</a:t>
            </a:r>
          </a:p>
          <a:p>
            <a:pPr lvl="1"/>
            <a:r>
              <a:rPr lang="en-US" dirty="0"/>
              <a:t>Open the print queue window</a:t>
            </a:r>
          </a:p>
          <a:p>
            <a:pPr lvl="2"/>
            <a:r>
              <a:rPr lang="en-US" dirty="0"/>
              <a:t>Select Document menu to choose options such as Pause, Resume, Restart, Cancel, and Properties</a:t>
            </a:r>
          </a:p>
          <a:p>
            <a:pPr lvl="2"/>
            <a:r>
              <a:rPr lang="en-US" dirty="0"/>
              <a:t>Select Printer menu to choose additional options: Pause Printing and Cancel All Documents</a:t>
            </a:r>
          </a:p>
        </p:txBody>
      </p:sp>
    </p:spTree>
    <p:custDataLst>
      <p:tags r:id="rId1"/>
    </p:custDataLst>
    <p:extLst>
      <p:ext uri="{BB962C8B-B14F-4D97-AF65-F5344CB8AC3E}">
        <p14:creationId xmlns:p14="http://schemas.microsoft.com/office/powerpoint/2010/main" val="2901822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Managing Print Jobs (2 of 5)</a:t>
            </a:r>
          </a:p>
        </p:txBody>
      </p:sp>
      <p:pic>
        <p:nvPicPr>
          <p:cNvPr id="3" name="Content Placeholder 2" descr="The print queue window for the H P Laser Jet underscore 6 M P printer. On a print client, clicking the printer icon in the notification area opens the print queue window. Users can view and manage their print jobs in this window."/>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6274" y="2180493"/>
            <a:ext cx="9283051" cy="3207433"/>
          </a:xfrm>
        </p:spPr>
      </p:pic>
    </p:spTree>
    <p:custDataLst>
      <p:tags r:id="rId1"/>
    </p:custDataLst>
    <p:extLst>
      <p:ext uri="{BB962C8B-B14F-4D97-AF65-F5344CB8AC3E}">
        <p14:creationId xmlns:p14="http://schemas.microsoft.com/office/powerpoint/2010/main" val="1218138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Managing Print Jobs (3 of 5)</a:t>
            </a:r>
          </a:p>
        </p:txBody>
      </p:sp>
      <p:pic>
        <p:nvPicPr>
          <p:cNvPr id="5" name="Content Placeholder 4" descr="The properties window of a document in the print queue. The document is selected from the print queue and the Properties option is selected from the document menu to bring up the properties window. In this window, the print job layout and paper type can be modified, user can be notified upon print job completion, print job priority can be changed, and a print job can be schedul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3758" y="1690692"/>
            <a:ext cx="4284484" cy="4541296"/>
          </a:xfrm>
        </p:spPr>
      </p:pic>
    </p:spTree>
    <p:custDataLst>
      <p:tags r:id="rId1"/>
    </p:custDataLst>
    <p:extLst>
      <p:ext uri="{BB962C8B-B14F-4D97-AF65-F5344CB8AC3E}">
        <p14:creationId xmlns:p14="http://schemas.microsoft.com/office/powerpoint/2010/main" val="4006795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Managing Print Jobs (4 of 5)</a:t>
            </a:r>
          </a:p>
        </p:txBody>
      </p:sp>
      <p:sp>
        <p:nvSpPr>
          <p:cNvPr id="5" name="Content Placeholder 4"/>
          <p:cNvSpPr>
            <a:spLocks noGrp="1"/>
          </p:cNvSpPr>
          <p:nvPr>
            <p:ph idx="1"/>
          </p:nvPr>
        </p:nvSpPr>
        <p:spPr/>
        <p:txBody>
          <a:bodyPr/>
          <a:lstStyle/>
          <a:p>
            <a:r>
              <a:rPr lang="en-US" dirty="0"/>
              <a:t>Installing Print and Document Services on a print server</a:t>
            </a:r>
          </a:p>
          <a:p>
            <a:pPr lvl="1"/>
            <a:r>
              <a:rPr lang="en-US" dirty="0"/>
              <a:t>Provides an Internet Printing component</a:t>
            </a:r>
          </a:p>
          <a:p>
            <a:pPr lvl="1"/>
            <a:r>
              <a:rPr lang="en-US" dirty="0"/>
              <a:t>Access a website (http://printservername/printers) to manage print jobs</a:t>
            </a:r>
          </a:p>
          <a:p>
            <a:pPr lvl="2"/>
            <a:r>
              <a:rPr lang="en-US" dirty="0"/>
              <a:t>Clicking a printer on this webpage displays the associated print queue webpage</a:t>
            </a:r>
          </a:p>
          <a:p>
            <a:pPr lvl="1"/>
            <a:r>
              <a:rPr lang="en-US" dirty="0"/>
              <a:t>Users can then manage print jobs depending on their permission level</a:t>
            </a:r>
          </a:p>
        </p:txBody>
      </p:sp>
    </p:spTree>
    <p:custDataLst>
      <p:tags r:id="rId1"/>
    </p:custDataLst>
    <p:extLst>
      <p:ext uri="{BB962C8B-B14F-4D97-AF65-F5344CB8AC3E}">
        <p14:creationId xmlns:p14="http://schemas.microsoft.com/office/powerpoint/2010/main" val="1968130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Managing Print Jobs (5 of 5)</a:t>
            </a:r>
          </a:p>
        </p:txBody>
      </p:sp>
      <p:pic>
        <p:nvPicPr>
          <p:cNvPr id="4" name="Content Placeholder 3" descr="The print queue web page for a shared printer. If the print server has the Internet Printing component of Print and Document Services installed then print jobs can be managed by opening a browser with the U R L h t t p colon double slash print server name slash printers. For instance, the printers available on server x can be listed by going to the U R L h t t p colon double slash server x slash printers in a web browser. Clicking on the H P Laser Jet underscore 6 M P printer on this web page displays the print queue for this prin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0164" y="1690692"/>
            <a:ext cx="9211671" cy="4597566"/>
          </a:xfrm>
        </p:spPr>
      </p:pic>
    </p:spTree>
    <p:custDataLst>
      <p:tags r:id="rId1"/>
    </p:custDataLst>
    <p:extLst>
      <p:ext uri="{BB962C8B-B14F-4D97-AF65-F5344CB8AC3E}">
        <p14:creationId xmlns:p14="http://schemas.microsoft.com/office/powerpoint/2010/main" val="456895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Monitoring and Troubleshooting Printers</a:t>
            </a:r>
            <a:br>
              <a:rPr lang="en-US" dirty="0"/>
            </a:br>
            <a:r>
              <a:rPr lang="en-US" dirty="0"/>
              <a:t>(1 of 9)</a:t>
            </a:r>
          </a:p>
        </p:txBody>
      </p:sp>
      <p:sp>
        <p:nvSpPr>
          <p:cNvPr id="4" name="Content Placeholder 3"/>
          <p:cNvSpPr>
            <a:spLocks noGrp="1"/>
          </p:cNvSpPr>
          <p:nvPr>
            <p:ph idx="1"/>
          </p:nvPr>
        </p:nvSpPr>
        <p:spPr/>
        <p:txBody>
          <a:bodyPr/>
          <a:lstStyle/>
          <a:p>
            <a:r>
              <a:rPr lang="en-US" dirty="0"/>
              <a:t>Print Management tool</a:t>
            </a:r>
          </a:p>
          <a:p>
            <a:pPr lvl="1"/>
            <a:r>
              <a:rPr lang="en-US" dirty="0"/>
              <a:t>Provides custom filters an administrator uses to quickly check printer status</a:t>
            </a:r>
          </a:p>
          <a:p>
            <a:pPr lvl="1"/>
            <a:r>
              <a:rPr lang="en-US" i="1" dirty="0"/>
              <a:t>Printers Not Ready </a:t>
            </a:r>
            <a:r>
              <a:rPr lang="en-US" dirty="0"/>
              <a:t>custom filter displays printers that cannot complete the print process</a:t>
            </a:r>
          </a:p>
          <a:p>
            <a:pPr lvl="2"/>
            <a:r>
              <a:rPr lang="en-US" dirty="0"/>
              <a:t>Provides the status of the printer within the Queue Status column</a:t>
            </a:r>
          </a:p>
          <a:p>
            <a:pPr lvl="1"/>
            <a:r>
              <a:rPr lang="en-US" dirty="0"/>
              <a:t>Other custom filters available by default</a:t>
            </a:r>
          </a:p>
          <a:p>
            <a:pPr lvl="2"/>
            <a:r>
              <a:rPr lang="en-US" dirty="0"/>
              <a:t>List printers and printer drivers and printers with jobs in the print queue</a:t>
            </a:r>
          </a:p>
          <a:p>
            <a:pPr lvl="1"/>
            <a:r>
              <a:rPr lang="en-US" dirty="0"/>
              <a:t>Can create additional custom filters that display printers that have different criteria</a:t>
            </a:r>
          </a:p>
        </p:txBody>
      </p:sp>
    </p:spTree>
    <p:custDataLst>
      <p:tags r:id="rId1"/>
    </p:custDataLst>
    <p:extLst>
      <p:ext uri="{BB962C8B-B14F-4D97-AF65-F5344CB8AC3E}">
        <p14:creationId xmlns:p14="http://schemas.microsoft.com/office/powerpoint/2010/main" val="3856134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Monitoring and Troubleshooting Printers</a:t>
            </a:r>
            <a:br>
              <a:rPr lang="en-US" dirty="0"/>
            </a:br>
            <a:r>
              <a:rPr lang="en-US" dirty="0"/>
              <a:t>(2 of 9)</a:t>
            </a:r>
          </a:p>
        </p:txBody>
      </p:sp>
      <p:pic>
        <p:nvPicPr>
          <p:cNvPr id="3" name="Content Placeholder 2" descr="Using the print management tool to view printers that are not completing print jobs. Choose the custom filter, Printers Not Ready in the print management tool to display printers that cannot complete the print process. The queue status column provides the status of the printer. For the H P Laser Jet underscore 6 M P printer, the queue status column indicates that the printer is paused. Highlight the printer and go to the Actions pane, select More Actions and click Resume Printing to resolve the issu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3720" y="2042384"/>
            <a:ext cx="9208160" cy="3739438"/>
          </a:xfrm>
        </p:spPr>
      </p:pic>
    </p:spTree>
    <p:custDataLst>
      <p:tags r:id="rId1"/>
    </p:custDataLst>
    <p:extLst>
      <p:ext uri="{BB962C8B-B14F-4D97-AF65-F5344CB8AC3E}">
        <p14:creationId xmlns:p14="http://schemas.microsoft.com/office/powerpoint/2010/main" val="362738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Monitoring and Troubleshooting Printers</a:t>
            </a:r>
            <a:br>
              <a:rPr lang="en-US" dirty="0"/>
            </a:br>
            <a:r>
              <a:rPr lang="en-US" dirty="0"/>
              <a:t>(3 of 9)</a:t>
            </a:r>
          </a:p>
        </p:txBody>
      </p:sp>
      <p:pic>
        <p:nvPicPr>
          <p:cNvPr id="3" name="Content Placeholder 2" descr="Creating a new printer filter using the New Printer Filter Wizard. In the Print Management tool, a custom filter can be created by highlighting custom filter in the navigation pane, and then going to the Actions pane and selecting More Actions and Add New Printer Filter. This opens the New Printer Filter Wizard. The name for the custom filter is entered and the Next button is click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6009" y="1690692"/>
            <a:ext cx="5303581" cy="4513160"/>
          </a:xfrm>
        </p:spPr>
      </p:pic>
    </p:spTree>
    <p:custDataLst>
      <p:tags r:id="rId1"/>
    </p:custDataLst>
    <p:extLst>
      <p:ext uri="{BB962C8B-B14F-4D97-AF65-F5344CB8AC3E}">
        <p14:creationId xmlns:p14="http://schemas.microsoft.com/office/powerpoint/2010/main" val="46494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Windows Printing Basics (2 of 2)</a:t>
            </a:r>
          </a:p>
        </p:txBody>
      </p:sp>
      <p:pic>
        <p:nvPicPr>
          <p:cNvPr id="3" name="Content Placeholder 2" descr="The Devices and Printers utility accessible from the Control Panel. Installed printers are listed in this utilit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9994" y="1690691"/>
            <a:ext cx="5615611" cy="4572037"/>
          </a:xfrm>
        </p:spPr>
      </p:pic>
    </p:spTree>
    <p:custDataLst>
      <p:tags r:id="rId1"/>
    </p:custDataLst>
    <p:extLst>
      <p:ext uri="{BB962C8B-B14F-4D97-AF65-F5344CB8AC3E}">
        <p14:creationId xmlns:p14="http://schemas.microsoft.com/office/powerpoint/2010/main" val="84710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Monitoring and Troubleshooting Printers</a:t>
            </a:r>
            <a:br>
              <a:rPr lang="en-US" dirty="0"/>
            </a:br>
            <a:r>
              <a:rPr lang="en-US" dirty="0"/>
              <a:t>(4 of 9)</a:t>
            </a:r>
          </a:p>
        </p:txBody>
      </p:sp>
      <p:pic>
        <p:nvPicPr>
          <p:cNvPr id="3" name="Content Placeholder 2" descr="The New Printer Filter Wizard. In the next step, custom filter criteria is selected. In the screenshot shown, the criteria selected is to display all printers that have toner ink low status. The next button is click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9374" y="1690692"/>
            <a:ext cx="5376852" cy="4569431"/>
          </a:xfrm>
        </p:spPr>
      </p:pic>
    </p:spTree>
    <p:custDataLst>
      <p:tags r:id="rId1"/>
    </p:custDataLst>
    <p:extLst>
      <p:ext uri="{BB962C8B-B14F-4D97-AF65-F5344CB8AC3E}">
        <p14:creationId xmlns:p14="http://schemas.microsoft.com/office/powerpoint/2010/main" val="1126226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Monitoring and Troubleshooting Printers</a:t>
            </a:r>
            <a:br>
              <a:rPr lang="en-US" dirty="0"/>
            </a:br>
            <a:r>
              <a:rPr lang="en-US" dirty="0"/>
              <a:t>(5 of 9)</a:t>
            </a:r>
          </a:p>
        </p:txBody>
      </p:sp>
      <p:sp>
        <p:nvSpPr>
          <p:cNvPr id="4" name="Content Placeholder 3"/>
          <p:cNvSpPr>
            <a:spLocks noGrp="1"/>
          </p:cNvSpPr>
          <p:nvPr>
            <p:ph idx="1"/>
          </p:nvPr>
        </p:nvSpPr>
        <p:spPr/>
        <p:txBody>
          <a:bodyPr/>
          <a:lstStyle/>
          <a:p>
            <a:r>
              <a:rPr lang="en-US" dirty="0"/>
              <a:t>Some problems cannot be resolved using Print Manager custom filters</a:t>
            </a:r>
          </a:p>
          <a:p>
            <a:pPr lvl="1"/>
            <a:r>
              <a:rPr lang="en-US" dirty="0"/>
              <a:t>Problem is specific to the document, hardware capabilities of the print server, or the print device model</a:t>
            </a:r>
          </a:p>
          <a:p>
            <a:r>
              <a:rPr lang="en-US" dirty="0"/>
              <a:t>Troubleshooting will require other methods</a:t>
            </a:r>
          </a:p>
          <a:p>
            <a:pPr lvl="1"/>
            <a:r>
              <a:rPr lang="en-US" dirty="0"/>
              <a:t>Researching error codes, configuring print settings, modifying print device settings, restarting the Print Spooler service, trying different printer settings, or reinstalling printer drivers</a:t>
            </a:r>
          </a:p>
          <a:p>
            <a:r>
              <a:rPr lang="en-US" dirty="0"/>
              <a:t>Some common printing problems follow general rules</a:t>
            </a:r>
          </a:p>
        </p:txBody>
      </p:sp>
    </p:spTree>
    <p:custDataLst>
      <p:tags r:id="rId1"/>
    </p:custDataLst>
    <p:extLst>
      <p:ext uri="{BB962C8B-B14F-4D97-AF65-F5344CB8AC3E}">
        <p14:creationId xmlns:p14="http://schemas.microsoft.com/office/powerpoint/2010/main" val="4164778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Monitoring and Troubleshooting Printers</a:t>
            </a:r>
            <a:br>
              <a:rPr lang="en-US" dirty="0"/>
            </a:br>
            <a:r>
              <a:rPr lang="en-US" dirty="0"/>
              <a:t>(6 of 9)</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24560"/>
              </p:ext>
            </p:extLst>
          </p:nvPr>
        </p:nvGraphicFramePr>
        <p:xfrm>
          <a:off x="476250" y="1825625"/>
          <a:ext cx="11073325" cy="3845560"/>
        </p:xfrm>
        <a:graphic>
          <a:graphicData uri="http://schemas.openxmlformats.org/drawingml/2006/table">
            <a:tbl>
              <a:tblPr firstRow="1" bandRow="1">
                <a:tableStyleId>{5C22544A-7EE6-4342-B048-85BDC9FD1C3A}</a:tableStyleId>
              </a:tblPr>
              <a:tblGrid>
                <a:gridCol w="2149668">
                  <a:extLst>
                    <a:ext uri="{9D8B030D-6E8A-4147-A177-3AD203B41FA5}">
                      <a16:colId xmlns:a16="http://schemas.microsoft.com/office/drawing/2014/main" val="20000"/>
                    </a:ext>
                  </a:extLst>
                </a:gridCol>
                <a:gridCol w="8923657">
                  <a:extLst>
                    <a:ext uri="{9D8B030D-6E8A-4147-A177-3AD203B41FA5}">
                      <a16:colId xmlns:a16="http://schemas.microsoft.com/office/drawing/2014/main" val="20001"/>
                    </a:ext>
                  </a:extLst>
                </a:gridCol>
              </a:tblGrid>
              <a:tr h="370840">
                <a:tc>
                  <a:txBody>
                    <a:bodyPr/>
                    <a:lstStyle/>
                    <a:p>
                      <a:r>
                        <a:rPr lang="en-US" dirty="0"/>
                        <a:t>Table 6-2  Common printing problems</a:t>
                      </a:r>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b="1" dirty="0">
                          <a:solidFill>
                            <a:schemeClr val="accent1"/>
                          </a:solidFill>
                          <a:latin typeface="+mn-lt"/>
                        </a:rPr>
                        <a:t>Printing problem</a:t>
                      </a:r>
                    </a:p>
                  </a:txBody>
                  <a:tcPr/>
                </a:tc>
                <a:tc>
                  <a:txBody>
                    <a:bodyPr/>
                    <a:lstStyle/>
                    <a:p>
                      <a:r>
                        <a:rPr lang="en-US" sz="1200" b="1" dirty="0">
                          <a:solidFill>
                            <a:schemeClr val="accent1"/>
                          </a:solidFill>
                          <a:latin typeface="+mn-lt"/>
                        </a:rPr>
                        <a:t>Solutions</a:t>
                      </a:r>
                    </a:p>
                  </a:txBody>
                  <a:tcPr/>
                </a:tc>
                <a:extLst>
                  <a:ext uri="{0D108BD9-81ED-4DB2-BD59-A6C34878D82A}">
                    <a16:rowId xmlns:a16="http://schemas.microsoft.com/office/drawing/2014/main" val="10001"/>
                  </a:ext>
                </a:extLst>
              </a:tr>
              <a:tr h="370840">
                <a:tc>
                  <a:txBody>
                    <a:bodyPr/>
                    <a:lstStyle/>
                    <a:p>
                      <a:r>
                        <a:rPr lang="en-US" sz="1200" b="0" i="0" dirty="0">
                          <a:solidFill>
                            <a:schemeClr val="accent1"/>
                          </a:solidFill>
                          <a:effectLst/>
                          <a:latin typeface="+mn-lt"/>
                        </a:rPr>
                        <a:t>Only one character prints per page</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If only one print client experiences this problem, the issue is likely an improper or corrupt printer driver. Update or reinstall the printer driver on the print client.</a:t>
                      </a:r>
                    </a:p>
                    <a:p>
                      <a:br>
                        <a:rPr lang="en-US" sz="1200" b="0" i="0" dirty="0">
                          <a:solidFill>
                            <a:schemeClr val="accent1"/>
                          </a:solidFill>
                          <a:effectLst/>
                          <a:latin typeface="+mn-lt"/>
                        </a:rPr>
                      </a:br>
                      <a:r>
                        <a:rPr lang="en-US" sz="1200" b="0" i="0" dirty="0">
                          <a:solidFill>
                            <a:schemeClr val="accent1"/>
                          </a:solidFill>
                          <a:effectLst/>
                          <a:latin typeface="+mn-lt"/>
                        </a:rPr>
                        <a:t>If all workstations are experiencing the problem, first turn off the printer, wait 30 seconds, and turn on the printer. If this doesn’t work, perform the following</a:t>
                      </a:r>
                      <a:r>
                        <a:rPr lang="en-US" sz="1200" b="0" i="0" baseline="0" dirty="0">
                          <a:solidFill>
                            <a:schemeClr val="accent1"/>
                          </a:solidFill>
                          <a:effectLst/>
                          <a:latin typeface="+mn-lt"/>
                        </a:rPr>
                        <a:t> </a:t>
                      </a:r>
                      <a:r>
                        <a:rPr lang="en-US" sz="1200" b="0" i="0" dirty="0">
                          <a:solidFill>
                            <a:schemeClr val="accent1"/>
                          </a:solidFill>
                          <a:effectLst/>
                          <a:latin typeface="+mn-lt"/>
                        </a:rPr>
                        <a:t>troubleshooting actions, in order, until the problem is solved:</a:t>
                      </a:r>
                    </a:p>
                    <a:p>
                      <a:pPr marL="0" indent="0">
                        <a:buFont typeface="+mj-lt"/>
                        <a:buNone/>
                      </a:pPr>
                      <a:endParaRPr lang="en-US" sz="1200" b="0" i="0" dirty="0">
                        <a:solidFill>
                          <a:schemeClr val="accent1"/>
                        </a:solidFill>
                        <a:effectLst/>
                        <a:latin typeface="+mn-lt"/>
                      </a:endParaRPr>
                    </a:p>
                    <a:p>
                      <a:pPr marL="685800" lvl="1" indent="-228600">
                        <a:buFont typeface="+mj-lt"/>
                        <a:buAutoNum type="arabicPeriod"/>
                      </a:pPr>
                      <a:r>
                        <a:rPr lang="en-US" sz="1200" b="0" i="0" dirty="0">
                          <a:solidFill>
                            <a:schemeClr val="accent1"/>
                          </a:solidFill>
                          <a:effectLst/>
                          <a:latin typeface="+mn-lt"/>
                        </a:rPr>
                        <a:t>First verify the correct spooling format with the print device manufacturer. Next, access the properties of the printer, highlight the Advanced tab, click the Print Processor button, and select the correct spooling format.</a:t>
                      </a:r>
                    </a:p>
                    <a:p>
                      <a:pPr marL="685800" lvl="1" indent="-228600">
                        <a:buFont typeface="+mj-lt"/>
                        <a:buAutoNum type="arabicPeriod"/>
                      </a:pPr>
                      <a:r>
                        <a:rPr lang="en-US" sz="1200" b="0" i="0" dirty="0">
                          <a:solidFill>
                            <a:schemeClr val="accent1"/>
                          </a:solidFill>
                          <a:effectLst/>
                          <a:latin typeface="+mn-lt"/>
                        </a:rPr>
                        <a:t>Update or reinstall the printer driver on the print server</a:t>
                      </a:r>
                    </a:p>
                    <a:p>
                      <a:pPr marL="685800" lvl="1" indent="-228600">
                        <a:buFont typeface="+mj-lt"/>
                        <a:buAutoNum type="arabicPeriod"/>
                      </a:pPr>
                      <a:r>
                        <a:rPr lang="en-US" sz="1200" b="0" i="0" dirty="0">
                          <a:solidFill>
                            <a:schemeClr val="accent1"/>
                          </a:solidFill>
                          <a:effectLst/>
                          <a:latin typeface="+mn-lt"/>
                        </a:rPr>
                        <a:t>Remove and re-add the printer</a:t>
                      </a:r>
                      <a:endParaRPr lang="en-US" sz="1200" dirty="0">
                        <a:solidFill>
                          <a:schemeClr val="accent1"/>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chemeClr val="accent1"/>
                          </a:solidFill>
                          <a:effectLst/>
                          <a:latin typeface="+mn-lt"/>
                        </a:rPr>
                        <a:t>Some users get a </a:t>
                      </a:r>
                      <a:r>
                        <a:rPr lang="en-US" sz="1200" b="0" i="1" dirty="0">
                          <a:solidFill>
                            <a:schemeClr val="accent1"/>
                          </a:solidFill>
                          <a:effectLst/>
                          <a:latin typeface="+mn-lt"/>
                        </a:rPr>
                        <a:t>no access </a:t>
                      </a:r>
                      <a:r>
                        <a:rPr lang="en-US" sz="1200" b="0" i="0" dirty="0">
                          <a:solidFill>
                            <a:schemeClr val="accent1"/>
                          </a:solidFill>
                          <a:effectLst/>
                          <a:latin typeface="+mn-lt"/>
                        </a:rPr>
                        <a:t>message when trying to access or print to the printer</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Check the permissions on the shared printer. Ensure that users</a:t>
                      </a:r>
                      <a:r>
                        <a:rPr lang="en-US" sz="1200" b="0" i="0" baseline="0" dirty="0">
                          <a:solidFill>
                            <a:schemeClr val="accent1"/>
                          </a:solidFill>
                          <a:effectLst/>
                          <a:latin typeface="+mn-lt"/>
                        </a:rPr>
                        <a:t> </a:t>
                      </a:r>
                      <a:r>
                        <a:rPr lang="en-US" sz="1200" b="0" i="0" dirty="0">
                          <a:solidFill>
                            <a:schemeClr val="accent1"/>
                          </a:solidFill>
                          <a:effectLst/>
                          <a:latin typeface="+mn-lt"/>
                        </a:rPr>
                        <a:t>belong to a group for which at least Print permission has been</a:t>
                      </a:r>
                      <a:r>
                        <a:rPr lang="en-US" sz="1200" b="0" i="0" baseline="0" dirty="0">
                          <a:solidFill>
                            <a:schemeClr val="accent1"/>
                          </a:solidFill>
                          <a:effectLst/>
                          <a:latin typeface="+mn-lt"/>
                        </a:rPr>
                        <a:t> </a:t>
                      </a:r>
                      <a:r>
                        <a:rPr lang="en-US" sz="1200" b="0" i="0" dirty="0">
                          <a:solidFill>
                            <a:schemeClr val="accent1"/>
                          </a:solidFill>
                          <a:effectLst/>
                          <a:latin typeface="+mn-lt"/>
                        </a:rPr>
                        <a:t>granted and that none of the groups to which these users belong are denied Print permission. You can use the Effective Access tab within the Advanced Security Settings window for a printer to verify printer permissions.</a:t>
                      </a:r>
                      <a:endParaRPr lang="en-US" sz="1200" dirty="0">
                        <a:solidFill>
                          <a:schemeClr val="accent1"/>
                        </a:solidFill>
                        <a:effectLst/>
                        <a:latin typeface="+mn-lt"/>
                      </a:endParaRP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931223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Monitoring and Troubleshooting Printers</a:t>
            </a:r>
            <a:br>
              <a:rPr lang="en-US" dirty="0"/>
            </a:br>
            <a:r>
              <a:rPr lang="en-US" dirty="0"/>
              <a:t>(7 of 9)</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8835798"/>
              </p:ext>
            </p:extLst>
          </p:nvPr>
        </p:nvGraphicFramePr>
        <p:xfrm>
          <a:off x="476250" y="1825625"/>
          <a:ext cx="11073325" cy="4211320"/>
        </p:xfrm>
        <a:graphic>
          <a:graphicData uri="http://schemas.openxmlformats.org/drawingml/2006/table">
            <a:tbl>
              <a:tblPr firstRow="1" bandRow="1">
                <a:tableStyleId>{5C22544A-7EE6-4342-B048-85BDC9FD1C3A}</a:tableStyleId>
              </a:tblPr>
              <a:tblGrid>
                <a:gridCol w="2149668">
                  <a:extLst>
                    <a:ext uri="{9D8B030D-6E8A-4147-A177-3AD203B41FA5}">
                      <a16:colId xmlns:a16="http://schemas.microsoft.com/office/drawing/2014/main" val="20000"/>
                    </a:ext>
                  </a:extLst>
                </a:gridCol>
                <a:gridCol w="8923657">
                  <a:extLst>
                    <a:ext uri="{9D8B030D-6E8A-4147-A177-3AD203B41FA5}">
                      <a16:colId xmlns:a16="http://schemas.microsoft.com/office/drawing/2014/main" val="20001"/>
                    </a:ext>
                  </a:extLst>
                </a:gridCol>
              </a:tblGrid>
              <a:tr h="370840">
                <a:tc>
                  <a:txBody>
                    <a:bodyPr/>
                    <a:lstStyle/>
                    <a:p>
                      <a:r>
                        <a:rPr lang="en-US" dirty="0"/>
                        <a:t>Table 6-2  Common printing problems</a:t>
                      </a:r>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b="1" dirty="0">
                          <a:solidFill>
                            <a:schemeClr val="accent1"/>
                          </a:solidFill>
                          <a:latin typeface="+mn-lt"/>
                        </a:rPr>
                        <a:t>Printing problem</a:t>
                      </a:r>
                    </a:p>
                  </a:txBody>
                  <a:tcPr/>
                </a:tc>
                <a:tc>
                  <a:txBody>
                    <a:bodyPr/>
                    <a:lstStyle/>
                    <a:p>
                      <a:r>
                        <a:rPr lang="en-US" sz="1200" b="1" dirty="0">
                          <a:solidFill>
                            <a:schemeClr val="accent1"/>
                          </a:solidFill>
                          <a:latin typeface="+mn-lt"/>
                        </a:rPr>
                        <a:t>Solutions</a:t>
                      </a:r>
                    </a:p>
                  </a:txBody>
                  <a:tcPr/>
                </a:tc>
                <a:extLst>
                  <a:ext uri="{0D108BD9-81ED-4DB2-BD59-A6C34878D82A}">
                    <a16:rowId xmlns:a16="http://schemas.microsoft.com/office/drawing/2014/main" val="10001"/>
                  </a:ext>
                </a:extLst>
              </a:tr>
              <a:tr h="370840">
                <a:tc>
                  <a:txBody>
                    <a:bodyPr/>
                    <a:lstStyle/>
                    <a:p>
                      <a:r>
                        <a:rPr lang="en-US" sz="1200" b="0" i="0" dirty="0">
                          <a:solidFill>
                            <a:schemeClr val="accent1"/>
                          </a:solidFill>
                          <a:effectLst/>
                          <a:latin typeface="+mn-lt"/>
                        </a:rPr>
                        <a:t>Printer control codes are on the printout</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Sometimes this is caused by the formatting of a previous printout. In this case, turn the printer off, wait for 30 seconds, and turn it back on. </a:t>
                      </a:r>
                    </a:p>
                    <a:p>
                      <a:endParaRPr lang="en-US" sz="1200" b="0" i="0" dirty="0">
                        <a:solidFill>
                          <a:schemeClr val="accent1"/>
                        </a:solidFill>
                        <a:effectLst/>
                        <a:latin typeface="+mn-lt"/>
                      </a:endParaRPr>
                    </a:p>
                    <a:p>
                      <a:r>
                        <a:rPr lang="en-US" sz="1200" b="0" i="0" dirty="0">
                          <a:solidFill>
                            <a:schemeClr val="accent1"/>
                          </a:solidFill>
                          <a:effectLst/>
                          <a:latin typeface="+mn-lt"/>
                        </a:rPr>
                        <a:t>Some software applications are designed to print using RAW format to a specific print device. In this case, ensure that the software application is configured correctly for the print device model. </a:t>
                      </a:r>
                    </a:p>
                    <a:p>
                      <a:endParaRPr lang="en-US" sz="1200" b="0" i="0" dirty="0">
                        <a:solidFill>
                          <a:schemeClr val="accent1"/>
                        </a:solidFill>
                        <a:effectLst/>
                        <a:latin typeface="+mn-lt"/>
                      </a:endParaRPr>
                    </a:p>
                    <a:p>
                      <a:r>
                        <a:rPr lang="en-US" sz="1200" b="0" i="0" dirty="0">
                          <a:solidFill>
                            <a:schemeClr val="accent1"/>
                          </a:solidFill>
                          <a:effectLst/>
                          <a:latin typeface="+mn-lt"/>
                        </a:rPr>
                        <a:t>Improper or corrupt printer drivers can also cause this issue. If only one print client experiences the problem, update or reinstall the printer driver on the print client. If all print clients are experiencing the problem, update or reinstall the printer driver on the print server.</a:t>
                      </a:r>
                      <a:endParaRPr lang="en-US" sz="1200" dirty="0">
                        <a:solidFill>
                          <a:schemeClr val="accent1"/>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chemeClr val="accent1"/>
                          </a:solidFill>
                          <a:effectLst/>
                          <a:latin typeface="+mn-lt"/>
                        </a:rPr>
                        <a:t>A print job shows it is printing, and the printer status does not report an error, but nothing is printing</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Sometimes, a problematic print job can prevent other jobs from printing. View the status for the print job at the top of the print queue for the printer. If the status indicates that the job is printing, but the print device is not printing, cancel that print job to allow other print jobs to be sent to the print device. In this case, the user of the problematic print job will need to print their document again</a:t>
                      </a:r>
                      <a:r>
                        <a:rPr lang="en-US" sz="1200" b="0" i="0" baseline="0" dirty="0">
                          <a:solidFill>
                            <a:schemeClr val="accent1"/>
                          </a:solidFill>
                          <a:effectLst/>
                          <a:latin typeface="+mn-lt"/>
                        </a:rPr>
                        <a:t>.</a:t>
                      </a:r>
                    </a:p>
                    <a:p>
                      <a:endParaRPr lang="en-US" sz="1200" b="0" i="0" baseline="0" dirty="0">
                        <a:solidFill>
                          <a:schemeClr val="accent1"/>
                        </a:solidFill>
                        <a:effectLst/>
                        <a:latin typeface="+mn-lt"/>
                      </a:endParaRPr>
                    </a:p>
                    <a:p>
                      <a:r>
                        <a:rPr lang="en-US" sz="1200" b="0" i="0" dirty="0">
                          <a:solidFill>
                            <a:schemeClr val="accent1"/>
                          </a:solidFill>
                          <a:effectLst/>
                          <a:latin typeface="+mn-lt"/>
                        </a:rPr>
                        <a:t>If a problematic print job is not the issue, restart the Print Spooler service and advise users to print their documents again.</a:t>
                      </a:r>
                      <a:endParaRPr lang="en-US" sz="1200" dirty="0">
                        <a:solidFill>
                          <a:schemeClr val="accent1"/>
                        </a:solidFill>
                        <a:effectLst/>
                        <a:latin typeface="+mn-lt"/>
                      </a:endParaRP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594897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Monitoring and Troubleshooting Printers</a:t>
            </a:r>
            <a:br>
              <a:rPr lang="en-US" dirty="0"/>
            </a:br>
            <a:r>
              <a:rPr lang="en-US" dirty="0"/>
              <a:t>(8 of 9)</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6906620"/>
              </p:ext>
            </p:extLst>
          </p:nvPr>
        </p:nvGraphicFramePr>
        <p:xfrm>
          <a:off x="476250" y="1825625"/>
          <a:ext cx="11073325" cy="3388360"/>
        </p:xfrm>
        <a:graphic>
          <a:graphicData uri="http://schemas.openxmlformats.org/drawingml/2006/table">
            <a:tbl>
              <a:tblPr firstRow="1" bandRow="1">
                <a:tableStyleId>{5C22544A-7EE6-4342-B048-85BDC9FD1C3A}</a:tableStyleId>
              </a:tblPr>
              <a:tblGrid>
                <a:gridCol w="2149668">
                  <a:extLst>
                    <a:ext uri="{9D8B030D-6E8A-4147-A177-3AD203B41FA5}">
                      <a16:colId xmlns:a16="http://schemas.microsoft.com/office/drawing/2014/main" val="20000"/>
                    </a:ext>
                  </a:extLst>
                </a:gridCol>
                <a:gridCol w="8923657">
                  <a:extLst>
                    <a:ext uri="{9D8B030D-6E8A-4147-A177-3AD203B41FA5}">
                      <a16:colId xmlns:a16="http://schemas.microsoft.com/office/drawing/2014/main" val="20001"/>
                    </a:ext>
                  </a:extLst>
                </a:gridCol>
              </a:tblGrid>
              <a:tr h="370840">
                <a:tc>
                  <a:txBody>
                    <a:bodyPr/>
                    <a:lstStyle/>
                    <a:p>
                      <a:r>
                        <a:rPr lang="en-US" dirty="0"/>
                        <a:t>Table 6-2  Common printing problems</a:t>
                      </a:r>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b="1" dirty="0">
                          <a:solidFill>
                            <a:schemeClr val="accent1"/>
                          </a:solidFill>
                          <a:latin typeface="+mn-lt"/>
                        </a:rPr>
                        <a:t>Printing problem</a:t>
                      </a:r>
                    </a:p>
                  </a:txBody>
                  <a:tcPr/>
                </a:tc>
                <a:tc>
                  <a:txBody>
                    <a:bodyPr/>
                    <a:lstStyle/>
                    <a:p>
                      <a:r>
                        <a:rPr lang="en-US" sz="1200" b="1" dirty="0">
                          <a:solidFill>
                            <a:schemeClr val="accent1"/>
                          </a:solidFill>
                          <a:latin typeface="+mn-lt"/>
                        </a:rPr>
                        <a:t>Solutions</a:t>
                      </a:r>
                    </a:p>
                  </a:txBody>
                  <a:tcPr/>
                </a:tc>
                <a:extLst>
                  <a:ext uri="{0D108BD9-81ED-4DB2-BD59-A6C34878D82A}">
                    <a16:rowId xmlns:a16="http://schemas.microsoft.com/office/drawing/2014/main" val="10001"/>
                  </a:ext>
                </a:extLst>
              </a:tr>
              <a:tr h="370840">
                <a:tc>
                  <a:txBody>
                    <a:bodyPr/>
                    <a:lstStyle/>
                    <a:p>
                      <a:r>
                        <a:rPr lang="en-US" sz="1200" b="0" i="0" dirty="0">
                          <a:solidFill>
                            <a:schemeClr val="accent1"/>
                          </a:solidFill>
                          <a:effectLst/>
                          <a:latin typeface="+mn-lt"/>
                        </a:rPr>
                        <a:t>Some clients find that only the first part of a large print job is printed</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The rendering process may require a large amount of storage space to complete for certain document types, such as graphic design files. Verify that the print client has adequate storage available for the document to be spooled and rendered and that the print server has adequate storage available for the document to be spooled.</a:t>
                      </a:r>
                      <a:endParaRPr lang="en-US" sz="1200" dirty="0">
                        <a:solidFill>
                          <a:schemeClr val="accent1"/>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chemeClr val="accent1"/>
                          </a:solidFill>
                          <a:effectLst/>
                          <a:latin typeface="+mn-lt"/>
                        </a:rPr>
                        <a:t>On some long print jobs, pages from other print jobs are found in the printout</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Configure the printer to start printing only after all pages are spooled. To do this, access the properties of the printer, highlight the Advanced tab, and ensure that </a:t>
                      </a:r>
                      <a:r>
                        <a:rPr lang="en-US" sz="1200" b="0" i="1" dirty="0">
                          <a:solidFill>
                            <a:schemeClr val="accent1"/>
                          </a:solidFill>
                          <a:effectLst/>
                          <a:latin typeface="+mn-lt"/>
                        </a:rPr>
                        <a:t>Spool print documents so program finishes printing </a:t>
                      </a:r>
                      <a:r>
                        <a:rPr lang="en-US" sz="1200" b="0" i="0" dirty="0">
                          <a:solidFill>
                            <a:schemeClr val="accent1"/>
                          </a:solidFill>
                          <a:effectLst/>
                          <a:latin typeface="+mn-lt"/>
                        </a:rPr>
                        <a:t>and </a:t>
                      </a:r>
                      <a:r>
                        <a:rPr lang="en-US" sz="1200" b="0" i="1" dirty="0">
                          <a:solidFill>
                            <a:schemeClr val="accent1"/>
                          </a:solidFill>
                          <a:effectLst/>
                          <a:latin typeface="+mn-lt"/>
                        </a:rPr>
                        <a:t>Start printing after last page is spooled </a:t>
                      </a:r>
                      <a:r>
                        <a:rPr lang="en-US" sz="1200" b="0" i="0" dirty="0">
                          <a:solidFill>
                            <a:schemeClr val="accent1"/>
                          </a:solidFill>
                          <a:effectLst/>
                          <a:latin typeface="+mn-lt"/>
                        </a:rPr>
                        <a:t>are selected.</a:t>
                      </a:r>
                      <a:endParaRPr lang="en-US" sz="1200" dirty="0">
                        <a:solidFill>
                          <a:schemeClr val="accent1"/>
                        </a:solidFill>
                        <a:effectLst/>
                        <a:latin typeface="+mn-lt"/>
                      </a:endParaRPr>
                    </a:p>
                  </a:txBody>
                  <a:tcPr/>
                </a:tc>
                <a:extLst>
                  <a:ext uri="{0D108BD9-81ED-4DB2-BD59-A6C34878D82A}">
                    <a16:rowId xmlns:a16="http://schemas.microsoft.com/office/drawing/2014/main" val="10003"/>
                  </a:ext>
                </a:extLst>
              </a:tr>
              <a:tr h="370840">
                <a:tc>
                  <a:txBody>
                    <a:bodyPr/>
                    <a:lstStyle/>
                    <a:p>
                      <a:r>
                        <a:rPr lang="en-US" sz="1200" b="0" i="0" dirty="0">
                          <a:solidFill>
                            <a:schemeClr val="accent1"/>
                          </a:solidFill>
                          <a:effectLst/>
                          <a:latin typeface="+mn-lt"/>
                        </a:rPr>
                        <a:t>Extra separator pages are printed or print jobs are stuck in the print queue for all users</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This is often due to an improper spooling format. First, verify the correct spooling format with the print device manufacturer. Next, access the properties of the printer, highlight the Advanced tab, click the Print Processor button, and select the correct spooling format.</a:t>
                      </a:r>
                      <a:endParaRPr lang="en-US" sz="1200" dirty="0">
                        <a:solidFill>
                          <a:schemeClr val="accent1"/>
                        </a:solidFill>
                        <a:effectLst/>
                        <a:latin typeface="+mn-lt"/>
                      </a:endParaRPr>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6545520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Monitoring and Troubleshooting Printers</a:t>
            </a:r>
            <a:br>
              <a:rPr lang="en-US" dirty="0"/>
            </a:br>
            <a:r>
              <a:rPr lang="en-US" dirty="0"/>
              <a:t>(9 of 9)</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3851752"/>
              </p:ext>
            </p:extLst>
          </p:nvPr>
        </p:nvGraphicFramePr>
        <p:xfrm>
          <a:off x="476250" y="1825625"/>
          <a:ext cx="11073325" cy="3296920"/>
        </p:xfrm>
        <a:graphic>
          <a:graphicData uri="http://schemas.openxmlformats.org/drawingml/2006/table">
            <a:tbl>
              <a:tblPr firstRow="1" bandRow="1">
                <a:tableStyleId>{5C22544A-7EE6-4342-B048-85BDC9FD1C3A}</a:tableStyleId>
              </a:tblPr>
              <a:tblGrid>
                <a:gridCol w="2149668">
                  <a:extLst>
                    <a:ext uri="{9D8B030D-6E8A-4147-A177-3AD203B41FA5}">
                      <a16:colId xmlns:a16="http://schemas.microsoft.com/office/drawing/2014/main" val="20000"/>
                    </a:ext>
                  </a:extLst>
                </a:gridCol>
                <a:gridCol w="8923657">
                  <a:extLst>
                    <a:ext uri="{9D8B030D-6E8A-4147-A177-3AD203B41FA5}">
                      <a16:colId xmlns:a16="http://schemas.microsoft.com/office/drawing/2014/main" val="20001"/>
                    </a:ext>
                  </a:extLst>
                </a:gridCol>
              </a:tblGrid>
              <a:tr h="370840">
                <a:tc>
                  <a:txBody>
                    <a:bodyPr/>
                    <a:lstStyle/>
                    <a:p>
                      <a:r>
                        <a:rPr lang="en-US" dirty="0"/>
                        <a:t>Table 6-2  Common printing problems</a:t>
                      </a:r>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b="1" dirty="0">
                          <a:solidFill>
                            <a:schemeClr val="accent1"/>
                          </a:solidFill>
                          <a:latin typeface="+mn-lt"/>
                        </a:rPr>
                        <a:t>Printing problem</a:t>
                      </a:r>
                    </a:p>
                  </a:txBody>
                  <a:tcPr/>
                </a:tc>
                <a:tc>
                  <a:txBody>
                    <a:bodyPr/>
                    <a:lstStyle/>
                    <a:p>
                      <a:r>
                        <a:rPr lang="en-US" sz="1200" b="1" dirty="0">
                          <a:solidFill>
                            <a:schemeClr val="accent1"/>
                          </a:solidFill>
                          <a:latin typeface="+mn-lt"/>
                        </a:rPr>
                        <a:t>Solutions</a:t>
                      </a:r>
                    </a:p>
                  </a:txBody>
                  <a:tcPr/>
                </a:tc>
                <a:extLst>
                  <a:ext uri="{0D108BD9-81ED-4DB2-BD59-A6C34878D82A}">
                    <a16:rowId xmlns:a16="http://schemas.microsoft.com/office/drawing/2014/main" val="10001"/>
                  </a:ext>
                </a:extLst>
              </a:tr>
              <a:tr h="370840">
                <a:tc>
                  <a:txBody>
                    <a:bodyPr/>
                    <a:lstStyle/>
                    <a:p>
                      <a:r>
                        <a:rPr lang="en-US" sz="1200" b="0" i="0" dirty="0">
                          <a:solidFill>
                            <a:schemeClr val="accent1"/>
                          </a:solidFill>
                          <a:effectLst/>
                          <a:latin typeface="+mn-lt"/>
                        </a:rPr>
                        <a:t>Print jobs print garbled text on hundreds of pages</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Improper or corrupt printer drivers can cause this issue. If only one print client experiences the problem, update or reinstall the printer driver on the print client. If all print clients are experiencing the problem, update or reinstall the printer driver on the print server. This problem can also be caused by software applications that choose</a:t>
                      </a:r>
                      <a:r>
                        <a:rPr lang="en-US" sz="1200" b="0" i="0" baseline="0" dirty="0">
                          <a:solidFill>
                            <a:schemeClr val="accent1"/>
                          </a:solidFill>
                          <a:effectLst/>
                          <a:latin typeface="+mn-lt"/>
                        </a:rPr>
                        <a:t> </a:t>
                      </a:r>
                      <a:r>
                        <a:rPr lang="en-US" sz="1200" b="0" i="0" dirty="0">
                          <a:solidFill>
                            <a:schemeClr val="accent1"/>
                          </a:solidFill>
                          <a:effectLst/>
                          <a:latin typeface="+mn-lt"/>
                        </a:rPr>
                        <a:t>the wrong document layout options. To prevent these options from causing the issue, access the properties of the printer, highlight the Advanced tab, and select the </a:t>
                      </a:r>
                      <a:r>
                        <a:rPr lang="en-US" sz="1200" b="0" i="1" dirty="0">
                          <a:solidFill>
                            <a:schemeClr val="accent1"/>
                          </a:solidFill>
                          <a:effectLst/>
                          <a:latin typeface="+mn-lt"/>
                        </a:rPr>
                        <a:t>Hold mismatched documents </a:t>
                      </a:r>
                      <a:r>
                        <a:rPr lang="en-US" sz="1200" b="0" i="0" dirty="0">
                          <a:solidFill>
                            <a:schemeClr val="accent1"/>
                          </a:solidFill>
                          <a:effectLst/>
                          <a:latin typeface="+mn-lt"/>
                        </a:rPr>
                        <a:t>option.</a:t>
                      </a:r>
                      <a:endParaRPr lang="en-US" sz="1200" dirty="0">
                        <a:solidFill>
                          <a:schemeClr val="accent1"/>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chemeClr val="accent1"/>
                          </a:solidFill>
                          <a:effectLst/>
                          <a:latin typeface="+mn-lt"/>
                        </a:rPr>
                        <a:t>No documents are printing from the printer</a:t>
                      </a:r>
                      <a:endParaRPr lang="en-US" sz="1200" dirty="0">
                        <a:solidFill>
                          <a:schemeClr val="accent1"/>
                        </a:solidFill>
                        <a:effectLst/>
                        <a:latin typeface="+mn-lt"/>
                      </a:endParaRPr>
                    </a:p>
                  </a:txBody>
                  <a:tcPr/>
                </a:tc>
                <a:tc>
                  <a:txBody>
                    <a:bodyPr/>
                    <a:lstStyle/>
                    <a:p>
                      <a:r>
                        <a:rPr lang="en-US" sz="1200" b="0" i="0" dirty="0">
                          <a:solidFill>
                            <a:schemeClr val="accent1"/>
                          </a:solidFill>
                          <a:effectLst/>
                          <a:latin typeface="+mn-lt"/>
                        </a:rPr>
                        <a:t>Look for warning lights on the print device indicating a printer jam or other problem. Follow the instructions within the print device manual to remedy the issue.</a:t>
                      </a:r>
                    </a:p>
                    <a:p>
                      <a:br>
                        <a:rPr lang="en-US" sz="1200" b="0" i="0" dirty="0">
                          <a:solidFill>
                            <a:schemeClr val="accent1"/>
                          </a:solidFill>
                          <a:effectLst/>
                          <a:latin typeface="+mn-lt"/>
                        </a:rPr>
                      </a:br>
                      <a:r>
                        <a:rPr lang="en-US" sz="1200" b="0" i="0" dirty="0">
                          <a:solidFill>
                            <a:schemeClr val="accent1"/>
                          </a:solidFill>
                          <a:effectLst/>
                          <a:latin typeface="+mn-lt"/>
                        </a:rPr>
                        <a:t>If the print device is functional, verify that the cable or network connection is seated properly and functional. Next, turn off the printer, wait 30 seconds, and restart the printer.</a:t>
                      </a:r>
                      <a:endParaRPr lang="en-US" sz="1200" dirty="0">
                        <a:solidFill>
                          <a:schemeClr val="accent1"/>
                        </a:solidFill>
                        <a:effectLst/>
                        <a:latin typeface="+mn-lt"/>
                      </a:endParaRP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4132827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30D3-9EBC-4FB6-B508-306FA93C2E4F}"/>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036D4A9A-B027-496B-856F-9DEACFA7D4AD}"/>
              </a:ext>
            </a:extLst>
          </p:cNvPr>
          <p:cNvSpPr>
            <a:spLocks noGrp="1"/>
          </p:cNvSpPr>
          <p:nvPr>
            <p:ph idx="1"/>
          </p:nvPr>
        </p:nvSpPr>
        <p:spPr>
          <a:xfrm>
            <a:off x="476843" y="1691938"/>
            <a:ext cx="11241915" cy="4351338"/>
          </a:xfrm>
        </p:spPr>
        <p:txBody>
          <a:bodyPr/>
          <a:lstStyle/>
          <a:p>
            <a:r>
              <a:rPr lang="en-US" dirty="0"/>
              <a:t>Printers require a print driver</a:t>
            </a:r>
          </a:p>
          <a:p>
            <a:r>
              <a:rPr lang="en-US" dirty="0"/>
              <a:t>Applications use the GDI or XPS print APIs to submit documents for printing</a:t>
            </a:r>
          </a:p>
          <a:p>
            <a:r>
              <a:rPr lang="en-US" dirty="0"/>
              <a:t>Shared printers can be published in Active Directory or deployed automatically using Group Policy</a:t>
            </a:r>
          </a:p>
          <a:p>
            <a:r>
              <a:rPr lang="en-US" dirty="0"/>
              <a:t>Branch Office Direct Printing is used to minimize network traffic</a:t>
            </a:r>
          </a:p>
          <a:p>
            <a:r>
              <a:rPr lang="en-US" dirty="0"/>
              <a:t>Print and Document Services server role provides the Print Management tool and the optional IPP and LPD printer sharing protocols</a:t>
            </a:r>
          </a:p>
          <a:p>
            <a:r>
              <a:rPr lang="en-US" dirty="0"/>
              <a:t>Print Management tool adds, configures, and manages shared printers</a:t>
            </a:r>
          </a:p>
          <a:p>
            <a:r>
              <a:rPr lang="en-US" dirty="0"/>
              <a:t>Troubleshooting printer errors takes many forms</a:t>
            </a:r>
          </a:p>
        </p:txBody>
      </p:sp>
      <p:pic>
        <p:nvPicPr>
          <p:cNvPr id="4" name="Content Placeholder 14">
            <a:extLst>
              <a:ext uri="{FF2B5EF4-FFF2-40B4-BE49-F238E27FC236}">
                <a16:creationId xmlns:a16="http://schemas.microsoft.com/office/drawing/2014/main" id="{282D3309-6524-4B47-BD36-35F65CB850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7335" y="4962011"/>
            <a:ext cx="1547822" cy="1422744"/>
          </a:xfrm>
          <a:prstGeom prst="rect">
            <a:avLst/>
          </a:prstGeom>
        </p:spPr>
      </p:pic>
    </p:spTree>
    <p:custDataLst>
      <p:tags r:id="rId1"/>
    </p:custDataLst>
    <p:extLst>
      <p:ext uri="{BB962C8B-B14F-4D97-AF65-F5344CB8AC3E}">
        <p14:creationId xmlns:p14="http://schemas.microsoft.com/office/powerpoint/2010/main" val="292973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The Printing Process (1 of 2)</a:t>
            </a:r>
          </a:p>
        </p:txBody>
      </p:sp>
      <p:sp>
        <p:nvSpPr>
          <p:cNvPr id="5" name="Content Placeholder 4"/>
          <p:cNvSpPr>
            <a:spLocks noGrp="1"/>
          </p:cNvSpPr>
          <p:nvPr>
            <p:ph idx="1"/>
          </p:nvPr>
        </p:nvSpPr>
        <p:spPr/>
        <p:txBody>
          <a:bodyPr/>
          <a:lstStyle/>
          <a:p>
            <a:r>
              <a:rPr lang="en-US" dirty="0"/>
              <a:t>Step 1</a:t>
            </a:r>
          </a:p>
          <a:p>
            <a:pPr lvl="1"/>
            <a:r>
              <a:rPr lang="en-US" dirty="0"/>
              <a:t>User chooses to print a document to a printer installed on the system</a:t>
            </a:r>
          </a:p>
          <a:p>
            <a:r>
              <a:rPr lang="en-US" dirty="0"/>
              <a:t>Step 2</a:t>
            </a:r>
          </a:p>
          <a:p>
            <a:pPr lvl="1"/>
            <a:r>
              <a:rPr lang="en-US" dirty="0"/>
              <a:t>Software application contacts a print application programming interface (API)</a:t>
            </a:r>
          </a:p>
          <a:p>
            <a:pPr lvl="1"/>
            <a:r>
              <a:rPr lang="en-US" dirty="0"/>
              <a:t>Spool folder located under C:\Windows\System32\spool\PRINTERS</a:t>
            </a:r>
          </a:p>
          <a:p>
            <a:pPr lvl="1"/>
            <a:r>
              <a:rPr lang="en-US" dirty="0"/>
              <a:t>Two different print APIs available</a:t>
            </a:r>
          </a:p>
          <a:p>
            <a:pPr lvl="2"/>
            <a:r>
              <a:rPr lang="en-US" dirty="0"/>
              <a:t>Graphics Device Interface (GDI)</a:t>
            </a:r>
          </a:p>
          <a:p>
            <a:pPr lvl="2"/>
            <a:r>
              <a:rPr lang="en-US" dirty="0"/>
              <a:t>XML Paper Specification (XPS)</a:t>
            </a:r>
          </a:p>
        </p:txBody>
      </p:sp>
    </p:spTree>
    <p:custDataLst>
      <p:tags r:id="rId1"/>
    </p:custDataLst>
    <p:extLst>
      <p:ext uri="{BB962C8B-B14F-4D97-AF65-F5344CB8AC3E}">
        <p14:creationId xmlns:p14="http://schemas.microsoft.com/office/powerpoint/2010/main" val="280970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The Printing Process (2 of 2)</a:t>
            </a:r>
          </a:p>
        </p:txBody>
      </p:sp>
      <p:sp>
        <p:nvSpPr>
          <p:cNvPr id="5" name="Content Placeholder 4"/>
          <p:cNvSpPr>
            <a:spLocks noGrp="1"/>
          </p:cNvSpPr>
          <p:nvPr>
            <p:ph idx="1"/>
          </p:nvPr>
        </p:nvSpPr>
        <p:spPr/>
        <p:txBody>
          <a:bodyPr/>
          <a:lstStyle/>
          <a:p>
            <a:r>
              <a:rPr lang="en-US" dirty="0"/>
              <a:t>Step 3 </a:t>
            </a:r>
          </a:p>
          <a:p>
            <a:pPr lvl="1"/>
            <a:r>
              <a:rPr lang="en-US" dirty="0"/>
              <a:t>Spool folder documents rendered</a:t>
            </a:r>
          </a:p>
          <a:p>
            <a:pPr lvl="1"/>
            <a:r>
              <a:rPr lang="en-US" dirty="0"/>
              <a:t>Document is called a print job</a:t>
            </a:r>
          </a:p>
          <a:p>
            <a:r>
              <a:rPr lang="en-US" dirty="0"/>
              <a:t>Step 4</a:t>
            </a:r>
          </a:p>
          <a:p>
            <a:pPr lvl="1"/>
            <a:r>
              <a:rPr lang="en-US" dirty="0"/>
              <a:t>Print job sent to the print device</a:t>
            </a:r>
          </a:p>
          <a:p>
            <a:r>
              <a:rPr lang="en-US" dirty="0"/>
              <a:t>Step 5</a:t>
            </a:r>
          </a:p>
          <a:p>
            <a:pPr lvl="1"/>
            <a:r>
              <a:rPr lang="en-US" dirty="0"/>
              <a:t>Print device prints the document</a:t>
            </a:r>
          </a:p>
          <a:p>
            <a:pPr lvl="1"/>
            <a:r>
              <a:rPr lang="en-US" dirty="0"/>
              <a:t>Notifies user when print job has completed</a:t>
            </a:r>
          </a:p>
        </p:txBody>
      </p:sp>
    </p:spTree>
    <p:custDataLst>
      <p:tags r:id="rId1"/>
    </p:custDataLst>
    <p:extLst>
      <p:ext uri="{BB962C8B-B14F-4D97-AF65-F5344CB8AC3E}">
        <p14:creationId xmlns:p14="http://schemas.microsoft.com/office/powerpoint/2010/main" val="1035933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Printing to a Shared Printer (1 of 7)</a:t>
            </a:r>
          </a:p>
        </p:txBody>
      </p:sp>
      <p:sp>
        <p:nvSpPr>
          <p:cNvPr id="5" name="Content Placeholder 4"/>
          <p:cNvSpPr>
            <a:spLocks noGrp="1"/>
          </p:cNvSpPr>
          <p:nvPr>
            <p:ph idx="1"/>
          </p:nvPr>
        </p:nvSpPr>
        <p:spPr/>
        <p:txBody>
          <a:bodyPr/>
          <a:lstStyle/>
          <a:p>
            <a:r>
              <a:rPr lang="en-US" dirty="0"/>
              <a:t>Network-attached print devices within organizations are configured to only accept print jobs from a print server</a:t>
            </a:r>
          </a:p>
          <a:p>
            <a:pPr lvl="1"/>
            <a:r>
              <a:rPr lang="en-US" dirty="0"/>
              <a:t>Creates a shared printer for each print device</a:t>
            </a:r>
          </a:p>
          <a:p>
            <a:r>
              <a:rPr lang="en-US" dirty="0"/>
              <a:t>Configuring client computer printer to print to a shared printer across a network </a:t>
            </a:r>
          </a:p>
          <a:p>
            <a:pPr lvl="1"/>
            <a:r>
              <a:rPr lang="en-US" dirty="0"/>
              <a:t>Specify print server sharing the printer and name of the shared printer</a:t>
            </a:r>
          </a:p>
          <a:p>
            <a:pPr lvl="1"/>
            <a:r>
              <a:rPr lang="en-US" dirty="0"/>
              <a:t>Specify one of three printer sharing protocols</a:t>
            </a:r>
          </a:p>
          <a:p>
            <a:pPr lvl="2"/>
            <a:r>
              <a:rPr lang="en-US" dirty="0"/>
              <a:t>Server Message Block (SMB), Internet Printing Protocol (IPP), or Line Printer Daemon (LPD)</a:t>
            </a:r>
          </a:p>
        </p:txBody>
      </p:sp>
    </p:spTree>
    <p:custDataLst>
      <p:tags r:id="rId1"/>
    </p:custDataLst>
    <p:extLst>
      <p:ext uri="{BB962C8B-B14F-4D97-AF65-F5344CB8AC3E}">
        <p14:creationId xmlns:p14="http://schemas.microsoft.com/office/powerpoint/2010/main" val="370304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Printing to a Shared Printer (2 of 7)</a:t>
            </a:r>
          </a:p>
        </p:txBody>
      </p:sp>
      <p:sp>
        <p:nvSpPr>
          <p:cNvPr id="5" name="Content Placeholder 4"/>
          <p:cNvSpPr>
            <a:spLocks noGrp="1"/>
          </p:cNvSpPr>
          <p:nvPr>
            <p:ph idx="1"/>
          </p:nvPr>
        </p:nvSpPr>
        <p:spPr/>
        <p:txBody>
          <a:bodyPr/>
          <a:lstStyle/>
          <a:p>
            <a:r>
              <a:rPr lang="en-US" dirty="0"/>
              <a:t>Printing to a shared IPP printer requires the Internet Printing Client feature</a:t>
            </a:r>
          </a:p>
          <a:p>
            <a:r>
              <a:rPr lang="en-US" dirty="0"/>
              <a:t>Printing to a shared LPD printer requires the LPR Port Monitor feature</a:t>
            </a:r>
          </a:p>
          <a:p>
            <a:r>
              <a:rPr lang="en-US" dirty="0"/>
              <a:t>Install these features on Windows 2019 server system</a:t>
            </a:r>
          </a:p>
          <a:p>
            <a:pPr lvl="1"/>
            <a:r>
              <a:rPr lang="en-US" dirty="0"/>
              <a:t>Use the Add Roles and Features wizard</a:t>
            </a:r>
          </a:p>
          <a:p>
            <a:r>
              <a:rPr lang="en-US" dirty="0"/>
              <a:t>Install these features on a Windows 8 or later system</a:t>
            </a:r>
          </a:p>
          <a:p>
            <a:pPr lvl="1"/>
            <a:r>
              <a:rPr lang="en-US" dirty="0"/>
              <a:t>Access the Programs and Features tool within Control Panel</a:t>
            </a:r>
          </a:p>
          <a:p>
            <a:pPr lvl="1"/>
            <a:r>
              <a:rPr lang="en-US" dirty="0"/>
              <a:t>Click </a:t>
            </a:r>
            <a:r>
              <a:rPr lang="en-US" i="1" dirty="0"/>
              <a:t>Turn Windows features on or off </a:t>
            </a:r>
            <a:r>
              <a:rPr lang="en-US" dirty="0"/>
              <a:t>to </a:t>
            </a:r>
            <a:r>
              <a:rPr lang="en-US" i="1" dirty="0"/>
              <a:t>s</a:t>
            </a:r>
            <a:r>
              <a:rPr lang="en-US" dirty="0"/>
              <a:t>elect them under the Print and Document Services</a:t>
            </a:r>
          </a:p>
        </p:txBody>
      </p:sp>
    </p:spTree>
    <p:custDataLst>
      <p:tags r:id="rId1"/>
    </p:custDataLst>
    <p:extLst>
      <p:ext uri="{BB962C8B-B14F-4D97-AF65-F5344CB8AC3E}">
        <p14:creationId xmlns:p14="http://schemas.microsoft.com/office/powerpoint/2010/main" val="3143637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_062119.pptx" id="{6B22C0EA-E87F-44CF-A46D-442A4B1C7725}" vid="{4750C866-A8C9-4719-BE6C-60F527581425}"/>
    </a:ext>
  </a:extLst>
</a:theme>
</file>

<file path=ppt/theme/theme2.xml><?xml version="1.0" encoding="utf-8"?>
<a:theme xmlns:a="http://schemas.openxmlformats.org/drawingml/2006/main" name="Optimized Template Master (cont.)">
  <a:themeElements>
    <a:clrScheme name="TSA">
      <a:dk1>
        <a:srgbClr val="53565A"/>
      </a:dk1>
      <a:lt1>
        <a:srgbClr val="FFFFFF"/>
      </a:lt1>
      <a:dk2>
        <a:srgbClr val="003865"/>
      </a:dk2>
      <a:lt2>
        <a:srgbClr val="E7E6E6"/>
      </a:lt2>
      <a:accent1>
        <a:srgbClr val="003865"/>
      </a:accent1>
      <a:accent2>
        <a:srgbClr val="A7A8AA"/>
      </a:accent2>
      <a:accent3>
        <a:srgbClr val="53565A"/>
      </a:accent3>
      <a:accent4>
        <a:srgbClr val="A6192E"/>
      </a:accent4>
      <a:accent5>
        <a:srgbClr val="006BA6"/>
      </a:accent5>
      <a:accent6>
        <a:srgbClr val="658D1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_062119.pptx" id="{6B22C0EA-E87F-44CF-A46D-442A4B1C7725}" vid="{CFA8FA2C-1F1B-46EC-B7B9-70B8E770E3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Slide Template_062119</Template>
  <TotalTime>0</TotalTime>
  <Words>2894</Words>
  <Application>Microsoft Office PowerPoint</Application>
  <PresentationFormat>Widescreen</PresentationFormat>
  <Paragraphs>268</Paragraphs>
  <Slides>56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vt:lpstr>
      <vt:lpstr>Calibri</vt:lpstr>
      <vt:lpstr>Courier New</vt:lpstr>
      <vt:lpstr>OpenSans</vt:lpstr>
      <vt:lpstr>Wingdings</vt:lpstr>
      <vt:lpstr>Optimized Template Master</vt:lpstr>
      <vt:lpstr>Optimized Template Master (cont.)</vt:lpstr>
      <vt:lpstr>Configuring Printing</vt:lpstr>
      <vt:lpstr>Learning Objectives (1 of 2)</vt:lpstr>
      <vt:lpstr>Learning Objectives (2 of 2)</vt:lpstr>
      <vt:lpstr>Windows Printing Basics (1 of 2)</vt:lpstr>
      <vt:lpstr>Windows Printing Basics (2 of 2)</vt:lpstr>
      <vt:lpstr>The Printing Process (1 of 2)</vt:lpstr>
      <vt:lpstr>The Printing Process (2 of 2)</vt:lpstr>
      <vt:lpstr>Printing to a Shared Printer (1 of 7)</vt:lpstr>
      <vt:lpstr>Printing to a Shared Printer (2 of 7)</vt:lpstr>
      <vt:lpstr>Printing to a Shared Printer (3 of 7)</vt:lpstr>
      <vt:lpstr>Printing to a Shared Printer (4 of 7)</vt:lpstr>
      <vt:lpstr>Printing to a Shared Printer (5 of 7)</vt:lpstr>
      <vt:lpstr>Printing to a Shared Printer (6 of 7)</vt:lpstr>
      <vt:lpstr>Printing to a Shared Printer (7 of 7)</vt:lpstr>
      <vt:lpstr>The Printing Process for a Shared Printer (1 of 3)</vt:lpstr>
      <vt:lpstr>The Printing Process for a Shared Printer (2 of 3)</vt:lpstr>
      <vt:lpstr>The Printing Process for a Shared Printer (3 of 3)</vt:lpstr>
      <vt:lpstr>Configuring a Windows Server 2019 Print Server</vt:lpstr>
      <vt:lpstr>Installing Print and Document Services (1 of 2)</vt:lpstr>
      <vt:lpstr>Installing Print and Document Services (2 of 2)</vt:lpstr>
      <vt:lpstr>Configuring a Print Server (1 of 6)</vt:lpstr>
      <vt:lpstr>Configuring a Print Server (2 of 6)</vt:lpstr>
      <vt:lpstr>Configuring a Print Server (3 of 6)</vt:lpstr>
      <vt:lpstr>Configuring a Print Server (4 of 6)</vt:lpstr>
      <vt:lpstr>Configuring a Print Server (5 of 6)</vt:lpstr>
      <vt:lpstr>Configuring a Print Server (6 of 6)</vt:lpstr>
      <vt:lpstr>Adding Printers to a Print Server (1 of 4)</vt:lpstr>
      <vt:lpstr>Adding Printers to a Print Server (2 of 4)</vt:lpstr>
      <vt:lpstr>Adding Printers to a Print Server (3 of 4)</vt:lpstr>
      <vt:lpstr>Adding Printers to a Print Server (4 of 4)</vt:lpstr>
      <vt:lpstr>Configuring Printer Properties (1 of 8) </vt:lpstr>
      <vt:lpstr>Configuring Printer Properties (2 of 8) </vt:lpstr>
      <vt:lpstr>Configuring Printer Properties (3 of 8) </vt:lpstr>
      <vt:lpstr>Configuring Printer Properties (4 of 8) </vt:lpstr>
      <vt:lpstr>Configuring Printer Properties (5 of 8) </vt:lpstr>
      <vt:lpstr>Configuring Printer Properties (6 of 8) </vt:lpstr>
      <vt:lpstr>Configuring Printer Properties (7 of 8) </vt:lpstr>
      <vt:lpstr>Configuring Printer Properties (8 of 8) </vt:lpstr>
      <vt:lpstr>Using Group Policy to Deploy Shared Printers (1 of 2)</vt:lpstr>
      <vt:lpstr>Using Group Policy to Deploy Shared Printers (2 of 2)</vt:lpstr>
      <vt:lpstr>Configuring Branch Office Direct Printing</vt:lpstr>
      <vt:lpstr>Managing Print Jobs (1 of 5)</vt:lpstr>
      <vt:lpstr>Managing Print Jobs (2 of 5)</vt:lpstr>
      <vt:lpstr>Managing Print Jobs (3 of 5)</vt:lpstr>
      <vt:lpstr>Managing Print Jobs (4 of 5)</vt:lpstr>
      <vt:lpstr>Managing Print Jobs (5 of 5)</vt:lpstr>
      <vt:lpstr>Monitoring and Troubleshooting Printers (1 of 9)</vt:lpstr>
      <vt:lpstr>Monitoring and Troubleshooting Printers (2 of 9)</vt:lpstr>
      <vt:lpstr>Monitoring and Troubleshooting Printers (3 of 9)</vt:lpstr>
      <vt:lpstr>Monitoring and Troubleshooting Printers (4 of 9)</vt:lpstr>
      <vt:lpstr>Monitoring and Troubleshooting Printers (5 of 9)</vt:lpstr>
      <vt:lpstr>Monitoring and Troubleshooting Printers (6 of 9)</vt:lpstr>
      <vt:lpstr>Monitoring and Troubleshooting Printers (7 of 9)</vt:lpstr>
      <vt:lpstr>Monitoring and Troubleshooting Printers (8 of 9)</vt:lpstr>
      <vt:lpstr>Monitoring and Troubleshooting Printers (9 of 9)</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2020-05-28T15:36:55Z</dcterms:created>
  <dcterms:modified xsi:type="dcterms:W3CDTF">2020-06-16T17:14:58Z</dcterms:modified>
</cp:coreProperties>
</file>