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5" r:id="rId1"/>
    <p:sldMasterId id="2147483739" r:id="rId2"/>
  </p:sldMasterIdLst>
  <p:notesMasterIdLst>
    <p:notesMasterId r:id="rId80"/>
  </p:notesMasterIdLst>
  <p:handoutMasterIdLst>
    <p:handoutMasterId r:id="rId81"/>
  </p:handoutMasterIdLst>
  <p:sldIdLst>
    <p:sldId id="266" r:id="rId3"/>
    <p:sldId id="257" r:id="rId4"/>
    <p:sldId id="399" r:id="rId5"/>
    <p:sldId id="407" r:id="rId6"/>
    <p:sldId id="450" r:id="rId7"/>
    <p:sldId id="408" r:id="rId8"/>
    <p:sldId id="451" r:id="rId9"/>
    <p:sldId id="409" r:id="rId10"/>
    <p:sldId id="410" r:id="rId11"/>
    <p:sldId id="452" r:id="rId12"/>
    <p:sldId id="406" r:id="rId13"/>
    <p:sldId id="411" r:id="rId14"/>
    <p:sldId id="412" r:id="rId15"/>
    <p:sldId id="453" r:id="rId16"/>
    <p:sldId id="454" r:id="rId17"/>
    <p:sldId id="400" r:id="rId18"/>
    <p:sldId id="414" r:id="rId19"/>
    <p:sldId id="415" r:id="rId20"/>
    <p:sldId id="417" r:id="rId21"/>
    <p:sldId id="418" r:id="rId22"/>
    <p:sldId id="419" r:id="rId23"/>
    <p:sldId id="420" r:id="rId24"/>
    <p:sldId id="455" r:id="rId25"/>
    <p:sldId id="424" r:id="rId26"/>
    <p:sldId id="425" r:id="rId27"/>
    <p:sldId id="426" r:id="rId28"/>
    <p:sldId id="456" r:id="rId29"/>
    <p:sldId id="457" r:id="rId30"/>
    <p:sldId id="413" r:id="rId31"/>
    <p:sldId id="401" r:id="rId32"/>
    <p:sldId id="458" r:id="rId33"/>
    <p:sldId id="428" r:id="rId34"/>
    <p:sldId id="430" r:id="rId35"/>
    <p:sldId id="429" r:id="rId36"/>
    <p:sldId id="431" r:id="rId37"/>
    <p:sldId id="432" r:id="rId38"/>
    <p:sldId id="433" r:id="rId39"/>
    <p:sldId id="459" r:id="rId40"/>
    <p:sldId id="460" r:id="rId41"/>
    <p:sldId id="434" r:id="rId42"/>
    <p:sldId id="461" r:id="rId43"/>
    <p:sldId id="466" r:id="rId44"/>
    <p:sldId id="467" r:id="rId45"/>
    <p:sldId id="441" r:id="rId46"/>
    <p:sldId id="468" r:id="rId47"/>
    <p:sldId id="469" r:id="rId48"/>
    <p:sldId id="427" r:id="rId49"/>
    <p:sldId id="442" r:id="rId50"/>
    <p:sldId id="402" r:id="rId51"/>
    <p:sldId id="444" r:id="rId52"/>
    <p:sldId id="470" r:id="rId53"/>
    <p:sldId id="472" r:id="rId54"/>
    <p:sldId id="443" r:id="rId55"/>
    <p:sldId id="403" r:id="rId56"/>
    <p:sldId id="473" r:id="rId57"/>
    <p:sldId id="474" r:id="rId58"/>
    <p:sldId id="475" r:id="rId59"/>
    <p:sldId id="445" r:id="rId60"/>
    <p:sldId id="482" r:id="rId61"/>
    <p:sldId id="503" r:id="rId62"/>
    <p:sldId id="489" r:id="rId63"/>
    <p:sldId id="488" r:id="rId64"/>
    <p:sldId id="478" r:id="rId65"/>
    <p:sldId id="446" r:id="rId66"/>
    <p:sldId id="404" r:id="rId67"/>
    <p:sldId id="477" r:id="rId68"/>
    <p:sldId id="447" r:id="rId69"/>
    <p:sldId id="448" r:id="rId70"/>
    <p:sldId id="493" r:id="rId71"/>
    <p:sldId id="491" r:id="rId72"/>
    <p:sldId id="496" r:id="rId73"/>
    <p:sldId id="449" r:id="rId74"/>
    <p:sldId id="498" r:id="rId75"/>
    <p:sldId id="497" r:id="rId76"/>
    <p:sldId id="499" r:id="rId77"/>
    <p:sldId id="501" r:id="rId78"/>
    <p:sldId id="309" r:id="rId79"/>
  </p:sldIdLst>
  <p:sldSz cx="12192000" cy="6858000"/>
  <p:notesSz cx="7102475" cy="9388475"/>
  <p:custDataLst>
    <p:tags r:id="rId82"/>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4"/>
    <a:srgbClr val="F2F2F2"/>
    <a:srgbClr val="003865"/>
    <a:srgbClr val="000000"/>
    <a:srgbClr val="004A78"/>
    <a:srgbClr val="006298"/>
    <a:srgbClr val="FF6300"/>
    <a:srgbClr val="E9255F"/>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4" autoAdjust="0"/>
    <p:restoredTop sz="81698" autoAdjust="0"/>
  </p:normalViewPr>
  <p:slideViewPr>
    <p:cSldViewPr snapToGrid="0" snapToObjects="1">
      <p:cViewPr varScale="1">
        <p:scale>
          <a:sx n="95" d="100"/>
          <a:sy n="95" d="100"/>
        </p:scale>
        <p:origin x="102" y="13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27288"/>
    </p:cViewPr>
  </p:sorterViewPr>
  <p:notesViewPr>
    <p:cSldViewPr snapToGrid="0" snapToObjects="1">
      <p:cViewPr>
        <p:scale>
          <a:sx n="130" d="100"/>
          <a:sy n="130" d="100"/>
        </p:scale>
        <p:origin x="1080" y="-447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7.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92084" y="8917422"/>
            <a:ext cx="669735" cy="471053"/>
          </a:xfrm>
          <a:prstGeom prst="rect">
            <a:avLst/>
          </a:prstGeom>
        </p:spPr>
        <p:txBody>
          <a:bodyPr vert="horz" lIns="94229" tIns="47114" rIns="94229" bIns="47114" rtlCol="0" anchor="b"/>
          <a:lstStyle>
            <a:lvl1pPr algn="r">
              <a:defRPr sz="1200"/>
            </a:lvl1pPr>
          </a:lstStyle>
          <a:p>
            <a:fld id="{6767803E-66EE-42CE-8DFB-98553954E472}" type="slidenum">
              <a:rPr lang="en-US" sz="100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2331" y="159670"/>
            <a:ext cx="1307320" cy="2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40741" y="9050502"/>
            <a:ext cx="6486212" cy="341369"/>
          </a:xfrm>
          <a:prstGeom prst="rect">
            <a:avLst/>
          </a:prstGeom>
          <a:noFill/>
        </p:spPr>
        <p:txBody>
          <a:bodyPr wrap="square" lIns="94229" tIns="47114" rIns="94229" bIns="47114" rtlCol="0">
            <a:spAutoFit/>
          </a:bodyPr>
          <a:lstStyle/>
          <a:p>
            <a:r>
              <a:rPr lang="en-US" sz="800" dirty="0"/>
              <a:t>Eckert/triOS College, Hands-On Microsoft Windows Server, 3</a:t>
            </a:r>
            <a:r>
              <a:rPr lang="en-US" sz="800" baseline="30000" dirty="0"/>
              <a:t>rd</a:t>
            </a:r>
            <a:r>
              <a:rPr lang="en-US" sz="800" dirty="0"/>
              <a:t> Edition. ©2021 Cengage. All Rights Reserved. May not be scanned, copied or duplicated, or posted to a publicly accessible website, in whole or in part.</a:t>
            </a:r>
            <a:r>
              <a:rPr lang="en-US" sz="700" dirty="0">
                <a:solidFill>
                  <a:schemeClr val="bg1">
                    <a:lumMod val="50000"/>
                  </a:schemeClr>
                </a:solidFill>
                <a:latin typeface="Arial" panose="020B0604020202020204" pitchFamily="34" charset="0"/>
                <a:cs typeface="Arial" panose="020B0604020202020204" pitchFamily="34" charset="0"/>
              </a:rPr>
              <a: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28663" y="647700"/>
            <a:ext cx="3876675" cy="2181225"/>
          </a:xfrm>
          <a:prstGeom prst="rect">
            <a:avLst/>
          </a:prstGeom>
          <a:noFill/>
          <a:ln w="12700">
            <a:solidFill>
              <a:schemeClr val="bg1">
                <a:lumMod val="65000"/>
              </a:schemeClr>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710248" y="3073762"/>
            <a:ext cx="5681980" cy="5667626"/>
          </a:xfrm>
          <a:prstGeom prst="rect">
            <a:avLst/>
          </a:prstGeom>
        </p:spPr>
        <p:txBody>
          <a:bodyPr vert="horz" lIns="94229" tIns="47114" rIns="94229" bIns="4711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279152" y="8917422"/>
            <a:ext cx="708603" cy="471053"/>
          </a:xfrm>
          <a:prstGeom prst="rect">
            <a:avLst/>
          </a:prstGeom>
        </p:spPr>
        <p:txBody>
          <a:bodyPr vert="horz" lIns="94229" tIns="47114" rIns="94229" bIns="47114"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2331" y="159670"/>
            <a:ext cx="1307320" cy="2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40741" y="9161112"/>
            <a:ext cx="6486212" cy="205404"/>
          </a:xfrm>
          <a:prstGeom prst="rect">
            <a:avLst/>
          </a:prstGeom>
          <a:noFill/>
        </p:spPr>
        <p:txBody>
          <a:bodyPr wrap="square" lIns="94229" tIns="47114" rIns="94229" bIns="47114"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20570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622348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6163" y="655093"/>
            <a:ext cx="4415134" cy="5649640"/>
          </a:xfrm>
          <a:prstGeom prst="rect">
            <a:avLst/>
          </a:prstGeom>
        </p:spPr>
      </p:pic>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Tree>
    <p:extLst>
      <p:ext uri="{BB962C8B-B14F-4D97-AF65-F5344CB8AC3E}">
        <p14:creationId xmlns:p14="http://schemas.microsoft.com/office/powerpoint/2010/main" val="126965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ection">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38200" y="2820280"/>
            <a:ext cx="10515600" cy="1217447"/>
          </a:xfrm>
        </p:spPr>
        <p:txBody>
          <a:bodyPr/>
          <a:lstStyle>
            <a:lvl1pPr>
              <a:defRPr sz="6000">
                <a:solidFill>
                  <a:schemeClr val="bg1"/>
                </a:solidFill>
              </a:defRPr>
            </a:lvl1pPr>
          </a:lstStyle>
          <a:p>
            <a:r>
              <a:rPr lang="en-US" dirty="0"/>
              <a:t>Section Title</a:t>
            </a:r>
          </a:p>
        </p:txBody>
      </p:sp>
    </p:spTree>
    <p:custDataLst>
      <p:tags r:id="rId1"/>
    </p:custDataLst>
    <p:extLst>
      <p:ext uri="{BB962C8B-B14F-4D97-AF65-F5344CB8AC3E}">
        <p14:creationId xmlns:p14="http://schemas.microsoft.com/office/powerpoint/2010/main" val="276170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221604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418105"/>
            <a:ext cx="9607613" cy="369332"/>
          </a:xfrm>
          <a:prstGeom prst="rect">
            <a:avLst/>
          </a:prstGeom>
          <a:noFill/>
        </p:spPr>
        <p:txBody>
          <a:bodyPr wrap="square" rtlCol="0">
            <a:spAutoFit/>
          </a:bodyPr>
          <a:lstStyle/>
          <a:p>
            <a:pPr algn="l"/>
            <a:r>
              <a:rPr lang="en-US" sz="900" dirty="0"/>
              <a:t>Eckert/triOS College, Hands-On Microsoft Windows Server, 3</a:t>
            </a:r>
            <a:r>
              <a:rPr lang="en-US" sz="900" baseline="30000" dirty="0"/>
              <a:t>rd</a:t>
            </a:r>
            <a:r>
              <a:rPr lang="en-US" sz="900" dirty="0"/>
              <a:t> Edition. ©2021 Cengage. All Rights Reserved. May not be scanned, copied or duplicated, or posted to a publicly accessible website, in whole or in part.</a:t>
            </a:r>
            <a:endParaRPr lang="en-US" sz="900" dirty="0">
              <a:solidFill>
                <a:schemeClr val="tx1">
                  <a:lumMod val="60000"/>
                  <a:lumOff val="40000"/>
                </a:schemeClr>
              </a:solidFill>
              <a:latin typeface="+mn-lt"/>
            </a:endParaRP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5"/>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3" r:id="rId1"/>
    <p:sldLayoutId id="2147483727"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 id="2147483764"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
        <p:nvSpPr>
          <p:cNvPr id="2" name="Title Placeholder 1"/>
          <p:cNvSpPr>
            <a:spLocks noGrp="1"/>
          </p:cNvSpPr>
          <p:nvPr>
            <p:ph type="title"/>
          </p:nvPr>
        </p:nvSpPr>
        <p:spPr>
          <a:xfrm>
            <a:off x="476843" y="42752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bg1"/>
                </a:solidFill>
                <a:latin typeface="+mn-lt"/>
              </a:rPr>
              <a:t>©2019</a:t>
            </a:r>
            <a:r>
              <a:rPr lang="en-US" sz="900" baseline="0" dirty="0">
                <a:solidFill>
                  <a:schemeClr val="bg1"/>
                </a:solidFill>
                <a:latin typeface="+mn-lt"/>
              </a:rPr>
              <a:t> </a:t>
            </a:r>
            <a:r>
              <a:rPr lang="en-US" sz="900" dirty="0">
                <a:solidFill>
                  <a:schemeClr val="bg1"/>
                </a:solidFill>
                <a:latin typeface="+mn-lt"/>
              </a:rPr>
              <a:t>Cengage Learning. All Rights Reserved. May not be scanned, copied or duplicated, or posted to a publicly accessible website, in whole or in part.</a:t>
            </a:r>
          </a:p>
        </p:txBody>
      </p:sp>
      <p:pic>
        <p:nvPicPr>
          <p:cNvPr id="9" name="Picture 7">
            <a:extLst>
              <a:ext uri="{FF2B5EF4-FFF2-40B4-BE49-F238E27FC236}">
                <a16:creationId xmlns:a16="http://schemas.microsoft.com/office/drawing/2014/main" id="{6EB0E797-ABD1-47E4-8425-A051A506981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43327421"/>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8.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9.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3.xml"/><Relationship Id="rId1" Type="http://schemas.openxmlformats.org/officeDocument/2006/relationships/tags" Target="../tags/tag90.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1.xml"/></Relationships>
</file>

<file path=ppt/slides/_rels/slide7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3.xml"/><Relationship Id="rId1" Type="http://schemas.openxmlformats.org/officeDocument/2006/relationships/tags" Target="../tags/tag9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3.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66AC4-5298-40B8-89B9-798F572C0746}"/>
              </a:ext>
            </a:extLst>
          </p:cNvPr>
          <p:cNvSpPr>
            <a:spLocks noGrp="1"/>
          </p:cNvSpPr>
          <p:nvPr>
            <p:ph type="ctrTitle"/>
          </p:nvPr>
        </p:nvSpPr>
        <p:spPr/>
        <p:txBody>
          <a:bodyPr/>
          <a:lstStyle/>
          <a:p>
            <a:r>
              <a:rPr lang="en-US" dirty="0"/>
              <a:t>Configuring and</a:t>
            </a:r>
            <a:br>
              <a:rPr lang="en-US" dirty="0"/>
            </a:br>
            <a:r>
              <a:rPr lang="en-US" dirty="0"/>
              <a:t>Managing Data Storage</a:t>
            </a:r>
          </a:p>
        </p:txBody>
      </p:sp>
      <p:sp>
        <p:nvSpPr>
          <p:cNvPr id="6" name="Subtitle 5">
            <a:extLst>
              <a:ext uri="{FF2B5EF4-FFF2-40B4-BE49-F238E27FC236}">
                <a16:creationId xmlns:a16="http://schemas.microsoft.com/office/drawing/2014/main" id="{58A9DF71-C318-45A7-A3DD-82B73B066F43}"/>
              </a:ext>
            </a:extLst>
          </p:cNvPr>
          <p:cNvSpPr>
            <a:spLocks noGrp="1"/>
          </p:cNvSpPr>
          <p:nvPr>
            <p:ph type="subTitle" idx="1"/>
          </p:nvPr>
        </p:nvSpPr>
        <p:spPr/>
        <p:txBody>
          <a:bodyPr/>
          <a:lstStyle/>
          <a:p>
            <a:r>
              <a:rPr lang="en-US" dirty="0"/>
              <a:t>Module 7</a:t>
            </a:r>
          </a:p>
        </p:txBody>
      </p:sp>
    </p:spTree>
    <p:custDataLst>
      <p:tags r:id="rId1"/>
    </p:custDataLst>
    <p:extLst>
      <p:ext uri="{BB962C8B-B14F-4D97-AF65-F5344CB8AC3E}">
        <p14:creationId xmlns:p14="http://schemas.microsoft.com/office/powerpoint/2010/main" val="40586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Partition Types and Strategies (5 of 5)</a:t>
            </a:r>
          </a:p>
        </p:txBody>
      </p:sp>
      <p:sp>
        <p:nvSpPr>
          <p:cNvPr id="4" name="Content Placeholder 3"/>
          <p:cNvSpPr>
            <a:spLocks noGrp="1"/>
          </p:cNvSpPr>
          <p:nvPr>
            <p:ph idx="1"/>
          </p:nvPr>
        </p:nvSpPr>
        <p:spPr/>
        <p:txBody>
          <a:bodyPr/>
          <a:lstStyle/>
          <a:p>
            <a:r>
              <a:rPr lang="en-US" dirty="0"/>
              <a:t>Not all server administrators will create additional volumes on storage devices</a:t>
            </a:r>
          </a:p>
          <a:p>
            <a:r>
              <a:rPr lang="en-US" dirty="0"/>
              <a:t>Many server administrators prefer to configure a single volume on each storage device that uses the maximum available capacity</a:t>
            </a:r>
          </a:p>
          <a:p>
            <a:r>
              <a:rPr lang="en-US" dirty="0"/>
              <a:t>Advantages of creating additional volumes on a single storage device</a:t>
            </a:r>
          </a:p>
          <a:p>
            <a:pPr lvl="1"/>
            <a:r>
              <a:rPr lang="en-US" dirty="0"/>
              <a:t>Can segregate different types of data</a:t>
            </a:r>
          </a:p>
          <a:p>
            <a:pPr lvl="1"/>
            <a:r>
              <a:rPr lang="en-US" dirty="0"/>
              <a:t>Allows for more than one type of filesystem on a single storage device</a:t>
            </a:r>
          </a:p>
          <a:p>
            <a:pPr lvl="1"/>
            <a:r>
              <a:rPr lang="en-US" dirty="0"/>
              <a:t>Reduces the chance of filesystem corruption rendering all data on the storage device unusable</a:t>
            </a:r>
          </a:p>
          <a:p>
            <a:pPr lvl="1"/>
            <a:r>
              <a:rPr lang="en-US" dirty="0"/>
              <a:t>Speeds up access to stored data by keeping filesystems small as possible</a:t>
            </a:r>
          </a:p>
        </p:txBody>
      </p:sp>
    </p:spTree>
    <p:custDataLst>
      <p:tags r:id="rId1"/>
    </p:custDataLst>
    <p:extLst>
      <p:ext uri="{BB962C8B-B14F-4D97-AF65-F5344CB8AC3E}">
        <p14:creationId xmlns:p14="http://schemas.microsoft.com/office/powerpoint/2010/main" val="26481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RAID Types and Strategies (1 of 5)</a:t>
            </a:r>
          </a:p>
        </p:txBody>
      </p:sp>
      <p:sp>
        <p:nvSpPr>
          <p:cNvPr id="4" name="Content Placeholder 3"/>
          <p:cNvSpPr>
            <a:spLocks noGrp="1"/>
          </p:cNvSpPr>
          <p:nvPr>
            <p:ph idx="1"/>
          </p:nvPr>
        </p:nvSpPr>
        <p:spPr/>
        <p:txBody>
          <a:bodyPr/>
          <a:lstStyle/>
          <a:p>
            <a:r>
              <a:rPr lang="en-US" dirty="0"/>
              <a:t>Fault tolerant RAID volume protects data against storage device failure</a:t>
            </a:r>
          </a:p>
          <a:p>
            <a:pPr lvl="1"/>
            <a:r>
              <a:rPr lang="en-US" dirty="0"/>
              <a:t>Speeds up access to storage devices</a:t>
            </a:r>
          </a:p>
          <a:p>
            <a:pPr lvl="1"/>
            <a:r>
              <a:rPr lang="en-US" dirty="0"/>
              <a:t>Combines multiple storage devices into a single volume</a:t>
            </a:r>
          </a:p>
          <a:p>
            <a:r>
              <a:rPr lang="en-US" dirty="0"/>
              <a:t>Spanning or Just a Bunch of Disks (JBOD)</a:t>
            </a:r>
          </a:p>
          <a:p>
            <a:pPr lvl="1"/>
            <a:r>
              <a:rPr lang="en-US" dirty="0"/>
              <a:t>Two or more storage devices seen as one large volume by the system</a:t>
            </a:r>
          </a:p>
          <a:p>
            <a:r>
              <a:rPr lang="en-US" dirty="0"/>
              <a:t>RAID level 0 (striping) divides an individual file into sections</a:t>
            </a:r>
          </a:p>
          <a:p>
            <a:pPr lvl="1"/>
            <a:r>
              <a:rPr lang="en-US" dirty="0"/>
              <a:t>Saved concurrently on two or more storage devices, one section per device</a:t>
            </a:r>
          </a:p>
          <a:p>
            <a:r>
              <a:rPr lang="en-US" dirty="0"/>
              <a:t>RAID level 1 (mirroring) provides fault tolerance in the event of a device failure</a:t>
            </a:r>
          </a:p>
        </p:txBody>
      </p:sp>
    </p:spTree>
    <p:custDataLst>
      <p:tags r:id="rId1"/>
    </p:custDataLst>
    <p:extLst>
      <p:ext uri="{BB962C8B-B14F-4D97-AF65-F5344CB8AC3E}">
        <p14:creationId xmlns:p14="http://schemas.microsoft.com/office/powerpoint/2010/main" val="376728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RAID Types and Strategies (2 of 5)</a:t>
            </a:r>
          </a:p>
        </p:txBody>
      </p:sp>
      <p:sp>
        <p:nvSpPr>
          <p:cNvPr id="4" name="Content Placeholder 3"/>
          <p:cNvSpPr>
            <a:spLocks noGrp="1"/>
          </p:cNvSpPr>
          <p:nvPr>
            <p:ph idx="1"/>
          </p:nvPr>
        </p:nvSpPr>
        <p:spPr/>
        <p:txBody>
          <a:bodyPr/>
          <a:lstStyle/>
          <a:p>
            <a:r>
              <a:rPr lang="en-US" dirty="0"/>
              <a:t>RAID level 2 is no longer used</a:t>
            </a:r>
          </a:p>
          <a:p>
            <a:r>
              <a:rPr lang="en-US" dirty="0"/>
              <a:t>RAID level 3 (striping with a parity bit, or marker) indicates data location</a:t>
            </a:r>
          </a:p>
          <a:p>
            <a:pPr lvl="1"/>
            <a:r>
              <a:rPr lang="en-US" dirty="0"/>
              <a:t>Requires a minimum of three storage devices to function</a:t>
            </a:r>
          </a:p>
          <a:p>
            <a:r>
              <a:rPr lang="en-US" dirty="0"/>
              <a:t>RAID level 4 is a slight variant on RAID level 3 offering greater access speed</a:t>
            </a:r>
          </a:p>
          <a:p>
            <a:pPr lvl="1"/>
            <a:r>
              <a:rPr lang="en-US" dirty="0"/>
              <a:t>Stores data in blocks with no need to access all devices at once to read data</a:t>
            </a:r>
          </a:p>
          <a:p>
            <a:r>
              <a:rPr lang="en-US" dirty="0"/>
              <a:t>RAID level 5 (striping with parity) offers better performance and fault tolerance</a:t>
            </a:r>
          </a:p>
          <a:p>
            <a:pPr lvl="1"/>
            <a:r>
              <a:rPr lang="en-US" dirty="0"/>
              <a:t>Requires a minimum of three storage devices</a:t>
            </a:r>
          </a:p>
          <a:p>
            <a:pPr lvl="1"/>
            <a:r>
              <a:rPr lang="en-US" dirty="0"/>
              <a:t>Parity information intermixed with data that make up the set</a:t>
            </a:r>
          </a:p>
        </p:txBody>
      </p:sp>
    </p:spTree>
    <p:custDataLst>
      <p:tags r:id="rId1"/>
    </p:custDataLst>
    <p:extLst>
      <p:ext uri="{BB962C8B-B14F-4D97-AF65-F5344CB8AC3E}">
        <p14:creationId xmlns:p14="http://schemas.microsoft.com/office/powerpoint/2010/main" val="139011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RAID Types and Strategies (3 of 5)</a:t>
            </a:r>
          </a:p>
        </p:txBody>
      </p:sp>
      <p:pic>
        <p:nvPicPr>
          <p:cNvPr id="5" name="Content Placeholder 4" descr="An example of how data is organized in RAID level 5. RAID level 5 needs at least 3 storage devices. Storage devices 1, 2, and 3 are shown in the illustration. The devices store parity information. The parity bits are the sum of the information stored in the other two storage devices. 22 plus 12 equals 34. 22 is stored on storage device 1. 12 is stored in storage device 2. 34 is stored in storage device 3. 34 is the parity information. 68 minus 65 equals 3. 65 is stored on storage device 1. 68 is stored in storage device 2. 3 is stored in storage device 3. 68 is the parity information. 13 minus 9 equals 4. 13 is stored on storage device 1. 9 is stored in storage device 2. 4 is stored in storage device 3. 13 is the parity information. If one of the storage devices fails, then the parity information on the other two devices can be used with the equations to regenerate the data lost in the failed devi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6197" y="1690691"/>
            <a:ext cx="6123205" cy="4499093"/>
          </a:xfrm>
        </p:spPr>
      </p:pic>
    </p:spTree>
    <p:custDataLst>
      <p:tags r:id="rId1"/>
    </p:custDataLst>
    <p:extLst>
      <p:ext uri="{BB962C8B-B14F-4D97-AF65-F5344CB8AC3E}">
        <p14:creationId xmlns:p14="http://schemas.microsoft.com/office/powerpoint/2010/main" val="235191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RAID Types and Strategies (4 of 5)</a:t>
            </a:r>
          </a:p>
        </p:txBody>
      </p:sp>
      <p:sp>
        <p:nvSpPr>
          <p:cNvPr id="4" name="Content Placeholder 3"/>
          <p:cNvSpPr>
            <a:spLocks noGrp="1"/>
          </p:cNvSpPr>
          <p:nvPr>
            <p:ph idx="1"/>
          </p:nvPr>
        </p:nvSpPr>
        <p:spPr/>
        <p:txBody>
          <a:bodyPr/>
          <a:lstStyle/>
          <a:p>
            <a:r>
              <a:rPr lang="en-US" dirty="0"/>
              <a:t>RAID level 6 </a:t>
            </a:r>
          </a:p>
          <a:p>
            <a:pPr lvl="1"/>
            <a:r>
              <a:rPr lang="en-US" dirty="0"/>
              <a:t>Fundamentally the same as RAID level 5</a:t>
            </a:r>
          </a:p>
          <a:p>
            <a:pPr lvl="1"/>
            <a:r>
              <a:rPr lang="en-US" dirty="0"/>
              <a:t>Adds a second set of parity bits for added fault tolerance</a:t>
            </a:r>
          </a:p>
          <a:p>
            <a:pPr lvl="1"/>
            <a:r>
              <a:rPr lang="en-US" dirty="0"/>
              <a:t>Allows up to two simultaneous device failures while remaining fault tolerant</a:t>
            </a:r>
          </a:p>
          <a:p>
            <a:pPr lvl="1"/>
            <a:r>
              <a:rPr lang="en-US" dirty="0"/>
              <a:t>Requires a minimum of four storage devices</a:t>
            </a:r>
          </a:p>
          <a:p>
            <a:pPr lvl="2"/>
            <a:r>
              <a:rPr lang="en-US" dirty="0"/>
              <a:t>At least seven storage devices required for acceptable performance</a:t>
            </a:r>
          </a:p>
          <a:p>
            <a:r>
              <a:rPr lang="en-US" dirty="0"/>
              <a:t>RAID configurations</a:t>
            </a:r>
          </a:p>
          <a:p>
            <a:pPr lvl="1"/>
            <a:r>
              <a:rPr lang="en-US" dirty="0"/>
              <a:t>Software and hardware RAID configurations exist</a:t>
            </a:r>
          </a:p>
        </p:txBody>
      </p:sp>
    </p:spTree>
    <p:custDataLst>
      <p:tags r:id="rId1"/>
    </p:custDataLst>
    <p:extLst>
      <p:ext uri="{BB962C8B-B14F-4D97-AF65-F5344CB8AC3E}">
        <p14:creationId xmlns:p14="http://schemas.microsoft.com/office/powerpoint/2010/main" val="410020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RAID Types and Strategies (5 of 5)</a:t>
            </a:r>
          </a:p>
        </p:txBody>
      </p:sp>
      <p:sp>
        <p:nvSpPr>
          <p:cNvPr id="4" name="Content Placeholder 3"/>
          <p:cNvSpPr>
            <a:spLocks noGrp="1"/>
          </p:cNvSpPr>
          <p:nvPr>
            <p:ph idx="1"/>
          </p:nvPr>
        </p:nvSpPr>
        <p:spPr/>
        <p:txBody>
          <a:bodyPr/>
          <a:lstStyle/>
          <a:p>
            <a:r>
              <a:rPr lang="en-US" dirty="0"/>
              <a:t>Configure and manage hardware RAID</a:t>
            </a:r>
          </a:p>
          <a:p>
            <a:pPr lvl="1"/>
            <a:r>
              <a:rPr lang="en-US" dirty="0"/>
              <a:t>Use the RAID setup utility for your specific storage controller</a:t>
            </a:r>
          </a:p>
          <a:p>
            <a:pPr lvl="2"/>
            <a:r>
              <a:rPr lang="en-US" dirty="0"/>
              <a:t>Access setup utility by entering the system BIOS or controller BIOS at system startup, or by using a manufacturer-supplied program</a:t>
            </a:r>
          </a:p>
          <a:p>
            <a:pPr lvl="1"/>
            <a:r>
              <a:rPr lang="en-US" dirty="0"/>
              <a:t>Automatically appears as a single storage device to the Windows Server 2019 operating system after configuration</a:t>
            </a:r>
          </a:p>
          <a:p>
            <a:r>
              <a:rPr lang="en-US" dirty="0"/>
              <a:t>Configure software RAID</a:t>
            </a:r>
          </a:p>
          <a:p>
            <a:pPr lvl="1"/>
            <a:r>
              <a:rPr lang="en-US" dirty="0"/>
              <a:t>Performed entirely by the Windows Server 2019 operating system</a:t>
            </a:r>
          </a:p>
          <a:p>
            <a:pPr lvl="1"/>
            <a:r>
              <a:rPr lang="en-US" dirty="0"/>
              <a:t>Can only be configured following the installation of Windows Server 2019</a:t>
            </a:r>
          </a:p>
        </p:txBody>
      </p:sp>
    </p:spTree>
    <p:custDataLst>
      <p:tags r:id="rId1"/>
    </p:custDataLst>
    <p:extLst>
      <p:ext uri="{BB962C8B-B14F-4D97-AF65-F5344CB8AC3E}">
        <p14:creationId xmlns:p14="http://schemas.microsoft.com/office/powerpoint/2010/main" val="380200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Creating and Managing Local Volumes</a:t>
            </a:r>
          </a:p>
        </p:txBody>
      </p:sp>
      <p:sp>
        <p:nvSpPr>
          <p:cNvPr id="5" name="Content Placeholder 4"/>
          <p:cNvSpPr>
            <a:spLocks noGrp="1"/>
          </p:cNvSpPr>
          <p:nvPr>
            <p:ph idx="1"/>
          </p:nvPr>
        </p:nvSpPr>
        <p:spPr/>
        <p:txBody>
          <a:bodyPr/>
          <a:lstStyle/>
          <a:p>
            <a:r>
              <a:rPr lang="en-US" dirty="0"/>
              <a:t>Tools to create and manage local volumes</a:t>
            </a:r>
          </a:p>
          <a:p>
            <a:pPr lvl="1"/>
            <a:r>
              <a:rPr lang="en-US" dirty="0"/>
              <a:t>Disk Management</a:t>
            </a:r>
          </a:p>
          <a:p>
            <a:pPr lvl="2"/>
            <a:r>
              <a:rPr lang="en-US" dirty="0"/>
              <a:t>Partitions and simple volumes</a:t>
            </a:r>
          </a:p>
          <a:p>
            <a:pPr lvl="2"/>
            <a:r>
              <a:rPr lang="en-US" dirty="0"/>
              <a:t>Software RAID volumes that include up to 32 storage devices</a:t>
            </a:r>
          </a:p>
          <a:p>
            <a:pPr lvl="1"/>
            <a:r>
              <a:rPr lang="en-US" dirty="0"/>
              <a:t>Server Manager</a:t>
            </a:r>
          </a:p>
          <a:p>
            <a:pPr lvl="2"/>
            <a:r>
              <a:rPr lang="en-US" dirty="0"/>
              <a:t>Partitions and simple volumes</a:t>
            </a:r>
          </a:p>
          <a:p>
            <a:pPr lvl="2"/>
            <a:r>
              <a:rPr lang="en-US" dirty="0"/>
              <a:t>Software RAID volumes on an unlimited number of storage devices using the built-in Storage Spaces component</a:t>
            </a:r>
          </a:p>
          <a:p>
            <a:pPr lvl="2"/>
            <a:r>
              <a:rPr lang="en-US" dirty="0"/>
              <a:t>Can create RAID volumes that access storage on multiple servers</a:t>
            </a:r>
          </a:p>
        </p:txBody>
      </p:sp>
    </p:spTree>
    <p:custDataLst>
      <p:tags r:id="rId1"/>
    </p:custDataLst>
    <p:extLst>
      <p:ext uri="{BB962C8B-B14F-4D97-AF65-F5344CB8AC3E}">
        <p14:creationId xmlns:p14="http://schemas.microsoft.com/office/powerpoint/2010/main" val="425841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Disk Management (1 of 12)</a:t>
            </a:r>
          </a:p>
        </p:txBody>
      </p:sp>
      <p:sp>
        <p:nvSpPr>
          <p:cNvPr id="5" name="Content Placeholder 4"/>
          <p:cNvSpPr>
            <a:spLocks noGrp="1"/>
          </p:cNvSpPr>
          <p:nvPr>
            <p:ph idx="1"/>
          </p:nvPr>
        </p:nvSpPr>
        <p:spPr/>
        <p:txBody>
          <a:bodyPr/>
          <a:lstStyle/>
          <a:p>
            <a:r>
              <a:rPr lang="en-US" dirty="0"/>
              <a:t>Supports modern storage devices</a:t>
            </a:r>
          </a:p>
          <a:p>
            <a:r>
              <a:rPr lang="en-US" dirty="0"/>
              <a:t>Right-click the Start menu, select Disk Management to open the tool</a:t>
            </a:r>
          </a:p>
          <a:p>
            <a:pPr lvl="1"/>
            <a:r>
              <a:rPr lang="en-US" dirty="0"/>
              <a:t>All storage devices labeled as disks</a:t>
            </a:r>
          </a:p>
          <a:p>
            <a:pPr lvl="1"/>
            <a:r>
              <a:rPr lang="en-US" dirty="0"/>
              <a:t>Basic disk: not configured as a software RAID volume</a:t>
            </a:r>
          </a:p>
          <a:p>
            <a:pPr lvl="1"/>
            <a:r>
              <a:rPr lang="en-US" dirty="0"/>
              <a:t>Newly added disks are disabled (</a:t>
            </a:r>
            <a:r>
              <a:rPr lang="en-US" i="1" dirty="0"/>
              <a:t>Offline</a:t>
            </a:r>
            <a:r>
              <a:rPr lang="en-US" dirty="0"/>
              <a:t>)</a:t>
            </a:r>
          </a:p>
          <a:p>
            <a:pPr lvl="1"/>
            <a:r>
              <a:rPr lang="en-US" dirty="0"/>
              <a:t>Must first enable the disk before creating a volume</a:t>
            </a:r>
          </a:p>
          <a:p>
            <a:pPr lvl="1"/>
            <a:r>
              <a:rPr lang="en-US" dirty="0"/>
              <a:t>Newly enabled disk with </a:t>
            </a:r>
            <a:r>
              <a:rPr lang="en-US" i="1" dirty="0"/>
              <a:t>Not Initialized</a:t>
            </a:r>
            <a:r>
              <a:rPr lang="en-US" dirty="0"/>
              <a:t> status</a:t>
            </a:r>
          </a:p>
          <a:p>
            <a:pPr lvl="2"/>
            <a:r>
              <a:rPr lang="en-US" dirty="0"/>
              <a:t>Must create an MBR or a GPT on the disk</a:t>
            </a:r>
          </a:p>
        </p:txBody>
      </p:sp>
    </p:spTree>
    <p:custDataLst>
      <p:tags r:id="rId1"/>
    </p:custDataLst>
    <p:extLst>
      <p:ext uri="{BB962C8B-B14F-4D97-AF65-F5344CB8AC3E}">
        <p14:creationId xmlns:p14="http://schemas.microsoft.com/office/powerpoint/2010/main" val="2977831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Disk Management (2 of 12)</a:t>
            </a:r>
          </a:p>
        </p:txBody>
      </p:sp>
      <p:pic>
        <p:nvPicPr>
          <p:cNvPr id="4" name="Content Placeholder 3" descr="The Disk Management Tool. The tool window displays the first disk, disk 0 with three partitions. There is a 499 M B recovery partition, a 99 M B E F I system partition, and 126.40 G B boot partition configured as C Drive. Disk 0 is not configured with RAID and is hence a basic disk. Also displayed are newly added disks 1 through 4 which are disabl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9127" y="1690692"/>
            <a:ext cx="6117345" cy="4538150"/>
          </a:xfrm>
        </p:spPr>
      </p:pic>
    </p:spTree>
    <p:custDataLst>
      <p:tags r:id="rId1"/>
    </p:custDataLst>
    <p:extLst>
      <p:ext uri="{BB962C8B-B14F-4D97-AF65-F5344CB8AC3E}">
        <p14:creationId xmlns:p14="http://schemas.microsoft.com/office/powerpoint/2010/main" val="3614406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Disk Management (3 of 12)</a:t>
            </a:r>
          </a:p>
        </p:txBody>
      </p:sp>
      <p:sp>
        <p:nvSpPr>
          <p:cNvPr id="5" name="Content Placeholder 4"/>
          <p:cNvSpPr>
            <a:spLocks noGrp="1"/>
          </p:cNvSpPr>
          <p:nvPr>
            <p:ph idx="1"/>
          </p:nvPr>
        </p:nvSpPr>
        <p:spPr/>
        <p:txBody>
          <a:bodyPr/>
          <a:lstStyle/>
          <a:p>
            <a:r>
              <a:rPr lang="en-US" dirty="0"/>
              <a:t>Creating and managing simple volumes</a:t>
            </a:r>
          </a:p>
          <a:p>
            <a:pPr lvl="1"/>
            <a:r>
              <a:rPr lang="en-US" dirty="0"/>
              <a:t>Right-click the Unallocated section next to Disk 1</a:t>
            </a:r>
          </a:p>
          <a:p>
            <a:pPr lvl="1"/>
            <a:r>
              <a:rPr lang="en-US" dirty="0"/>
              <a:t>Click New Simple Volume to open the New Simple Volume Wizard</a:t>
            </a:r>
          </a:p>
          <a:p>
            <a:pPr lvl="1"/>
            <a:r>
              <a:rPr lang="en-US" dirty="0"/>
              <a:t>Respond to wizard prompts</a:t>
            </a:r>
          </a:p>
          <a:p>
            <a:r>
              <a:rPr lang="en-US" dirty="0"/>
              <a:t>Creating and managing RAID volumes</a:t>
            </a:r>
          </a:p>
          <a:p>
            <a:pPr lvl="1"/>
            <a:r>
              <a:rPr lang="en-US" dirty="0"/>
              <a:t>Right-click disk to be configured as a RAID volume</a:t>
            </a:r>
          </a:p>
          <a:p>
            <a:pPr lvl="1"/>
            <a:r>
              <a:rPr lang="en-US" dirty="0"/>
              <a:t>Select RAID volume type</a:t>
            </a:r>
          </a:p>
          <a:p>
            <a:pPr lvl="1"/>
            <a:r>
              <a:rPr lang="en-US" dirty="0"/>
              <a:t>Respond to wizard prompts and convert to dynamic disks</a:t>
            </a:r>
          </a:p>
        </p:txBody>
      </p:sp>
    </p:spTree>
    <p:custDataLst>
      <p:tags r:id="rId1"/>
    </p:custDataLst>
    <p:extLst>
      <p:ext uri="{BB962C8B-B14F-4D97-AF65-F5344CB8AC3E}">
        <p14:creationId xmlns:p14="http://schemas.microsoft.com/office/powerpoint/2010/main" val="248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After completing this module you should be able to:</a:t>
            </a:r>
          </a:p>
          <a:p>
            <a:r>
              <a:rPr lang="en-US" dirty="0"/>
              <a:t>Describe local storage options available for Windows Server 2019</a:t>
            </a:r>
          </a:p>
          <a:p>
            <a:r>
              <a:rPr lang="en-US" dirty="0"/>
              <a:t>Create and manage simple and software RAID volumes</a:t>
            </a:r>
          </a:p>
          <a:p>
            <a:r>
              <a:rPr lang="en-US" dirty="0"/>
              <a:t>Configure and connect to SAN storage</a:t>
            </a:r>
          </a:p>
          <a:p>
            <a:r>
              <a:rPr lang="en-US" dirty="0"/>
              <a:t>Configure data deduplication</a:t>
            </a:r>
          </a:p>
          <a:p>
            <a:r>
              <a:rPr lang="en-US" dirty="0"/>
              <a:t>Optimize and repair volumes</a:t>
            </a:r>
          </a:p>
          <a:p>
            <a:r>
              <a:rPr lang="en-US" dirty="0"/>
              <a:t>Backup and restore data</a:t>
            </a:r>
          </a:p>
        </p:txBody>
      </p:sp>
    </p:spTree>
    <p:custDataLst>
      <p:tags r:id="rId1"/>
    </p:custDataLst>
    <p:extLst>
      <p:ext uri="{BB962C8B-B14F-4D97-AF65-F5344CB8AC3E}">
        <p14:creationId xmlns:p14="http://schemas.microsoft.com/office/powerpoint/2010/main" val="2756317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Disk Management (4 of 12)</a:t>
            </a:r>
          </a:p>
        </p:txBody>
      </p:sp>
      <p:pic>
        <p:nvPicPr>
          <p:cNvPr id="4" name="Content Placeholder 3" descr="The New Simple Volume Wizard which is used to create a simple volume on a disk. The volume size is set at 5000 G B or 4.88 G B."/>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7595" y="1690692"/>
            <a:ext cx="5140410" cy="4527228"/>
          </a:xfrm>
        </p:spPr>
      </p:pic>
    </p:spTree>
    <p:custDataLst>
      <p:tags r:id="rId1"/>
    </p:custDataLst>
    <p:extLst>
      <p:ext uri="{BB962C8B-B14F-4D97-AF65-F5344CB8AC3E}">
        <p14:creationId xmlns:p14="http://schemas.microsoft.com/office/powerpoint/2010/main" val="3256780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Disk Management (5 of 12)</a:t>
            </a:r>
          </a:p>
        </p:txBody>
      </p:sp>
      <p:pic>
        <p:nvPicPr>
          <p:cNvPr id="5" name="Content Placeholder 4" descr="The New Simple Volume Wizard. In the next step, the Wizard automatically assigns the next available driver letter, E, by default. Alternatively, the following other options can be selected. Mount in the following empty N T F S folder. Do not assign a drive letter or drive pat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0212" y="1690692"/>
            <a:ext cx="5115175" cy="4499093"/>
          </a:xfrm>
        </p:spPr>
      </p:pic>
    </p:spTree>
    <p:custDataLst>
      <p:tags r:id="rId1"/>
    </p:custDataLst>
    <p:extLst>
      <p:ext uri="{BB962C8B-B14F-4D97-AF65-F5344CB8AC3E}">
        <p14:creationId xmlns:p14="http://schemas.microsoft.com/office/powerpoint/2010/main" val="1830296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Disk Management (6 of 12)</a:t>
            </a:r>
          </a:p>
        </p:txBody>
      </p:sp>
      <p:pic>
        <p:nvPicPr>
          <p:cNvPr id="4" name="Content Placeholder 3" descr="The New Simple Volume Wizard. In the next step, the formatting options are selected. In the screenshot shown, a quick format of the N T F S filesystem on the partition has been selected using the default allocation size with the volume label, New Volume. If required, Enable file and folder compression can be selected. This enables the compression attribute on the root folder of the volume E and the folders and files created on this volume automatically get the compress attribut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0908" y="1690692"/>
            <a:ext cx="5190184" cy="4569431"/>
          </a:xfrm>
        </p:spPr>
      </p:pic>
    </p:spTree>
    <p:custDataLst>
      <p:tags r:id="rId1"/>
    </p:custDataLst>
    <p:extLst>
      <p:ext uri="{BB962C8B-B14F-4D97-AF65-F5344CB8AC3E}">
        <p14:creationId xmlns:p14="http://schemas.microsoft.com/office/powerpoint/2010/main" val="2103061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Disk Management (7 of 12)</a:t>
            </a:r>
          </a:p>
        </p:txBody>
      </p:sp>
      <p:pic>
        <p:nvPicPr>
          <p:cNvPr id="5" name="Content Placeholder 4" descr="After, the finish button is clicked on the New Simple Volume Wizard, the disk management tool displays the E simple volume on disk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5589" y="1690692"/>
            <a:ext cx="6024421" cy="4527228"/>
          </a:xfrm>
        </p:spPr>
      </p:pic>
    </p:spTree>
    <p:custDataLst>
      <p:tags r:id="rId1"/>
    </p:custDataLst>
    <p:extLst>
      <p:ext uri="{BB962C8B-B14F-4D97-AF65-F5344CB8AC3E}">
        <p14:creationId xmlns:p14="http://schemas.microsoft.com/office/powerpoint/2010/main" val="1588199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Disk Management (8 of 12)</a:t>
            </a:r>
          </a:p>
        </p:txBody>
      </p:sp>
      <p:pic>
        <p:nvPicPr>
          <p:cNvPr id="5" name="Content Placeholder 4" descr="Creating a RAID volume. In the Disk Management tool, to create a RAID level 5 volume using disks 2, 3, and 4, disk 2 is right-clicked and New RAID-5 Volume is selected. This opens the New RAID-5 volume wizard. Once the Next button is clicked on the first page, the wizard prompts for the selection of disks that will make up the RAID volume as shown in the screenshot. Disks 2, 3, and 4 have been selec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4966" y="1690692"/>
            <a:ext cx="4905667" cy="4485025"/>
          </a:xfrm>
        </p:spPr>
      </p:pic>
    </p:spTree>
    <p:custDataLst>
      <p:tags r:id="rId1"/>
    </p:custDataLst>
    <p:extLst>
      <p:ext uri="{BB962C8B-B14F-4D97-AF65-F5344CB8AC3E}">
        <p14:creationId xmlns:p14="http://schemas.microsoft.com/office/powerpoint/2010/main" val="1403386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Disk Management (9 of 12)</a:t>
            </a:r>
          </a:p>
        </p:txBody>
      </p:sp>
      <p:pic>
        <p:nvPicPr>
          <p:cNvPr id="4" name="Content Placeholder 3" descr="When Finish is clicked at the end of the New RAID-5 Volume Wizard, a message box is displayed where the user is prompted to convert disks 2, 3, and 4 from basic disks to dynamic disks in order to complete the RAID configuration. Yes is clicked to proce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9226" y="1867275"/>
            <a:ext cx="8157147" cy="4041156"/>
          </a:xfrm>
        </p:spPr>
      </p:pic>
    </p:spTree>
    <p:custDataLst>
      <p:tags r:id="rId1"/>
    </p:custDataLst>
    <p:extLst>
      <p:ext uri="{BB962C8B-B14F-4D97-AF65-F5344CB8AC3E}">
        <p14:creationId xmlns:p14="http://schemas.microsoft.com/office/powerpoint/2010/main" val="757230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Disk Management (10 of 12)</a:t>
            </a:r>
          </a:p>
        </p:txBody>
      </p:sp>
      <p:pic>
        <p:nvPicPr>
          <p:cNvPr id="5" name="Content Placeholder 4" descr="At the end of the RAID-5 configuration, the Disk Management tool displays the work Dynamic under disks 2, 3, and 4, and the disk status of the RAID volume is displayed as Health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2318" y="1690692"/>
            <a:ext cx="6130964" cy="4555363"/>
          </a:xfrm>
        </p:spPr>
      </p:pic>
    </p:spTree>
    <p:custDataLst>
      <p:tags r:id="rId1"/>
    </p:custDataLst>
    <p:extLst>
      <p:ext uri="{BB962C8B-B14F-4D97-AF65-F5344CB8AC3E}">
        <p14:creationId xmlns:p14="http://schemas.microsoft.com/office/powerpoint/2010/main" val="1122834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Disk Management (11 of 12)</a:t>
            </a:r>
          </a:p>
        </p:txBody>
      </p:sp>
      <p:sp>
        <p:nvSpPr>
          <p:cNvPr id="6" name="Content Placeholder 5"/>
          <p:cNvSpPr>
            <a:spLocks noGrp="1"/>
          </p:cNvSpPr>
          <p:nvPr>
            <p:ph idx="1"/>
          </p:nvPr>
        </p:nvSpPr>
        <p:spPr/>
        <p:txBody>
          <a:bodyPr/>
          <a:lstStyle/>
          <a:p>
            <a:r>
              <a:rPr lang="en-US" dirty="0"/>
              <a:t>RAID level 5 volume storage device fails</a:t>
            </a:r>
          </a:p>
          <a:p>
            <a:pPr lvl="1"/>
            <a:r>
              <a:rPr lang="en-US" dirty="0"/>
              <a:t>Volume status displays </a:t>
            </a:r>
            <a:r>
              <a:rPr lang="en-US" i="1" dirty="0"/>
              <a:t>Failed Redundancy</a:t>
            </a:r>
            <a:r>
              <a:rPr lang="en-US" dirty="0"/>
              <a:t> </a:t>
            </a:r>
          </a:p>
          <a:p>
            <a:pPr lvl="1"/>
            <a:r>
              <a:rPr lang="en-US" dirty="0"/>
              <a:t>Disk status displays the word </a:t>
            </a:r>
            <a:r>
              <a:rPr lang="en-US" i="1" dirty="0"/>
              <a:t>Missing</a:t>
            </a:r>
            <a:r>
              <a:rPr lang="en-US" dirty="0"/>
              <a:t> or </a:t>
            </a:r>
            <a:r>
              <a:rPr lang="en-US" i="1" dirty="0"/>
              <a:t>Foreign</a:t>
            </a:r>
          </a:p>
          <a:p>
            <a:pPr lvl="1"/>
            <a:r>
              <a:rPr lang="en-US" dirty="0"/>
              <a:t>Replace the storage device and perform regeneration to return to </a:t>
            </a:r>
            <a:r>
              <a:rPr lang="en-US" i="1" dirty="0"/>
              <a:t>Healthy</a:t>
            </a:r>
            <a:endParaRPr lang="en-US" dirty="0"/>
          </a:p>
          <a:p>
            <a:r>
              <a:rPr lang="en-US" dirty="0"/>
              <a:t>RAID level 5 volume storage device becomes temporarily unavailable</a:t>
            </a:r>
          </a:p>
          <a:p>
            <a:pPr lvl="1"/>
            <a:r>
              <a:rPr lang="en-US" dirty="0"/>
              <a:t>Volume status displays </a:t>
            </a:r>
            <a:r>
              <a:rPr lang="en-US" i="1" dirty="0"/>
              <a:t>Failed Redundancy</a:t>
            </a:r>
            <a:endParaRPr lang="en-US" dirty="0"/>
          </a:p>
          <a:p>
            <a:pPr lvl="1"/>
            <a:r>
              <a:rPr lang="en-US" dirty="0"/>
              <a:t>Disk status displays </a:t>
            </a:r>
            <a:r>
              <a:rPr lang="en-US" i="1" dirty="0"/>
              <a:t>Online</a:t>
            </a:r>
          </a:p>
          <a:p>
            <a:pPr lvl="1"/>
            <a:r>
              <a:rPr lang="en-US" dirty="0"/>
              <a:t>Reactivate Volume to return to </a:t>
            </a:r>
            <a:r>
              <a:rPr lang="en-US" i="1" dirty="0"/>
              <a:t>Healthy</a:t>
            </a:r>
            <a:endParaRPr lang="en-US" dirty="0"/>
          </a:p>
        </p:txBody>
      </p:sp>
    </p:spTree>
    <p:custDataLst>
      <p:tags r:id="rId1"/>
    </p:custDataLst>
    <p:extLst>
      <p:ext uri="{BB962C8B-B14F-4D97-AF65-F5344CB8AC3E}">
        <p14:creationId xmlns:p14="http://schemas.microsoft.com/office/powerpoint/2010/main" val="2349562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Disk Management (12 of 12)</a:t>
            </a:r>
          </a:p>
        </p:txBody>
      </p:sp>
      <p:sp>
        <p:nvSpPr>
          <p:cNvPr id="6" name="Content Placeholder 5"/>
          <p:cNvSpPr>
            <a:spLocks noGrp="1"/>
          </p:cNvSpPr>
          <p:nvPr>
            <p:ph idx="1"/>
          </p:nvPr>
        </p:nvSpPr>
        <p:spPr/>
        <p:txBody>
          <a:bodyPr/>
          <a:lstStyle/>
          <a:p>
            <a:r>
              <a:rPr lang="en-US" dirty="0"/>
              <a:t>Options available for managing spanned and other RAID volumes</a:t>
            </a:r>
          </a:p>
          <a:p>
            <a:pPr lvl="1"/>
            <a:r>
              <a:rPr lang="en-US" dirty="0"/>
              <a:t>Dependent on the RAID level</a:t>
            </a:r>
          </a:p>
          <a:p>
            <a:r>
              <a:rPr lang="en-US" dirty="0"/>
              <a:t>Remove a RAID volume</a:t>
            </a:r>
          </a:p>
          <a:p>
            <a:pPr lvl="1"/>
            <a:r>
              <a:rPr lang="en-US" dirty="0"/>
              <a:t>Right-click it in the Disk Management tool and click Delete Volume</a:t>
            </a:r>
          </a:p>
          <a:p>
            <a:pPr lvl="2"/>
            <a:r>
              <a:rPr lang="en-US" dirty="0"/>
              <a:t>Removes all data on the volume</a:t>
            </a:r>
          </a:p>
          <a:p>
            <a:pPr lvl="2"/>
            <a:r>
              <a:rPr lang="en-US" dirty="0"/>
              <a:t>Converts all associated disks to basic disks</a:t>
            </a:r>
          </a:p>
          <a:p>
            <a:r>
              <a:rPr lang="en-US" dirty="0"/>
              <a:t>Add storage capacity to an existing RAID volume</a:t>
            </a:r>
          </a:p>
          <a:p>
            <a:pPr lvl="1"/>
            <a:r>
              <a:rPr lang="en-US" dirty="0"/>
              <a:t>Remove and recreate the volume</a:t>
            </a:r>
          </a:p>
        </p:txBody>
      </p:sp>
    </p:spTree>
    <p:custDataLst>
      <p:tags r:id="rId1"/>
    </p:custDataLst>
    <p:extLst>
      <p:ext uri="{BB962C8B-B14F-4D97-AF65-F5344CB8AC3E}">
        <p14:creationId xmlns:p14="http://schemas.microsoft.com/office/powerpoint/2010/main" val="1981912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(1 of 18)</a:t>
            </a:r>
          </a:p>
        </p:txBody>
      </p:sp>
      <p:sp>
        <p:nvSpPr>
          <p:cNvPr id="5" name="Content Placeholder 4"/>
          <p:cNvSpPr>
            <a:spLocks noGrp="1"/>
          </p:cNvSpPr>
          <p:nvPr>
            <p:ph idx="1"/>
          </p:nvPr>
        </p:nvSpPr>
        <p:spPr/>
        <p:txBody>
          <a:bodyPr/>
          <a:lstStyle/>
          <a:p>
            <a:r>
              <a:rPr lang="en-US" dirty="0"/>
              <a:t>Open Server Manager, expand File and Storage Services, expand Volumes, and select Disks</a:t>
            </a:r>
          </a:p>
          <a:p>
            <a:r>
              <a:rPr lang="en-US" dirty="0"/>
              <a:t>All storage devices assigned a number in Server Manager</a:t>
            </a:r>
          </a:p>
          <a:p>
            <a:r>
              <a:rPr lang="en-US" dirty="0"/>
              <a:t>Newly added storage devices are disabled and labeled </a:t>
            </a:r>
            <a:r>
              <a:rPr lang="en-US" i="1" dirty="0"/>
              <a:t>Offline </a:t>
            </a:r>
            <a:r>
              <a:rPr lang="en-US" dirty="0"/>
              <a:t>by default</a:t>
            </a:r>
          </a:p>
          <a:p>
            <a:pPr lvl="1"/>
            <a:r>
              <a:rPr lang="en-US" dirty="0"/>
              <a:t>Enable device by right-clicking it and clicking Bring Online</a:t>
            </a:r>
          </a:p>
          <a:p>
            <a:r>
              <a:rPr lang="en-US" dirty="0"/>
              <a:t>Device without an MBR or a GPT has </a:t>
            </a:r>
            <a:r>
              <a:rPr lang="en-US" i="1" dirty="0"/>
              <a:t>Unknown</a:t>
            </a:r>
            <a:r>
              <a:rPr lang="en-US" dirty="0"/>
              <a:t> displayed in the Partition column</a:t>
            </a:r>
          </a:p>
          <a:p>
            <a:pPr lvl="1"/>
            <a:r>
              <a:rPr lang="en-US" dirty="0"/>
              <a:t>Add a GPT by right-clicking it and clicking Initialize</a:t>
            </a:r>
          </a:p>
          <a:p>
            <a:pPr lvl="1"/>
            <a:r>
              <a:rPr lang="en-US" dirty="0"/>
              <a:t>Remove GPT by right-clicking it and clicking Reset Disk</a:t>
            </a:r>
          </a:p>
        </p:txBody>
      </p:sp>
    </p:spTree>
    <p:custDataLst>
      <p:tags r:id="rId1"/>
    </p:custDataLst>
    <p:extLst>
      <p:ext uri="{BB962C8B-B14F-4D97-AF65-F5344CB8AC3E}">
        <p14:creationId xmlns:p14="http://schemas.microsoft.com/office/powerpoint/2010/main" val="425369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Storage Devices</a:t>
            </a:r>
          </a:p>
        </p:txBody>
      </p:sp>
      <p:sp>
        <p:nvSpPr>
          <p:cNvPr id="4" name="Content Placeholder 3"/>
          <p:cNvSpPr>
            <a:spLocks noGrp="1"/>
          </p:cNvSpPr>
          <p:nvPr>
            <p:ph idx="1"/>
          </p:nvPr>
        </p:nvSpPr>
        <p:spPr/>
        <p:txBody>
          <a:bodyPr/>
          <a:lstStyle/>
          <a:p>
            <a:r>
              <a:rPr lang="en-US" dirty="0"/>
              <a:t>Storage devices installed inside rackmount servers: hard disks and SSDs</a:t>
            </a:r>
          </a:p>
          <a:p>
            <a:pPr lvl="1"/>
            <a:r>
              <a:rPr lang="en-US" dirty="0"/>
              <a:t>Use a combination to stay within budget</a:t>
            </a:r>
          </a:p>
          <a:p>
            <a:r>
              <a:rPr lang="en-US" dirty="0"/>
              <a:t>Legacy rackmount servers</a:t>
            </a:r>
          </a:p>
          <a:p>
            <a:pPr lvl="1"/>
            <a:r>
              <a:rPr lang="en-US" dirty="0"/>
              <a:t>Used IDE (Integrated Drive Electronics) or Small Computer Systems Interface (SCSI) hard disks</a:t>
            </a:r>
          </a:p>
          <a:p>
            <a:r>
              <a:rPr lang="en-US" dirty="0"/>
              <a:t>Modern rackmount servers</a:t>
            </a:r>
          </a:p>
          <a:p>
            <a:pPr lvl="1"/>
            <a:r>
              <a:rPr lang="en-US" dirty="0"/>
              <a:t>Use Serial Advanced Technology Attachment (SATA) hard disks or SSDs, Serial Attached SCSI (SAS) hard disks or SSDs, or Non-Volatile Memory Express (NVMe) SSDs</a:t>
            </a:r>
          </a:p>
        </p:txBody>
      </p:sp>
    </p:spTree>
    <p:custDataLst>
      <p:tags r:id="rId1"/>
    </p:custDataLst>
    <p:extLst>
      <p:ext uri="{BB962C8B-B14F-4D97-AF65-F5344CB8AC3E}">
        <p14:creationId xmlns:p14="http://schemas.microsoft.com/office/powerpoint/2010/main" val="2809705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(2 of 18)</a:t>
            </a:r>
          </a:p>
        </p:txBody>
      </p:sp>
      <p:pic>
        <p:nvPicPr>
          <p:cNvPr id="3" name="Content Placeholder 2" descr="Disks and volumes listed in Server Manager. In the navigation pane of Server Manager, File and Storage Services is expanded, then Volumes is expanded, then Disks is selected. In the disk pane, the first storage device designated with the number 0 is selected and the volumes pane shows a recovery partition, E F I system partition, and boot partition of volume C. In the disks pane, the newly added storage devices are disabled and are labeled offline in the status colum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5318" y="1690692"/>
            <a:ext cx="6164963" cy="4494431"/>
          </a:xfrm>
        </p:spPr>
      </p:pic>
    </p:spTree>
    <p:custDataLst>
      <p:tags r:id="rId1"/>
    </p:custDataLst>
    <p:extLst>
      <p:ext uri="{BB962C8B-B14F-4D97-AF65-F5344CB8AC3E}">
        <p14:creationId xmlns:p14="http://schemas.microsoft.com/office/powerpoint/2010/main" val="1325113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(3 of 18)</a:t>
            </a:r>
          </a:p>
        </p:txBody>
      </p:sp>
      <p:sp>
        <p:nvSpPr>
          <p:cNvPr id="5" name="Content Placeholder 4"/>
          <p:cNvSpPr>
            <a:spLocks noGrp="1"/>
          </p:cNvSpPr>
          <p:nvPr>
            <p:ph idx="1"/>
          </p:nvPr>
        </p:nvSpPr>
        <p:spPr/>
        <p:txBody>
          <a:bodyPr/>
          <a:lstStyle/>
          <a:p>
            <a:r>
              <a:rPr lang="en-US" dirty="0"/>
              <a:t> Creating and managing simple volumes</a:t>
            </a:r>
          </a:p>
          <a:p>
            <a:pPr lvl="1"/>
            <a:r>
              <a:rPr lang="en-US" dirty="0"/>
              <a:t>Similar to the Disk Management tool process</a:t>
            </a:r>
          </a:p>
          <a:p>
            <a:pPr lvl="1"/>
            <a:r>
              <a:rPr lang="en-US" dirty="0"/>
              <a:t>In Server Manager select the TASKS drop-down box in the VOLUMES pane</a:t>
            </a:r>
          </a:p>
          <a:p>
            <a:pPr lvl="1"/>
            <a:r>
              <a:rPr lang="en-US" dirty="0"/>
              <a:t>Click New Volume to start the New Volume Wizard</a:t>
            </a:r>
          </a:p>
          <a:p>
            <a:pPr lvl="1"/>
            <a:r>
              <a:rPr lang="en-US" dirty="0"/>
              <a:t>Respond to prompts</a:t>
            </a:r>
          </a:p>
        </p:txBody>
      </p:sp>
    </p:spTree>
    <p:custDataLst>
      <p:tags r:id="rId1"/>
    </p:custDataLst>
    <p:extLst>
      <p:ext uri="{BB962C8B-B14F-4D97-AF65-F5344CB8AC3E}">
        <p14:creationId xmlns:p14="http://schemas.microsoft.com/office/powerpoint/2010/main" val="3113660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(4 of 18)</a:t>
            </a:r>
          </a:p>
        </p:txBody>
      </p:sp>
      <p:pic>
        <p:nvPicPr>
          <p:cNvPr id="5" name="Content Placeholder 4" descr="Selecting the storage device for a new volume in the New Volume Wizard. In Server Manager, the New Volume Wizard is opened by selecting the tasks drop-down box in the volumes pane and clicking on New Volume. After clicking next in the wizard, the storage device that will host the new simple volume is selected. Disk 1 is selec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0663" y="1690692"/>
            <a:ext cx="5674273" cy="4513160"/>
          </a:xfrm>
        </p:spPr>
      </p:pic>
    </p:spTree>
    <p:custDataLst>
      <p:tags r:id="rId1"/>
    </p:custDataLst>
    <p:extLst>
      <p:ext uri="{BB962C8B-B14F-4D97-AF65-F5344CB8AC3E}">
        <p14:creationId xmlns:p14="http://schemas.microsoft.com/office/powerpoint/2010/main" val="2387820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(5 of 18)</a:t>
            </a:r>
          </a:p>
        </p:txBody>
      </p:sp>
      <p:pic>
        <p:nvPicPr>
          <p:cNvPr id="3" name="Content Placeholder 2" descr="Specifying the volume size for a new volume in the New Volume Wizard. After selecting the disk for the new simple volume and clicking next in the wizard, the user is prompted to specify the size of the volume. The volume size is set at 5 G B as shown in the screensh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4288" y="1690692"/>
            <a:ext cx="5667023" cy="4513160"/>
          </a:xfrm>
        </p:spPr>
      </p:pic>
    </p:spTree>
    <p:custDataLst>
      <p:tags r:id="rId1"/>
    </p:custDataLst>
    <p:extLst>
      <p:ext uri="{BB962C8B-B14F-4D97-AF65-F5344CB8AC3E}">
        <p14:creationId xmlns:p14="http://schemas.microsoft.com/office/powerpoint/2010/main" val="2107576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(6 of 18)</a:t>
            </a:r>
          </a:p>
        </p:txBody>
      </p:sp>
      <p:pic>
        <p:nvPicPr>
          <p:cNvPr id="3" name="Content Placeholder 2" descr="Choosing a drive letter or path in the New Volume Wizard. After specifying the volume size in the wizard, the New Volume Wizard assigns the next available drive letter, in this case, E, to the volume. Alternatively, a folder path can be assigned to the volume or a partition can be created without assigning it a driver letter or folder pat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8612" y="1690692"/>
            <a:ext cx="5678375" cy="4513160"/>
          </a:xfrm>
        </p:spPr>
      </p:pic>
    </p:spTree>
    <p:custDataLst>
      <p:tags r:id="rId1"/>
    </p:custDataLst>
    <p:extLst>
      <p:ext uri="{BB962C8B-B14F-4D97-AF65-F5344CB8AC3E}">
        <p14:creationId xmlns:p14="http://schemas.microsoft.com/office/powerpoint/2010/main" val="4287002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(7 of 18)</a:t>
            </a:r>
          </a:p>
        </p:txBody>
      </p:sp>
      <p:pic>
        <p:nvPicPr>
          <p:cNvPr id="5" name="Content Placeholder 4" descr="Selecting formatting options in the New Volume Wizard. After the drive letter E is assigned to the new volume, the wizard prompts for the formatting options for the volume to be selected. In the screenshot shown, the volume is formatted with the N T F S filesystem using the default allocation unit size and the volume label, new volume is assigned. The option, generate short file names can be selected. This ensures that M S DOS compatible file names will be generated for files created on the filesystem that have a name longer than 8 character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0557" y="1690692"/>
            <a:ext cx="5654486" cy="4499093"/>
          </a:xfrm>
        </p:spPr>
      </p:pic>
    </p:spTree>
    <p:custDataLst>
      <p:tags r:id="rId1"/>
    </p:custDataLst>
    <p:extLst>
      <p:ext uri="{BB962C8B-B14F-4D97-AF65-F5344CB8AC3E}">
        <p14:creationId xmlns:p14="http://schemas.microsoft.com/office/powerpoint/2010/main" val="3009268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(8 of 18)</a:t>
            </a:r>
          </a:p>
        </p:txBody>
      </p:sp>
      <p:pic>
        <p:nvPicPr>
          <p:cNvPr id="4" name="Content Placeholder 3" descr="The Disks pane in Server Manager displays the E simple volume with a size of 5 G B on storage device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3906" y="1690691"/>
            <a:ext cx="6407788" cy="4485025"/>
          </a:xfrm>
        </p:spPr>
      </p:pic>
    </p:spTree>
    <p:custDataLst>
      <p:tags r:id="rId1"/>
    </p:custDataLst>
    <p:extLst>
      <p:ext uri="{BB962C8B-B14F-4D97-AF65-F5344CB8AC3E}">
        <p14:creationId xmlns:p14="http://schemas.microsoft.com/office/powerpoint/2010/main" val="1579879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(9 of 18)</a:t>
            </a:r>
          </a:p>
        </p:txBody>
      </p:sp>
      <p:sp>
        <p:nvSpPr>
          <p:cNvPr id="3" name="Content Placeholder 2"/>
          <p:cNvSpPr>
            <a:spLocks noGrp="1"/>
          </p:cNvSpPr>
          <p:nvPr>
            <p:ph idx="1"/>
          </p:nvPr>
        </p:nvSpPr>
        <p:spPr/>
        <p:txBody>
          <a:bodyPr/>
          <a:lstStyle/>
          <a:p>
            <a:r>
              <a:rPr lang="en-US" dirty="0"/>
              <a:t> Creating and managing RAID volumes</a:t>
            </a:r>
          </a:p>
          <a:p>
            <a:pPr lvl="1"/>
            <a:r>
              <a:rPr lang="en-US" dirty="0"/>
              <a:t>Use the Server Manager Storage Spaces utility</a:t>
            </a:r>
          </a:p>
          <a:p>
            <a:pPr lvl="1"/>
            <a:r>
              <a:rPr lang="en-US" dirty="0"/>
              <a:t>Create a storage pool consisting of one or more storage devices</a:t>
            </a:r>
          </a:p>
          <a:p>
            <a:pPr lvl="2"/>
            <a:r>
              <a:rPr lang="en-US" dirty="0"/>
              <a:t>Storage pool size equals the combined size of all the storage devices</a:t>
            </a:r>
          </a:p>
          <a:p>
            <a:pPr lvl="2"/>
            <a:r>
              <a:rPr lang="en-US" dirty="0"/>
              <a:t>Can easily add storage devices to the storage pool</a:t>
            </a:r>
          </a:p>
          <a:p>
            <a:pPr lvl="1"/>
            <a:r>
              <a:rPr lang="en-US" dirty="0"/>
              <a:t>After storage pool created</a:t>
            </a:r>
          </a:p>
          <a:p>
            <a:pPr lvl="2"/>
            <a:r>
              <a:rPr lang="en-US" dirty="0"/>
              <a:t>Create virtual disks to define the space within the storage pool implementing a level of software RAID</a:t>
            </a:r>
          </a:p>
        </p:txBody>
      </p:sp>
    </p:spTree>
    <p:custDataLst>
      <p:tags r:id="rId1"/>
    </p:custDataLst>
    <p:extLst>
      <p:ext uri="{BB962C8B-B14F-4D97-AF65-F5344CB8AC3E}">
        <p14:creationId xmlns:p14="http://schemas.microsoft.com/office/powerpoint/2010/main" val="1819413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(10 of 18)</a:t>
            </a:r>
          </a:p>
        </p:txBody>
      </p:sp>
      <p:sp>
        <p:nvSpPr>
          <p:cNvPr id="3" name="Content Placeholder 2"/>
          <p:cNvSpPr>
            <a:spLocks noGrp="1"/>
          </p:cNvSpPr>
          <p:nvPr>
            <p:ph idx="1"/>
          </p:nvPr>
        </p:nvSpPr>
        <p:spPr/>
        <p:txBody>
          <a:bodyPr/>
          <a:lstStyle/>
          <a:p>
            <a:r>
              <a:rPr lang="en-US" dirty="0"/>
              <a:t>Creating and managing RAID volumes (continued)</a:t>
            </a:r>
          </a:p>
          <a:p>
            <a:pPr lvl="1"/>
            <a:r>
              <a:rPr lang="en-US" dirty="0"/>
              <a:t>Create virtual disks after storage pool created</a:t>
            </a:r>
          </a:p>
          <a:p>
            <a:pPr lvl="2"/>
            <a:r>
              <a:rPr lang="en-US" dirty="0"/>
              <a:t>Define storage pool space implementing a level of software RAID</a:t>
            </a:r>
          </a:p>
          <a:p>
            <a:pPr lvl="2"/>
            <a:r>
              <a:rPr lang="en-US" dirty="0"/>
              <a:t>Use thin or thick provisioning </a:t>
            </a:r>
          </a:p>
          <a:p>
            <a:pPr lvl="2"/>
            <a:r>
              <a:rPr lang="en-US" dirty="0"/>
              <a:t>Can enable storage tiers on virtual disks</a:t>
            </a:r>
          </a:p>
          <a:p>
            <a:pPr lvl="2"/>
            <a:r>
              <a:rPr lang="en-US" dirty="0"/>
              <a:t>Create RAID volumes on virtual disks using same procedures as for simple volumes</a:t>
            </a:r>
          </a:p>
        </p:txBody>
      </p:sp>
    </p:spTree>
    <p:custDataLst>
      <p:tags r:id="rId1"/>
    </p:custDataLst>
    <p:extLst>
      <p:ext uri="{BB962C8B-B14F-4D97-AF65-F5344CB8AC3E}">
        <p14:creationId xmlns:p14="http://schemas.microsoft.com/office/powerpoint/2010/main" val="1500428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(11 of 18)</a:t>
            </a:r>
          </a:p>
        </p:txBody>
      </p:sp>
      <p:sp>
        <p:nvSpPr>
          <p:cNvPr id="3" name="Content Placeholder 2"/>
          <p:cNvSpPr>
            <a:spLocks noGrp="1"/>
          </p:cNvSpPr>
          <p:nvPr>
            <p:ph idx="1"/>
          </p:nvPr>
        </p:nvSpPr>
        <p:spPr/>
        <p:txBody>
          <a:bodyPr/>
          <a:lstStyle/>
          <a:p>
            <a:r>
              <a:rPr lang="en-US" dirty="0"/>
              <a:t>Creating and managing RAID volumes (continued)</a:t>
            </a:r>
          </a:p>
          <a:p>
            <a:pPr lvl="1"/>
            <a:r>
              <a:rPr lang="en-US" dirty="0"/>
              <a:t> Primordial storage pool</a:t>
            </a:r>
          </a:p>
          <a:p>
            <a:pPr lvl="2"/>
            <a:r>
              <a:rPr lang="en-US" dirty="0"/>
              <a:t>Shown in the STORAGE POOLS pane</a:t>
            </a:r>
          </a:p>
          <a:p>
            <a:pPr lvl="2"/>
            <a:r>
              <a:rPr lang="en-US" dirty="0"/>
              <a:t>A placeholder listing the four available local storage devices in the PHYSICAL DISKS pane</a:t>
            </a:r>
          </a:p>
          <a:p>
            <a:pPr lvl="1"/>
            <a:r>
              <a:rPr lang="en-US" dirty="0"/>
              <a:t>Creating a storage pool</a:t>
            </a:r>
          </a:p>
          <a:p>
            <a:pPr lvl="2"/>
            <a:r>
              <a:rPr lang="en-US" dirty="0"/>
              <a:t>Open the STORAGE POOLS pane and select the TASKS drop-down box</a:t>
            </a:r>
          </a:p>
          <a:p>
            <a:pPr lvl="2"/>
            <a:r>
              <a:rPr lang="en-US" dirty="0"/>
              <a:t>Click New Storage Pool to start the New Storage Pool Wizard</a:t>
            </a:r>
          </a:p>
          <a:p>
            <a:pPr lvl="2"/>
            <a:r>
              <a:rPr lang="en-US" dirty="0"/>
              <a:t>Respond to New Storage Pool Wizard prompts</a:t>
            </a:r>
          </a:p>
        </p:txBody>
      </p:sp>
    </p:spTree>
    <p:custDataLst>
      <p:tags r:id="rId1"/>
    </p:custDataLst>
    <p:extLst>
      <p:ext uri="{BB962C8B-B14F-4D97-AF65-F5344CB8AC3E}">
        <p14:creationId xmlns:p14="http://schemas.microsoft.com/office/powerpoint/2010/main" val="293654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Partitions, Filesystems, and Volumes (1 of 2)</a:t>
            </a:r>
          </a:p>
        </p:txBody>
      </p:sp>
      <p:sp>
        <p:nvSpPr>
          <p:cNvPr id="5" name="Content Placeholder 4"/>
          <p:cNvSpPr>
            <a:spLocks noGrp="1"/>
          </p:cNvSpPr>
          <p:nvPr>
            <p:ph idx="1"/>
          </p:nvPr>
        </p:nvSpPr>
        <p:spPr/>
        <p:txBody>
          <a:bodyPr/>
          <a:lstStyle/>
          <a:p>
            <a:r>
              <a:rPr lang="en-US" dirty="0"/>
              <a:t>Partition is a section of a storage device</a:t>
            </a:r>
          </a:p>
          <a:p>
            <a:r>
              <a:rPr lang="en-US" dirty="0"/>
              <a:t>Filesystem required before storing files in a partition</a:t>
            </a:r>
          </a:p>
          <a:p>
            <a:pPr lvl="1"/>
            <a:r>
              <a:rPr lang="en-US" dirty="0"/>
              <a:t>Provides the structure specifying how data resides on a storage device</a:t>
            </a:r>
          </a:p>
          <a:p>
            <a:pPr lvl="1"/>
            <a:r>
              <a:rPr lang="en-US" dirty="0"/>
              <a:t>Defines storage-related features that operating systems can use</a:t>
            </a:r>
          </a:p>
          <a:p>
            <a:r>
              <a:rPr lang="en-US" dirty="0"/>
              <a:t>Journaling filesystem keeps track of information written to the storage device</a:t>
            </a:r>
          </a:p>
          <a:p>
            <a:pPr lvl="1"/>
            <a:r>
              <a:rPr lang="en-US" dirty="0"/>
              <a:t>Saves data to assist in file copying should power be lost in the process</a:t>
            </a:r>
          </a:p>
          <a:p>
            <a:pPr lvl="1"/>
            <a:r>
              <a:rPr lang="en-US" dirty="0"/>
              <a:t>NTFS and ReFS are journaling filesystems</a:t>
            </a:r>
          </a:p>
          <a:p>
            <a:r>
              <a:rPr lang="en-US" dirty="0"/>
              <a:t>FAT32 and exFAT are not journaling filesystems</a:t>
            </a:r>
          </a:p>
        </p:txBody>
      </p:sp>
    </p:spTree>
    <p:custDataLst>
      <p:tags r:id="rId1"/>
    </p:custDataLst>
    <p:extLst>
      <p:ext uri="{BB962C8B-B14F-4D97-AF65-F5344CB8AC3E}">
        <p14:creationId xmlns:p14="http://schemas.microsoft.com/office/powerpoint/2010/main" val="79629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(12 of 18)</a:t>
            </a:r>
          </a:p>
        </p:txBody>
      </p:sp>
      <p:pic>
        <p:nvPicPr>
          <p:cNvPr id="6" name="Content Placeholder 5" descr="The primordial storage pool. Storage pools can be configured in Server Manager by selecting Storage Pools in the navigation pane. In the storage pools pane, the primordial storage pool is a placeholder that lists the four available local storage devices in the physical disks pa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1842" y="1690692"/>
            <a:ext cx="6611916" cy="4541296"/>
          </a:xfrm>
        </p:spPr>
      </p:pic>
    </p:spTree>
    <p:custDataLst>
      <p:tags r:id="rId1"/>
    </p:custDataLst>
    <p:extLst>
      <p:ext uri="{BB962C8B-B14F-4D97-AF65-F5344CB8AC3E}">
        <p14:creationId xmlns:p14="http://schemas.microsoft.com/office/powerpoint/2010/main" val="433300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(13 of 18)</a:t>
            </a:r>
          </a:p>
        </p:txBody>
      </p:sp>
      <p:sp>
        <p:nvSpPr>
          <p:cNvPr id="3" name="Content Placeholder 2"/>
          <p:cNvSpPr>
            <a:spLocks noGrp="1"/>
          </p:cNvSpPr>
          <p:nvPr>
            <p:ph idx="1"/>
          </p:nvPr>
        </p:nvSpPr>
        <p:spPr/>
        <p:txBody>
          <a:bodyPr/>
          <a:lstStyle/>
          <a:p>
            <a:r>
              <a:rPr lang="en-US" dirty="0"/>
              <a:t>Creating a virtual disk</a:t>
            </a:r>
          </a:p>
          <a:p>
            <a:pPr lvl="1"/>
            <a:r>
              <a:rPr lang="en-US" dirty="0"/>
              <a:t>Implemented after the storage pool created</a:t>
            </a:r>
          </a:p>
          <a:p>
            <a:pPr lvl="1"/>
            <a:r>
              <a:rPr lang="en-US" dirty="0"/>
              <a:t>Create a virtual disk that implements software RAID</a:t>
            </a:r>
          </a:p>
          <a:p>
            <a:pPr lvl="2"/>
            <a:r>
              <a:rPr lang="en-US" dirty="0"/>
              <a:t>Uses storage devices in the storage pool</a:t>
            </a:r>
          </a:p>
          <a:p>
            <a:pPr lvl="1"/>
            <a:r>
              <a:rPr lang="en-US" dirty="0"/>
              <a:t>Select a storage pool in the STORAGE POOLS pane</a:t>
            </a:r>
          </a:p>
          <a:p>
            <a:pPr lvl="2"/>
            <a:r>
              <a:rPr lang="en-US" dirty="0"/>
              <a:t>Select the TASKS drop-down box in the VIRTUAL DISKS pane</a:t>
            </a:r>
          </a:p>
          <a:p>
            <a:pPr lvl="2"/>
            <a:r>
              <a:rPr lang="en-US" dirty="0"/>
              <a:t>Click New Virtual Disk to start the New Virtual Disk Wizard</a:t>
            </a:r>
          </a:p>
          <a:p>
            <a:pPr lvl="2"/>
            <a:r>
              <a:rPr lang="en-US" dirty="0"/>
              <a:t>Respond to the New Virtual Disk Wizard</a:t>
            </a:r>
          </a:p>
        </p:txBody>
      </p:sp>
    </p:spTree>
    <p:custDataLst>
      <p:tags r:id="rId1"/>
    </p:custDataLst>
    <p:extLst>
      <p:ext uri="{BB962C8B-B14F-4D97-AF65-F5344CB8AC3E}">
        <p14:creationId xmlns:p14="http://schemas.microsoft.com/office/powerpoint/2010/main" val="1296347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(14 of 18)</a:t>
            </a:r>
          </a:p>
        </p:txBody>
      </p:sp>
      <p:pic>
        <p:nvPicPr>
          <p:cNvPr id="4" name="Content Placeholder 3" descr="The Storage Pools pane of Server Manager is shown in the screenshot after the virtual disk has been created. Details are also displayed in the Virtual Disks and Physical Disks pane. A 100 G B, thin provisioned, virtual disk with the name Virtual Disk 1 has been created from the storage pool, Storage Pool 1 that is composed of three 50 G B storage devic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5690" y="1690692"/>
            <a:ext cx="6604220" cy="4527228"/>
          </a:xfrm>
        </p:spPr>
      </p:pic>
    </p:spTree>
    <p:custDataLst>
      <p:tags r:id="rId1"/>
    </p:custDataLst>
    <p:extLst>
      <p:ext uri="{BB962C8B-B14F-4D97-AF65-F5344CB8AC3E}">
        <p14:creationId xmlns:p14="http://schemas.microsoft.com/office/powerpoint/2010/main" val="2780776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(15 of 18)</a:t>
            </a:r>
          </a:p>
        </p:txBody>
      </p:sp>
      <p:sp>
        <p:nvSpPr>
          <p:cNvPr id="3" name="Content Placeholder 2"/>
          <p:cNvSpPr>
            <a:spLocks noGrp="1"/>
          </p:cNvSpPr>
          <p:nvPr>
            <p:ph idx="1"/>
          </p:nvPr>
        </p:nvSpPr>
        <p:spPr/>
        <p:txBody>
          <a:bodyPr/>
          <a:lstStyle/>
          <a:p>
            <a:r>
              <a:rPr lang="en-US" dirty="0"/>
              <a:t>Creating a RAID volume</a:t>
            </a:r>
          </a:p>
          <a:p>
            <a:pPr lvl="1"/>
            <a:r>
              <a:rPr lang="en-US" dirty="0"/>
              <a:t>Ensure volume is enabled</a:t>
            </a:r>
          </a:p>
          <a:p>
            <a:pPr lvl="1"/>
            <a:r>
              <a:rPr lang="en-US" dirty="0"/>
              <a:t>Start the New Volume Wizard</a:t>
            </a:r>
          </a:p>
          <a:p>
            <a:pPr lvl="2"/>
            <a:r>
              <a:rPr lang="en-US" dirty="0"/>
              <a:t>Select a disk as the location for the RAID volume</a:t>
            </a:r>
          </a:p>
          <a:p>
            <a:pPr lvl="2"/>
            <a:r>
              <a:rPr lang="en-US" dirty="0"/>
              <a:t>Progress through the remaining pages of the New Volume Wizard normally</a:t>
            </a:r>
          </a:p>
          <a:p>
            <a:pPr lvl="2"/>
            <a:r>
              <a:rPr lang="en-US" dirty="0"/>
              <a:t>Select ReFS as the filesystem type within the New Volume Wizard</a:t>
            </a:r>
          </a:p>
          <a:p>
            <a:pPr lvl="2"/>
            <a:r>
              <a:rPr lang="en-US" dirty="0"/>
              <a:t>ReFS designed to perform faster with Storage Spaces</a:t>
            </a:r>
          </a:p>
        </p:txBody>
      </p:sp>
    </p:spTree>
    <p:custDataLst>
      <p:tags r:id="rId1"/>
    </p:custDataLst>
    <p:extLst>
      <p:ext uri="{BB962C8B-B14F-4D97-AF65-F5344CB8AC3E}">
        <p14:creationId xmlns:p14="http://schemas.microsoft.com/office/powerpoint/2010/main" val="3051390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(16 of 18)</a:t>
            </a:r>
          </a:p>
        </p:txBody>
      </p:sp>
      <p:pic>
        <p:nvPicPr>
          <p:cNvPr id="5" name="Content Placeholder 4" descr="Server Manager window. In the disks section of Server Manager and in the volumes pane, the 100 G B F: RAID volume created from Virtual Disk 1 is lis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8640" y="1590216"/>
            <a:ext cx="6338319" cy="4613636"/>
          </a:xfrm>
        </p:spPr>
      </p:pic>
    </p:spTree>
    <p:custDataLst>
      <p:tags r:id="rId1"/>
    </p:custDataLst>
    <p:extLst>
      <p:ext uri="{BB962C8B-B14F-4D97-AF65-F5344CB8AC3E}">
        <p14:creationId xmlns:p14="http://schemas.microsoft.com/office/powerpoint/2010/main" val="3618187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(17 of 18)</a:t>
            </a:r>
          </a:p>
        </p:txBody>
      </p:sp>
      <p:sp>
        <p:nvSpPr>
          <p:cNvPr id="3" name="Content Placeholder 2"/>
          <p:cNvSpPr>
            <a:spLocks noGrp="1"/>
          </p:cNvSpPr>
          <p:nvPr>
            <p:ph idx="1"/>
          </p:nvPr>
        </p:nvSpPr>
        <p:spPr/>
        <p:txBody>
          <a:bodyPr/>
          <a:lstStyle/>
          <a:p>
            <a:r>
              <a:rPr lang="en-US" dirty="0"/>
              <a:t>Configuring storage tiers and storage pinning</a:t>
            </a:r>
          </a:p>
          <a:p>
            <a:pPr lvl="1"/>
            <a:r>
              <a:rPr lang="en-US" dirty="0"/>
              <a:t>Storage tiers</a:t>
            </a:r>
          </a:p>
          <a:p>
            <a:pPr lvl="2"/>
            <a:r>
              <a:rPr lang="en-US" dirty="0"/>
              <a:t>Modify the implementation of each RAID level</a:t>
            </a:r>
          </a:p>
          <a:p>
            <a:pPr lvl="2"/>
            <a:r>
              <a:rPr lang="en-US" dirty="0"/>
              <a:t>Automatically stores frequently accessed files on SSDs and infrequently accessed files on hard disks</a:t>
            </a:r>
          </a:p>
          <a:p>
            <a:pPr lvl="1"/>
            <a:r>
              <a:rPr lang="en-US" dirty="0"/>
              <a:t>Pinning can be done after storage tiers enabled</a:t>
            </a:r>
          </a:p>
          <a:p>
            <a:pPr lvl="2"/>
            <a:r>
              <a:rPr lang="en-US" dirty="0"/>
              <a:t>Ensures a file remains stored on a hard disk or SSD regardless of access frequency</a:t>
            </a:r>
          </a:p>
        </p:txBody>
      </p:sp>
    </p:spTree>
    <p:custDataLst>
      <p:tags r:id="rId1"/>
    </p:custDataLst>
    <p:extLst>
      <p:ext uri="{BB962C8B-B14F-4D97-AF65-F5344CB8AC3E}">
        <p14:creationId xmlns:p14="http://schemas.microsoft.com/office/powerpoint/2010/main" val="3056845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Server Manager (18 of 18)</a:t>
            </a:r>
          </a:p>
        </p:txBody>
      </p:sp>
      <p:sp>
        <p:nvSpPr>
          <p:cNvPr id="3" name="Content Placeholder 2"/>
          <p:cNvSpPr>
            <a:spLocks noGrp="1"/>
          </p:cNvSpPr>
          <p:nvPr>
            <p:ph idx="1"/>
          </p:nvPr>
        </p:nvSpPr>
        <p:spPr/>
        <p:txBody>
          <a:bodyPr/>
          <a:lstStyle/>
          <a:p>
            <a:r>
              <a:rPr lang="en-US" dirty="0"/>
              <a:t>Adding storage capacity</a:t>
            </a:r>
          </a:p>
          <a:p>
            <a:pPr lvl="1"/>
            <a:r>
              <a:rPr lang="en-US" dirty="0"/>
              <a:t>Add an existing storage pool to provide additional space</a:t>
            </a:r>
          </a:p>
          <a:p>
            <a:pPr lvl="2"/>
            <a:r>
              <a:rPr lang="en-US" dirty="0"/>
              <a:t>Allows new RAID volume creation or existing RAID volume extension</a:t>
            </a:r>
          </a:p>
          <a:p>
            <a:r>
              <a:rPr lang="en-US" dirty="0"/>
              <a:t>Managing storage device failure</a:t>
            </a:r>
          </a:p>
          <a:p>
            <a:pPr lvl="1"/>
            <a:r>
              <a:rPr lang="en-US" dirty="0"/>
              <a:t>Displays a </a:t>
            </a:r>
            <a:r>
              <a:rPr lang="en-US" i="1" dirty="0"/>
              <a:t>Lost Connection </a:t>
            </a:r>
            <a:r>
              <a:rPr lang="en-US" dirty="0"/>
              <a:t>status in the PHYSICAL DISKS pane</a:t>
            </a:r>
          </a:p>
          <a:p>
            <a:pPr lvl="1"/>
            <a:r>
              <a:rPr lang="en-US" dirty="0"/>
              <a:t>Can replace the failed storage device with a new one</a:t>
            </a:r>
          </a:p>
          <a:p>
            <a:pPr lvl="2"/>
            <a:r>
              <a:rPr lang="en-US" dirty="0"/>
              <a:t>Disk capacity must be equivalent to or greater than that of failed device to ensure the recovery of RAID volumes</a:t>
            </a:r>
          </a:p>
          <a:p>
            <a:pPr lvl="1"/>
            <a:r>
              <a:rPr lang="en-US" dirty="0"/>
              <a:t>Process used to return to normal operation depends type of RAID</a:t>
            </a:r>
          </a:p>
        </p:txBody>
      </p:sp>
    </p:spTree>
    <p:custDataLst>
      <p:tags r:id="rId1"/>
    </p:custDataLst>
    <p:extLst>
      <p:ext uri="{BB962C8B-B14F-4D97-AF65-F5344CB8AC3E}">
        <p14:creationId xmlns:p14="http://schemas.microsoft.com/office/powerpoint/2010/main" val="2053937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Storage Spaces Direct (1 of 2)</a:t>
            </a:r>
          </a:p>
        </p:txBody>
      </p:sp>
      <p:sp>
        <p:nvSpPr>
          <p:cNvPr id="3" name="Content Placeholder 2"/>
          <p:cNvSpPr>
            <a:spLocks noGrp="1"/>
          </p:cNvSpPr>
          <p:nvPr>
            <p:ph idx="1"/>
          </p:nvPr>
        </p:nvSpPr>
        <p:spPr/>
        <p:txBody>
          <a:bodyPr/>
          <a:lstStyle/>
          <a:p>
            <a:r>
              <a:rPr lang="en-US" dirty="0"/>
              <a:t>Can configure Storage Spaces to create storage pools</a:t>
            </a:r>
          </a:p>
          <a:p>
            <a:pPr lvl="1"/>
            <a:r>
              <a:rPr lang="en-US" dirty="0"/>
              <a:t>Can include storage devices from up to 16 servers on the network</a:t>
            </a:r>
          </a:p>
          <a:p>
            <a:r>
              <a:rPr lang="en-US" dirty="0"/>
              <a:t>Uses the Failover Clustering feature on each server to create a clustered storage pool</a:t>
            </a:r>
          </a:p>
          <a:p>
            <a:pPr lvl="1"/>
            <a:r>
              <a:rPr lang="en-US" dirty="0"/>
              <a:t>Consists of combined local storage devices from all of the servers</a:t>
            </a:r>
          </a:p>
          <a:p>
            <a:pPr lvl="1"/>
            <a:r>
              <a:rPr lang="en-US" dirty="0"/>
              <a:t>Can create virtual disks and RAID volumes normally</a:t>
            </a:r>
          </a:p>
          <a:p>
            <a:r>
              <a:rPr lang="en-US" dirty="0"/>
              <a:t>Distributes data between storage devices on servers to provide fault tolerance</a:t>
            </a:r>
          </a:p>
          <a:p>
            <a:pPr lvl="1"/>
            <a:r>
              <a:rPr lang="en-US" dirty="0"/>
              <a:t>Requires each server to have a minimum number of storage devices</a:t>
            </a:r>
          </a:p>
        </p:txBody>
      </p:sp>
    </p:spTree>
    <p:custDataLst>
      <p:tags r:id="rId1"/>
    </p:custDataLst>
    <p:extLst>
      <p:ext uri="{BB962C8B-B14F-4D97-AF65-F5344CB8AC3E}">
        <p14:creationId xmlns:p14="http://schemas.microsoft.com/office/powerpoint/2010/main" val="770927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Storage Spaces Direct (2 of 2)</a:t>
            </a:r>
          </a:p>
        </p:txBody>
      </p:sp>
      <p:sp>
        <p:nvSpPr>
          <p:cNvPr id="4" name="Content Placeholder 3"/>
          <p:cNvSpPr>
            <a:spLocks noGrp="1"/>
          </p:cNvSpPr>
          <p:nvPr>
            <p:ph idx="1"/>
          </p:nvPr>
        </p:nvSpPr>
        <p:spPr/>
        <p:txBody>
          <a:bodyPr/>
          <a:lstStyle/>
          <a:p>
            <a:r>
              <a:rPr lang="en-US" dirty="0"/>
              <a:t>Configuring Storage Spaces Direct</a:t>
            </a:r>
          </a:p>
          <a:p>
            <a:pPr lvl="1"/>
            <a:r>
              <a:rPr lang="en-US" dirty="0"/>
              <a:t>Install the Failover Clustering feature on each server</a:t>
            </a:r>
          </a:p>
          <a:p>
            <a:pPr lvl="1"/>
            <a:r>
              <a:rPr lang="en-US" dirty="0"/>
              <a:t>Use Windows PowerShell to create a cluster between the servers</a:t>
            </a:r>
          </a:p>
          <a:p>
            <a:pPr lvl="1"/>
            <a:r>
              <a:rPr lang="en-US" dirty="0"/>
              <a:t>Create a clustered storage pool with the storage devices on each server</a:t>
            </a:r>
          </a:p>
          <a:p>
            <a:pPr lvl="1"/>
            <a:r>
              <a:rPr lang="en-US" dirty="0"/>
              <a:t>Create virtual disks or create RAID volumes on the virtual disks</a:t>
            </a:r>
          </a:p>
          <a:p>
            <a:r>
              <a:rPr lang="en-US" dirty="0"/>
              <a:t>Adding servers to Storage Spaces Direct</a:t>
            </a:r>
          </a:p>
          <a:p>
            <a:pPr lvl="1"/>
            <a:r>
              <a:rPr lang="en-US" dirty="0"/>
              <a:t> Install the Failover Clustering feature on the server</a:t>
            </a:r>
          </a:p>
          <a:p>
            <a:pPr lvl="1"/>
            <a:r>
              <a:rPr lang="en-US" dirty="0"/>
              <a:t>Log into either one of the servers as a domain administrator account</a:t>
            </a:r>
          </a:p>
          <a:p>
            <a:pPr lvl="1"/>
            <a:r>
              <a:rPr lang="en-US" dirty="0"/>
              <a:t>Run </a:t>
            </a:r>
            <a:r>
              <a:rPr lang="en-US" dirty="0">
                <a:latin typeface="Courier New" panose="02070309020205020404" pitchFamily="49" charset="0"/>
                <a:cs typeface="Courier New" panose="02070309020205020404" pitchFamily="49" charset="0"/>
              </a:rPr>
              <a:t>Add-ClusterNode –Name </a:t>
            </a:r>
            <a:r>
              <a:rPr lang="en-US" dirty="0" err="1">
                <a:latin typeface="Courier New" panose="02070309020205020404" pitchFamily="49" charset="0"/>
                <a:cs typeface="Courier New" panose="02070309020205020404" pitchFamily="49" charset="0"/>
              </a:rPr>
              <a:t>Servername</a:t>
            </a:r>
            <a:r>
              <a:rPr lang="en-US" dirty="0"/>
              <a:t> PowerShell command</a:t>
            </a:r>
          </a:p>
        </p:txBody>
      </p:sp>
    </p:spTree>
    <p:custDataLst>
      <p:tags r:id="rId1"/>
    </p:custDataLst>
    <p:extLst>
      <p:ext uri="{BB962C8B-B14F-4D97-AF65-F5344CB8AC3E}">
        <p14:creationId xmlns:p14="http://schemas.microsoft.com/office/powerpoint/2010/main" val="3972072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Accessing and Configuring SAN Storage</a:t>
            </a:r>
          </a:p>
        </p:txBody>
      </p:sp>
      <p:sp>
        <p:nvSpPr>
          <p:cNvPr id="5" name="Content Placeholder 4"/>
          <p:cNvSpPr>
            <a:spLocks noGrp="1"/>
          </p:cNvSpPr>
          <p:nvPr>
            <p:ph idx="1"/>
          </p:nvPr>
        </p:nvSpPr>
        <p:spPr/>
        <p:txBody>
          <a:bodyPr/>
          <a:lstStyle/>
          <a:p>
            <a:r>
              <a:rPr lang="en-US" dirty="0"/>
              <a:t>High-capacity external storage area network (SAN) device</a:t>
            </a:r>
          </a:p>
          <a:p>
            <a:pPr lvl="1"/>
            <a:r>
              <a:rPr lang="en-US" dirty="0"/>
              <a:t>Connects to the Windows Server 2019 operating system via a SAN protocol</a:t>
            </a:r>
          </a:p>
          <a:p>
            <a:pPr lvl="1"/>
            <a:r>
              <a:rPr lang="en-US" dirty="0"/>
              <a:t>Stores data files, databases, Web content, virtual hard disk files, etc.</a:t>
            </a:r>
          </a:p>
          <a:p>
            <a:r>
              <a:rPr lang="en-US" dirty="0"/>
              <a:t>Two most common SAN protocols: iSCSI and Fibre Channel</a:t>
            </a:r>
          </a:p>
          <a:p>
            <a:r>
              <a:rPr lang="en-US" dirty="0"/>
              <a:t>Windows Server 2019 SAN configurations</a:t>
            </a:r>
          </a:p>
          <a:p>
            <a:pPr lvl="1"/>
            <a:r>
              <a:rPr lang="en-US" dirty="0"/>
              <a:t>Connect both iSCSI and Fibre Channel SAN devices</a:t>
            </a:r>
          </a:p>
          <a:p>
            <a:pPr lvl="1"/>
            <a:r>
              <a:rPr lang="en-US" dirty="0"/>
              <a:t>Access multiple SAN devices using MPIO</a:t>
            </a:r>
          </a:p>
          <a:p>
            <a:pPr lvl="1"/>
            <a:r>
              <a:rPr lang="en-US" dirty="0"/>
              <a:t>Provide storage to other servers using iSCSI</a:t>
            </a:r>
          </a:p>
        </p:txBody>
      </p:sp>
    </p:spTree>
    <p:custDataLst>
      <p:tags r:id="rId1"/>
    </p:custDataLst>
    <p:extLst>
      <p:ext uri="{BB962C8B-B14F-4D97-AF65-F5344CB8AC3E}">
        <p14:creationId xmlns:p14="http://schemas.microsoft.com/office/powerpoint/2010/main" val="404330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Partitions, Filesystems, and Volumes (2 of 2)</a:t>
            </a:r>
          </a:p>
        </p:txBody>
      </p:sp>
      <p:sp>
        <p:nvSpPr>
          <p:cNvPr id="5" name="Content Placeholder 4"/>
          <p:cNvSpPr>
            <a:spLocks noGrp="1"/>
          </p:cNvSpPr>
          <p:nvPr>
            <p:ph idx="1"/>
          </p:nvPr>
        </p:nvSpPr>
        <p:spPr/>
        <p:txBody>
          <a:bodyPr/>
          <a:lstStyle/>
          <a:p>
            <a:r>
              <a:rPr lang="en-US" dirty="0"/>
              <a:t>Filesystem residence choices</a:t>
            </a:r>
          </a:p>
          <a:p>
            <a:pPr lvl="1"/>
            <a:r>
              <a:rPr lang="en-US" dirty="0"/>
              <a:t>On one partition on a storage device</a:t>
            </a:r>
          </a:p>
          <a:p>
            <a:pPr lvl="1"/>
            <a:r>
              <a:rPr lang="en-US" dirty="0"/>
              <a:t>Spanning multiple partitions on different storage devices using RAID</a:t>
            </a:r>
          </a:p>
          <a:p>
            <a:r>
              <a:rPr lang="en-US" dirty="0"/>
              <a:t>Access a filesystem in Windows using a drive letter (e.g., </a:t>
            </a:r>
            <a:r>
              <a:rPr lang="en-US" dirty="0">
                <a:latin typeface="Courier New" panose="02070309020205020404" pitchFamily="49" charset="0"/>
                <a:cs typeface="Courier New" panose="02070309020205020404" pitchFamily="49" charset="0"/>
              </a:rPr>
              <a:t>C:</a:t>
            </a:r>
            <a:r>
              <a:rPr lang="en-US" dirty="0"/>
              <a:t> or </a:t>
            </a:r>
            <a:r>
              <a:rPr lang="en-US" dirty="0">
                <a:latin typeface="Courier New" panose="02070309020205020404" pitchFamily="49" charset="0"/>
                <a:cs typeface="Courier New" panose="02070309020205020404" pitchFamily="49" charset="0"/>
              </a:rPr>
              <a:t>D:</a:t>
            </a:r>
            <a:r>
              <a:rPr lang="en-US" dirty="0"/>
              <a:t>)</a:t>
            </a:r>
          </a:p>
          <a:p>
            <a:r>
              <a:rPr lang="en-US" dirty="0"/>
              <a:t>Volume: the drive letter and the associated filesystem</a:t>
            </a:r>
          </a:p>
          <a:p>
            <a:pPr lvl="1"/>
            <a:r>
              <a:rPr lang="en-US" dirty="0"/>
              <a:t>Simple volume: a filesystem stored on a single partition</a:t>
            </a:r>
          </a:p>
          <a:p>
            <a:pPr lvl="1"/>
            <a:r>
              <a:rPr lang="en-US" dirty="0"/>
              <a:t>RAID volume: a filesystem stored on three different storage devices using RAID</a:t>
            </a:r>
          </a:p>
        </p:txBody>
      </p:sp>
    </p:spTree>
    <p:custDataLst>
      <p:tags r:id="rId1"/>
    </p:custDataLst>
    <p:extLst>
      <p:ext uri="{BB962C8B-B14F-4D97-AF65-F5344CB8AC3E}">
        <p14:creationId xmlns:p14="http://schemas.microsoft.com/office/powerpoint/2010/main" val="829936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Connecting Windows Server 2019 to an iSCSI SAN Device (1 of 3)</a:t>
            </a:r>
          </a:p>
        </p:txBody>
      </p:sp>
      <p:sp>
        <p:nvSpPr>
          <p:cNvPr id="5" name="Content Placeholder 4"/>
          <p:cNvSpPr>
            <a:spLocks noGrp="1"/>
          </p:cNvSpPr>
          <p:nvPr>
            <p:ph idx="1"/>
          </p:nvPr>
        </p:nvSpPr>
        <p:spPr/>
        <p:txBody>
          <a:bodyPr/>
          <a:lstStyle/>
          <a:p>
            <a:r>
              <a:rPr lang="en-US" dirty="0"/>
              <a:t>Internet SCSI (iSCSI) technology</a:t>
            </a:r>
          </a:p>
          <a:p>
            <a:pPr lvl="1"/>
            <a:r>
              <a:rPr lang="en-US" dirty="0"/>
              <a:t>iSCSI initiator: software component in the operating system connecting to the SAN device via iSCSI</a:t>
            </a:r>
          </a:p>
          <a:p>
            <a:pPr lvl="1"/>
            <a:r>
              <a:rPr lang="en-US" dirty="0"/>
              <a:t>iSCSI target storage on the SAN device is available to the iSCSI initiator</a:t>
            </a:r>
          </a:p>
          <a:p>
            <a:r>
              <a:rPr lang="en-US" dirty="0"/>
              <a:t>iSCSI initiator and Windows Server 2019 operating system see the iSCSI target as a single storage device</a:t>
            </a:r>
          </a:p>
          <a:p>
            <a:r>
              <a:rPr lang="en-US" dirty="0"/>
              <a:t>Connecting a Windows Server 2019 system to an iSCSI SAN</a:t>
            </a:r>
          </a:p>
          <a:p>
            <a:pPr lvl="1"/>
            <a:r>
              <a:rPr lang="en-US" dirty="0"/>
              <a:t>Configure iSCSI target on the iSCSI SAN device</a:t>
            </a:r>
          </a:p>
          <a:p>
            <a:pPr lvl="1"/>
            <a:r>
              <a:rPr lang="en-US" dirty="0"/>
              <a:t>Ensure server can connect to it</a:t>
            </a:r>
          </a:p>
        </p:txBody>
      </p:sp>
    </p:spTree>
    <p:custDataLst>
      <p:tags r:id="rId1"/>
    </p:custDataLst>
    <p:extLst>
      <p:ext uri="{BB962C8B-B14F-4D97-AF65-F5344CB8AC3E}">
        <p14:creationId xmlns:p14="http://schemas.microsoft.com/office/powerpoint/2010/main" val="720016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Connecting Windows Server 2019 to an iSCSI SAN Device (2 of 3)</a:t>
            </a:r>
          </a:p>
        </p:txBody>
      </p:sp>
      <p:sp>
        <p:nvSpPr>
          <p:cNvPr id="4" name="Content Placeholder 3"/>
          <p:cNvSpPr>
            <a:spLocks noGrp="1"/>
          </p:cNvSpPr>
          <p:nvPr>
            <p:ph idx="1"/>
          </p:nvPr>
        </p:nvSpPr>
        <p:spPr/>
        <p:txBody>
          <a:bodyPr/>
          <a:lstStyle/>
          <a:p>
            <a:r>
              <a:rPr lang="en-US" dirty="0"/>
              <a:t>Windows Server 2019 Microsoft iSCSI Initiator Service</a:t>
            </a:r>
          </a:p>
          <a:p>
            <a:pPr lvl="1"/>
            <a:r>
              <a:rPr lang="en-US" dirty="0"/>
              <a:t>Used to connect to an iSCSI target</a:t>
            </a:r>
          </a:p>
          <a:p>
            <a:r>
              <a:rPr lang="en-US" dirty="0"/>
              <a:t>Configuring Windows Server 2019 to connect to an iSCSI target </a:t>
            </a:r>
          </a:p>
          <a:p>
            <a:pPr lvl="1"/>
            <a:r>
              <a:rPr lang="en-US" dirty="0"/>
              <a:t>Click the Tools menu in Server Manager and click iSCSI Initiator</a:t>
            </a:r>
          </a:p>
          <a:p>
            <a:pPr lvl="1"/>
            <a:r>
              <a:rPr lang="en-US" dirty="0"/>
              <a:t>Supply name or IP address of the iSCSI SAN device in the Target text box of the iSCSI Initiator Properties window</a:t>
            </a:r>
          </a:p>
          <a:p>
            <a:pPr lvl="1"/>
            <a:r>
              <a:rPr lang="en-US" dirty="0"/>
              <a:t>Click Quick Connect</a:t>
            </a:r>
          </a:p>
          <a:p>
            <a:r>
              <a:rPr lang="en-US" dirty="0"/>
              <a:t>Once iSCSI target identified as a new storage device</a:t>
            </a:r>
          </a:p>
          <a:p>
            <a:pPr lvl="1"/>
            <a:r>
              <a:rPr lang="en-US" dirty="0"/>
              <a:t>Can create volumes in Server Manager or the Disk Management tool</a:t>
            </a:r>
          </a:p>
        </p:txBody>
      </p:sp>
    </p:spTree>
    <p:custDataLst>
      <p:tags r:id="rId1"/>
    </p:custDataLst>
    <p:extLst>
      <p:ext uri="{BB962C8B-B14F-4D97-AF65-F5344CB8AC3E}">
        <p14:creationId xmlns:p14="http://schemas.microsoft.com/office/powerpoint/2010/main" val="1425585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Connecting Windows Server 2019 to an iSCSI SAN Device (3 of 3)</a:t>
            </a:r>
          </a:p>
        </p:txBody>
      </p:sp>
      <p:pic>
        <p:nvPicPr>
          <p:cNvPr id="5" name="Content Placeholder 4" descr="Connecting to an i S C S I target. In the i S C S I Initiator Properties window, the name or I P address of the i S C S I SAN device is entered in the Target text box. Then, Quick Connect is click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7680" y="1690692"/>
            <a:ext cx="3000239" cy="4585271"/>
          </a:xfrm>
        </p:spPr>
      </p:pic>
    </p:spTree>
    <p:custDataLst>
      <p:tags r:id="rId1"/>
    </p:custDataLst>
    <p:extLst>
      <p:ext uri="{BB962C8B-B14F-4D97-AF65-F5344CB8AC3E}">
        <p14:creationId xmlns:p14="http://schemas.microsoft.com/office/powerpoint/2010/main" val="2437899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Connecting Windows Server 2019 to a Fibre Channel SAN Device</a:t>
            </a:r>
          </a:p>
        </p:txBody>
      </p:sp>
      <p:sp>
        <p:nvSpPr>
          <p:cNvPr id="5" name="Content Placeholder 4"/>
          <p:cNvSpPr>
            <a:spLocks noGrp="1"/>
          </p:cNvSpPr>
          <p:nvPr>
            <p:ph idx="1"/>
          </p:nvPr>
        </p:nvSpPr>
        <p:spPr/>
        <p:txBody>
          <a:bodyPr/>
          <a:lstStyle/>
          <a:p>
            <a:r>
              <a:rPr lang="en-US" dirty="0"/>
              <a:t> Fibre Channel (FC) technology</a:t>
            </a:r>
          </a:p>
          <a:p>
            <a:pPr lvl="1"/>
            <a:r>
              <a:rPr lang="en-US" dirty="0"/>
              <a:t>FC Host Bus Adapter (HBA) hardware-based FC controller</a:t>
            </a:r>
          </a:p>
          <a:p>
            <a:pPr lvl="2"/>
            <a:r>
              <a:rPr lang="en-US" dirty="0"/>
              <a:t>Used by a rackmount server</a:t>
            </a:r>
          </a:p>
          <a:p>
            <a:pPr lvl="2"/>
            <a:r>
              <a:rPr lang="en-US" dirty="0"/>
              <a:t>Connects to an FC SAN device</a:t>
            </a:r>
          </a:p>
          <a:p>
            <a:r>
              <a:rPr lang="en-US" dirty="0"/>
              <a:t>FC SAN device contains FC-capable storage devices connected via an FC switch</a:t>
            </a:r>
          </a:p>
          <a:p>
            <a:r>
              <a:rPr lang="en-US" dirty="0"/>
              <a:t>Configuring FC SAN storage on a Windows Server 2019 system</a:t>
            </a:r>
          </a:p>
          <a:p>
            <a:pPr lvl="1"/>
            <a:r>
              <a:rPr lang="en-US" dirty="0"/>
              <a:t>Configure the appropriate storage and hardware RAID on an FC SAN device</a:t>
            </a:r>
          </a:p>
          <a:p>
            <a:pPr lvl="1"/>
            <a:r>
              <a:rPr lang="en-US" dirty="0"/>
              <a:t>Install an FC HBA in the rackmount server and obtain and install the driver</a:t>
            </a:r>
          </a:p>
        </p:txBody>
      </p:sp>
    </p:spTree>
    <p:custDataLst>
      <p:tags r:id="rId1"/>
    </p:custDataLst>
    <p:extLst>
      <p:ext uri="{BB962C8B-B14F-4D97-AF65-F5344CB8AC3E}">
        <p14:creationId xmlns:p14="http://schemas.microsoft.com/office/powerpoint/2010/main" val="2156731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MPIO to Connect to Multiple SAN Devices (1 of 3)</a:t>
            </a:r>
          </a:p>
        </p:txBody>
      </p:sp>
      <p:sp>
        <p:nvSpPr>
          <p:cNvPr id="5" name="Content Placeholder 4"/>
          <p:cNvSpPr>
            <a:spLocks noGrp="1"/>
          </p:cNvSpPr>
          <p:nvPr>
            <p:ph idx="1"/>
          </p:nvPr>
        </p:nvSpPr>
        <p:spPr/>
        <p:txBody>
          <a:bodyPr/>
          <a:lstStyle/>
          <a:p>
            <a:r>
              <a:rPr lang="en-US" dirty="0"/>
              <a:t>Multipath Input Output (MPIO) configuration</a:t>
            </a:r>
          </a:p>
          <a:p>
            <a:pPr lvl="1"/>
            <a:r>
              <a:rPr lang="en-US" dirty="0"/>
              <a:t>Multiple SANs host the same information</a:t>
            </a:r>
          </a:p>
          <a:p>
            <a:pPr lvl="1"/>
            <a:r>
              <a:rPr lang="en-US" dirty="0"/>
              <a:t>Servers have multiple connections to different SANs for fault tolerance</a:t>
            </a:r>
          </a:p>
          <a:p>
            <a:pPr lvl="2"/>
            <a:r>
              <a:rPr lang="en-US" dirty="0"/>
              <a:t>Helps if a single SAN becomes unavailable</a:t>
            </a:r>
          </a:p>
          <a:p>
            <a:pPr lvl="2"/>
            <a:r>
              <a:rPr lang="en-US" dirty="0"/>
              <a:t>Helps load balance requests across multiple SANs for greater speed</a:t>
            </a:r>
          </a:p>
          <a:p>
            <a:pPr lvl="1"/>
            <a:r>
              <a:rPr lang="en-US" dirty="0"/>
              <a:t>Implemented in Windows Server 2019 by using the Multipath I/O feature</a:t>
            </a:r>
          </a:p>
          <a:p>
            <a:pPr lvl="2"/>
            <a:r>
              <a:rPr lang="en-US" dirty="0"/>
              <a:t>Installed using the Add Roles and Features Wizard</a:t>
            </a:r>
          </a:p>
          <a:p>
            <a:r>
              <a:rPr lang="en-US" dirty="0"/>
              <a:t>Can configure multiple FC SAN connections using MPIO</a:t>
            </a:r>
          </a:p>
        </p:txBody>
      </p:sp>
    </p:spTree>
    <p:custDataLst>
      <p:tags r:id="rId1"/>
    </p:custDataLst>
    <p:extLst>
      <p:ext uri="{BB962C8B-B14F-4D97-AF65-F5344CB8AC3E}">
        <p14:creationId xmlns:p14="http://schemas.microsoft.com/office/powerpoint/2010/main" val="2901822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MPIO to Connect to Multiple SAN Devices (2 of 3)</a:t>
            </a:r>
          </a:p>
        </p:txBody>
      </p:sp>
      <p:pic>
        <p:nvPicPr>
          <p:cNvPr id="7" name="Content Placeholder 6" descr="The M P I O configuration tool that is opened by clicking on the tools menu in Server Manager and clicking M P I O. A multiple F C SAN connection is configured in this tool by clicking on Add and entering the hardware I D of each F C H B A installed on the syste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6975" y="1690692"/>
            <a:ext cx="3281649" cy="4499093"/>
          </a:xfrm>
        </p:spPr>
      </p:pic>
    </p:spTree>
    <p:custDataLst>
      <p:tags r:id="rId1"/>
    </p:custDataLst>
    <p:extLst>
      <p:ext uri="{BB962C8B-B14F-4D97-AF65-F5344CB8AC3E}">
        <p14:creationId xmlns:p14="http://schemas.microsoft.com/office/powerpoint/2010/main" val="1833441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MPIO to Connect to Multiple SAN Devices (3 of 3)</a:t>
            </a:r>
          </a:p>
        </p:txBody>
      </p:sp>
      <p:sp>
        <p:nvSpPr>
          <p:cNvPr id="6" name="Content Placeholder 5"/>
          <p:cNvSpPr>
            <a:spLocks noGrp="1"/>
          </p:cNvSpPr>
          <p:nvPr>
            <p:ph idx="1"/>
          </p:nvPr>
        </p:nvSpPr>
        <p:spPr/>
        <p:txBody>
          <a:bodyPr/>
          <a:lstStyle/>
          <a:p>
            <a:r>
              <a:rPr lang="en-US" dirty="0"/>
              <a:t>Device Specific Module (DSM)</a:t>
            </a:r>
          </a:p>
          <a:p>
            <a:pPr lvl="1"/>
            <a:r>
              <a:rPr lang="en-US" dirty="0"/>
              <a:t>Support file obtained from the SAN device manufacturer</a:t>
            </a:r>
          </a:p>
          <a:p>
            <a:pPr lvl="1"/>
            <a:r>
              <a:rPr lang="en-US" dirty="0"/>
              <a:t>Used if FC HBA or iSCSI target cannot be added to the MPIO tool</a:t>
            </a:r>
          </a:p>
          <a:p>
            <a:r>
              <a:rPr lang="en-US" dirty="0"/>
              <a:t>Add DSM to your system</a:t>
            </a:r>
          </a:p>
          <a:p>
            <a:pPr lvl="1"/>
            <a:r>
              <a:rPr lang="en-US" dirty="0"/>
              <a:t>Click the DSM Install tab in the MPIO configuration tool</a:t>
            </a:r>
          </a:p>
          <a:p>
            <a:pPr lvl="1"/>
            <a:r>
              <a:rPr lang="en-US" dirty="0"/>
              <a:t>Supply the path to the DSM</a:t>
            </a:r>
          </a:p>
          <a:p>
            <a:pPr lvl="1"/>
            <a:r>
              <a:rPr lang="en-US" dirty="0"/>
              <a:t>Click Install</a:t>
            </a:r>
          </a:p>
          <a:p>
            <a:r>
              <a:rPr lang="en-US" dirty="0"/>
              <a:t>Can add the associated FC HBAs or iSCSI targets to the MPIO tool</a:t>
            </a:r>
          </a:p>
        </p:txBody>
      </p:sp>
    </p:spTree>
    <p:custDataLst>
      <p:tags r:id="rId1"/>
    </p:custDataLst>
    <p:extLst>
      <p:ext uri="{BB962C8B-B14F-4D97-AF65-F5344CB8AC3E}">
        <p14:creationId xmlns:p14="http://schemas.microsoft.com/office/powerpoint/2010/main" val="1750763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Windows Server 2019 as an iSCSI SAN Device (1 of 7)</a:t>
            </a:r>
          </a:p>
        </p:txBody>
      </p:sp>
      <p:sp>
        <p:nvSpPr>
          <p:cNvPr id="5" name="Content Placeholder 4"/>
          <p:cNvSpPr>
            <a:spLocks noGrp="1"/>
          </p:cNvSpPr>
          <p:nvPr>
            <p:ph idx="1"/>
          </p:nvPr>
        </p:nvSpPr>
        <p:spPr/>
        <p:txBody>
          <a:bodyPr/>
          <a:lstStyle/>
          <a:p>
            <a:r>
              <a:rPr lang="en-US" dirty="0"/>
              <a:t>Configuring an existing Windows Server 2019 system as an iSCSI SAN device</a:t>
            </a:r>
          </a:p>
          <a:p>
            <a:pPr lvl="1"/>
            <a:r>
              <a:rPr lang="en-US" dirty="0"/>
              <a:t>Requires large storage capacity</a:t>
            </a:r>
          </a:p>
          <a:p>
            <a:pPr lvl="1"/>
            <a:r>
              <a:rPr lang="en-US" dirty="0"/>
              <a:t>Install the iSCSI Target Server server role</a:t>
            </a:r>
          </a:p>
          <a:p>
            <a:pPr lvl="1"/>
            <a:r>
              <a:rPr lang="en-US" dirty="0"/>
              <a:t>Install the iSCSI Target Storage Provider server role</a:t>
            </a:r>
          </a:p>
          <a:p>
            <a:pPr lvl="2"/>
            <a:r>
              <a:rPr lang="en-US" dirty="0"/>
              <a:t>Allows backup programs to use Volume Shadow Copy Service (VSS) to back up open files stored in volumes on the iSCSI SAN device</a:t>
            </a:r>
          </a:p>
          <a:p>
            <a:pPr lvl="2"/>
            <a:r>
              <a:rPr lang="en-US" dirty="0"/>
              <a:t>Allows management of the iSCSI Target Server using legacy management tools that use the Virtual Disk Service (VDS)</a:t>
            </a:r>
          </a:p>
          <a:p>
            <a:r>
              <a:rPr lang="en-US" dirty="0"/>
              <a:t>Can create a .</a:t>
            </a:r>
            <a:r>
              <a:rPr lang="en-US" dirty="0">
                <a:latin typeface="Courier New" panose="02070309020205020404" pitchFamily="49" charset="0"/>
                <a:cs typeface="Courier New" panose="02070309020205020404" pitchFamily="49" charset="0"/>
              </a:rPr>
              <a:t>vhdx</a:t>
            </a:r>
            <a:r>
              <a:rPr lang="en-US" dirty="0"/>
              <a:t> file (iSCSI virtual disk) containing the storage to make available to other systems via an iSCSI target</a:t>
            </a:r>
          </a:p>
        </p:txBody>
      </p:sp>
    </p:spTree>
    <p:custDataLst>
      <p:tags r:id="rId1"/>
    </p:custDataLst>
    <p:extLst>
      <p:ext uri="{BB962C8B-B14F-4D97-AF65-F5344CB8AC3E}">
        <p14:creationId xmlns:p14="http://schemas.microsoft.com/office/powerpoint/2010/main" val="1693071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Windows Server 2019 as an iSCSI SAN Device (2 of 7)</a:t>
            </a:r>
          </a:p>
        </p:txBody>
      </p:sp>
      <p:pic>
        <p:nvPicPr>
          <p:cNvPr id="3" name="Content Placeholder 2" descr="Installing the I S C S I Target Server in order to configure an existing Windows Server 2019 system with a large storage capacity as an i S C S I SAN device. The Add Roles and Features Wizard is shown in the screenshot. The server role for i S C S I Target Server is located under the File and i S C S I Services section of File and Storage Services. The i S C S I Target Storage Provider server role is also selected to allow backup programs to use the Volume Shadow Copy Service to back up open files stored in volumes on the i S C S I SAN devi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0164" y="1690692"/>
            <a:ext cx="5855271" cy="4527228"/>
          </a:xfrm>
        </p:spPr>
      </p:pic>
    </p:spTree>
    <p:custDataLst>
      <p:tags r:id="rId1"/>
    </p:custDataLst>
    <p:extLst>
      <p:ext uri="{BB962C8B-B14F-4D97-AF65-F5344CB8AC3E}">
        <p14:creationId xmlns:p14="http://schemas.microsoft.com/office/powerpoint/2010/main" val="680568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Windows Server 2019 as an iSCSI SAN Device (3 of 7)</a:t>
            </a:r>
          </a:p>
        </p:txBody>
      </p:sp>
      <p:sp>
        <p:nvSpPr>
          <p:cNvPr id="5" name="Content Placeholder 4"/>
          <p:cNvSpPr>
            <a:spLocks noGrp="1"/>
          </p:cNvSpPr>
          <p:nvPr>
            <p:ph idx="1"/>
          </p:nvPr>
        </p:nvSpPr>
        <p:spPr/>
        <p:txBody>
          <a:bodyPr/>
          <a:lstStyle/>
          <a:p>
            <a:r>
              <a:rPr lang="en-US" dirty="0"/>
              <a:t>Create an iSCSI virtual disk</a:t>
            </a:r>
          </a:p>
          <a:p>
            <a:pPr lvl="1"/>
            <a:r>
              <a:rPr lang="en-US" dirty="0"/>
              <a:t>Select the TASKS drop-down box from the iSCSI VIRTUAL DISKS pane and click New iSCSI Virtual Disk</a:t>
            </a:r>
          </a:p>
          <a:p>
            <a:pPr lvl="1"/>
            <a:r>
              <a:rPr lang="en-US" dirty="0"/>
              <a:t>Respond to New iSCSI Virtual Disk Wizard prompts</a:t>
            </a:r>
          </a:p>
          <a:p>
            <a:r>
              <a:rPr lang="en-US" dirty="0"/>
              <a:t>New iSCSI Virtual Disk Wizard associates the new iSCSI virtual disk with an iSCSI target</a:t>
            </a:r>
          </a:p>
          <a:p>
            <a:pPr lvl="1"/>
            <a:r>
              <a:rPr lang="en-US" dirty="0"/>
              <a:t>Ensures availability of the iSCSI virtual disk to other systems using iSCSI</a:t>
            </a:r>
          </a:p>
          <a:p>
            <a:r>
              <a:rPr lang="en-US" dirty="0"/>
              <a:t>iSCSI Qualified Name (IQN)</a:t>
            </a:r>
          </a:p>
          <a:p>
            <a:pPr lvl="1"/>
            <a:r>
              <a:rPr lang="en-US" dirty="0"/>
              <a:t>Allows iSCSI targets to identify iSCSI initiators</a:t>
            </a:r>
          </a:p>
        </p:txBody>
      </p:sp>
    </p:spTree>
    <p:custDataLst>
      <p:tags r:id="rId1"/>
    </p:custDataLst>
    <p:extLst>
      <p:ext uri="{BB962C8B-B14F-4D97-AF65-F5344CB8AC3E}">
        <p14:creationId xmlns:p14="http://schemas.microsoft.com/office/powerpoint/2010/main" val="100281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Partition Types and Strategies (1 of 5)</a:t>
            </a:r>
          </a:p>
        </p:txBody>
      </p:sp>
      <p:sp>
        <p:nvSpPr>
          <p:cNvPr id="5" name="Content Placeholder 4"/>
          <p:cNvSpPr>
            <a:spLocks noGrp="1"/>
          </p:cNvSpPr>
          <p:nvPr>
            <p:ph idx="1"/>
          </p:nvPr>
        </p:nvSpPr>
        <p:spPr/>
        <p:txBody>
          <a:bodyPr/>
          <a:lstStyle/>
          <a:p>
            <a:r>
              <a:rPr lang="en-US" dirty="0"/>
              <a:t>Recovery partition</a:t>
            </a:r>
          </a:p>
          <a:p>
            <a:pPr lvl="1"/>
            <a:r>
              <a:rPr lang="en-US" dirty="0"/>
              <a:t>Created by the Server 2019 installation program and formatted with NTFS</a:t>
            </a:r>
          </a:p>
          <a:p>
            <a:pPr lvl="1"/>
            <a:r>
              <a:rPr lang="en-US" dirty="0"/>
              <a:t>Contains tools to repair a Server 2019 installation that is unable to boot</a:t>
            </a:r>
          </a:p>
          <a:p>
            <a:r>
              <a:rPr lang="en-US" dirty="0"/>
              <a:t>UEFI system partition</a:t>
            </a:r>
          </a:p>
          <a:p>
            <a:pPr lvl="1"/>
            <a:r>
              <a:rPr lang="en-US" dirty="0"/>
              <a:t>Created by the Server 2019 installation program on systems using a UEFI BIOS and formatted with FAT32</a:t>
            </a:r>
          </a:p>
          <a:p>
            <a:pPr lvl="1"/>
            <a:r>
              <a:rPr lang="en-US" dirty="0"/>
              <a:t>Stores the boot loader program used to load the Windows Server 2019 operating system after the system is powered on</a:t>
            </a:r>
          </a:p>
          <a:p>
            <a:r>
              <a:rPr lang="en-US" dirty="0"/>
              <a:t>These partitions are not considered to be volumes (no drive letter association)</a:t>
            </a:r>
          </a:p>
        </p:txBody>
      </p:sp>
    </p:spTree>
    <p:custDataLst>
      <p:tags r:id="rId1"/>
    </p:custDataLst>
    <p:extLst>
      <p:ext uri="{BB962C8B-B14F-4D97-AF65-F5344CB8AC3E}">
        <p14:creationId xmlns:p14="http://schemas.microsoft.com/office/powerpoint/2010/main" val="2325691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Windows Server 2019 as an iSCSI SAN Device (4 of 7)</a:t>
            </a:r>
          </a:p>
        </p:txBody>
      </p:sp>
      <p:pic>
        <p:nvPicPr>
          <p:cNvPr id="5" name="Content Placeholder 4" descr="Selecting a volume for the iSCSI virtual disk in the New i S C S I Virtual Disk Wizard. In the wizard, the volume on which the i S C S I virtual disk will be stored has to be selec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2834" y="1690692"/>
            <a:ext cx="5449932" cy="4513160"/>
          </a:xfrm>
        </p:spPr>
      </p:pic>
    </p:spTree>
    <p:custDataLst>
      <p:tags r:id="rId1"/>
    </p:custDataLst>
    <p:extLst>
      <p:ext uri="{BB962C8B-B14F-4D97-AF65-F5344CB8AC3E}">
        <p14:creationId xmlns:p14="http://schemas.microsoft.com/office/powerpoint/2010/main" val="3047596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Windows Server 2019 as an iSCSI SAN Device (5 of 7)</a:t>
            </a:r>
          </a:p>
        </p:txBody>
      </p:sp>
      <p:sp>
        <p:nvSpPr>
          <p:cNvPr id="5" name="Content Placeholder 4"/>
          <p:cNvSpPr>
            <a:spLocks noGrp="1"/>
          </p:cNvSpPr>
          <p:nvPr>
            <p:ph idx="1"/>
          </p:nvPr>
        </p:nvSpPr>
        <p:spPr/>
        <p:txBody>
          <a:bodyPr/>
          <a:lstStyle/>
          <a:p>
            <a:r>
              <a:rPr lang="en-US" dirty="0"/>
              <a:t>Can optionally enable Challenge-Handshake Authentication Protocol (CHAP) authentication</a:t>
            </a:r>
          </a:p>
          <a:p>
            <a:r>
              <a:rPr lang="en-US" dirty="0"/>
              <a:t>Credentials required if CHAP authentication enabled</a:t>
            </a:r>
          </a:p>
          <a:p>
            <a:pPr lvl="1"/>
            <a:r>
              <a:rPr lang="en-US" dirty="0"/>
              <a:t>Required the first time administrator configures the iSCSI initiator to connect to the iSCSI target</a:t>
            </a:r>
          </a:p>
        </p:txBody>
      </p:sp>
    </p:spTree>
    <p:custDataLst>
      <p:tags r:id="rId1"/>
    </p:custDataLst>
    <p:extLst>
      <p:ext uri="{BB962C8B-B14F-4D97-AF65-F5344CB8AC3E}">
        <p14:creationId xmlns:p14="http://schemas.microsoft.com/office/powerpoint/2010/main" val="17960100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Windows Server 2019 as an iSCSI SAN Device (6 of 7)</a:t>
            </a:r>
          </a:p>
        </p:txBody>
      </p:sp>
      <p:pic>
        <p:nvPicPr>
          <p:cNvPr id="5" name="Content Placeholder 4" descr="The New i S C S I Virtual Disk Wizard. In the next step, the following protocols can be optionally enabled. CHAP. Reverse CHA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4238" y="1696491"/>
            <a:ext cx="5507124" cy="4521429"/>
          </a:xfrm>
        </p:spPr>
      </p:pic>
    </p:spTree>
    <p:custDataLst>
      <p:tags r:id="rId1"/>
    </p:custDataLst>
    <p:extLst>
      <p:ext uri="{BB962C8B-B14F-4D97-AF65-F5344CB8AC3E}">
        <p14:creationId xmlns:p14="http://schemas.microsoft.com/office/powerpoint/2010/main" val="4183996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Windows Server 2019 as an iSCSI SAN Device (7 of 7)</a:t>
            </a:r>
          </a:p>
        </p:txBody>
      </p:sp>
      <p:pic>
        <p:nvPicPr>
          <p:cNvPr id="6" name="Content Placeholder 5" descr="Server Manager displaying the resulting i S C S I target, i s c s i target 1 that has been created which provides access to the storage in the I S C S I virtual disk, i S C S I Virtual Disk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8346" y="1690692"/>
            <a:ext cx="7258908" cy="4428755"/>
          </a:xfrm>
        </p:spPr>
      </p:pic>
    </p:spTree>
    <p:custDataLst>
      <p:tags r:id="rId1"/>
    </p:custDataLst>
    <p:extLst>
      <p:ext uri="{BB962C8B-B14F-4D97-AF65-F5344CB8AC3E}">
        <p14:creationId xmlns:p14="http://schemas.microsoft.com/office/powerpoint/2010/main" val="977648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Managing Volume Data</a:t>
            </a:r>
          </a:p>
        </p:txBody>
      </p:sp>
      <p:sp>
        <p:nvSpPr>
          <p:cNvPr id="5" name="Content Placeholder 4"/>
          <p:cNvSpPr>
            <a:spLocks noGrp="1"/>
          </p:cNvSpPr>
          <p:nvPr>
            <p:ph idx="1"/>
          </p:nvPr>
        </p:nvSpPr>
        <p:spPr/>
        <p:txBody>
          <a:bodyPr/>
          <a:lstStyle/>
          <a:p>
            <a:r>
              <a:rPr lang="en-US" dirty="0"/>
              <a:t>Common administrator tasks</a:t>
            </a:r>
          </a:p>
          <a:p>
            <a:pPr lvl="1"/>
            <a:r>
              <a:rPr lang="en-US" dirty="0"/>
              <a:t>Regularly monitoring the available space on each volume</a:t>
            </a:r>
          </a:p>
          <a:p>
            <a:pPr lvl="2"/>
            <a:r>
              <a:rPr lang="en-US" dirty="0"/>
              <a:t>Determine when capacity must be added</a:t>
            </a:r>
          </a:p>
          <a:p>
            <a:pPr lvl="1"/>
            <a:r>
              <a:rPr lang="en-US" dirty="0"/>
              <a:t>Configuring data deduplication</a:t>
            </a:r>
          </a:p>
          <a:p>
            <a:pPr lvl="1"/>
            <a:r>
              <a:rPr lang="en-US" dirty="0"/>
              <a:t>Optimizing and repairing volumes</a:t>
            </a:r>
          </a:p>
          <a:p>
            <a:pPr lvl="1"/>
            <a:r>
              <a:rPr lang="en-US" dirty="0"/>
              <a:t>Backing up and restoring data</a:t>
            </a:r>
          </a:p>
        </p:txBody>
      </p:sp>
    </p:spTree>
    <p:custDataLst>
      <p:tags r:id="rId1"/>
    </p:custDataLst>
    <p:extLst>
      <p:ext uri="{BB962C8B-B14F-4D97-AF65-F5344CB8AC3E}">
        <p14:creationId xmlns:p14="http://schemas.microsoft.com/office/powerpoint/2010/main" val="2491656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Enabling Data Deduplication (1 of 3)</a:t>
            </a:r>
          </a:p>
        </p:txBody>
      </p:sp>
      <p:sp>
        <p:nvSpPr>
          <p:cNvPr id="5" name="Content Placeholder 4"/>
          <p:cNvSpPr>
            <a:spLocks noGrp="1"/>
          </p:cNvSpPr>
          <p:nvPr>
            <p:ph idx="1"/>
          </p:nvPr>
        </p:nvSpPr>
        <p:spPr/>
        <p:txBody>
          <a:bodyPr/>
          <a:lstStyle/>
          <a:p>
            <a:r>
              <a:rPr lang="en-US" dirty="0"/>
              <a:t>Data duplication (data dedup) helps with duplicate files taking up storage device space</a:t>
            </a:r>
          </a:p>
          <a:p>
            <a:pPr lvl="1"/>
            <a:r>
              <a:rPr lang="en-US" dirty="0"/>
              <a:t>Underlying filesystem stores a single copy </a:t>
            </a:r>
          </a:p>
          <a:p>
            <a:pPr lvl="1"/>
            <a:r>
              <a:rPr lang="en-US" dirty="0"/>
              <a:t>Ensures each file name refers to that single copy</a:t>
            </a:r>
          </a:p>
          <a:p>
            <a:pPr lvl="1"/>
            <a:r>
              <a:rPr lang="en-US" dirty="0"/>
              <a:t>File content modification leads to creation of a new copy</a:t>
            </a:r>
          </a:p>
          <a:p>
            <a:pPr lvl="2"/>
            <a:r>
              <a:rPr lang="en-US" dirty="0"/>
              <a:t>New copy associated with the file name</a:t>
            </a:r>
          </a:p>
          <a:p>
            <a:r>
              <a:rPr lang="en-US" dirty="0"/>
              <a:t>Windows Server 2019 uses the Data Deduplication Service </a:t>
            </a:r>
          </a:p>
          <a:p>
            <a:pPr lvl="1"/>
            <a:r>
              <a:rPr lang="en-US" dirty="0"/>
              <a:t>Works on NTFS and </a:t>
            </a:r>
            <a:r>
              <a:rPr lang="en-US" dirty="0" err="1"/>
              <a:t>ReFS</a:t>
            </a:r>
            <a:r>
              <a:rPr lang="en-US" dirty="0"/>
              <a:t> volumes (not boot or system volumes)</a:t>
            </a:r>
          </a:p>
          <a:p>
            <a:pPr lvl="1"/>
            <a:r>
              <a:rPr lang="en-US" dirty="0"/>
              <a:t>Requires Data Deduplication server role</a:t>
            </a:r>
          </a:p>
        </p:txBody>
      </p:sp>
    </p:spTree>
    <p:custDataLst>
      <p:tags r:id="rId1"/>
    </p:custDataLst>
    <p:extLst>
      <p:ext uri="{BB962C8B-B14F-4D97-AF65-F5344CB8AC3E}">
        <p14:creationId xmlns:p14="http://schemas.microsoft.com/office/powerpoint/2010/main" val="3856134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Enabling Data Deduplication (2 of 3)</a:t>
            </a:r>
          </a:p>
        </p:txBody>
      </p:sp>
      <p:pic>
        <p:nvPicPr>
          <p:cNvPr id="3" name="Content Placeholder 2" descr="Configuring data deduplication for the F volume. Right-click the F Volume in the Volumes pane and click Configure Data Deduplication to do this. Files older than 3 days will be deduplicated. Files with the extensions dot e d b, dot j r s, dot v h d, and dot v h d x and files in the Databases folder in F Drive will be excluded from deduplica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3129" y="1690692"/>
            <a:ext cx="4909341" cy="4557491"/>
          </a:xfrm>
        </p:spPr>
      </p:pic>
    </p:spTree>
    <p:custDataLst>
      <p:tags r:id="rId1"/>
    </p:custDataLst>
    <p:extLst>
      <p:ext uri="{BB962C8B-B14F-4D97-AF65-F5344CB8AC3E}">
        <p14:creationId xmlns:p14="http://schemas.microsoft.com/office/powerpoint/2010/main" val="33429451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Enabling Data Deduplication (3 of 3)</a:t>
            </a:r>
          </a:p>
        </p:txBody>
      </p:sp>
      <p:pic>
        <p:nvPicPr>
          <p:cNvPr id="3" name="Content Placeholder 2" descr="The Data Deduplication Service options can be modified by clicking the Set Deduplication Schedule button in the Deduplication Settings window for the New Volume F. The Server Y Deduplication Schedule window is shown in the screenshot. The schedule has been set such that the Data Deduplication Service will run with a low priority during the day and with high priority at 1.45 A M for 6 hou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6412" y="1690692"/>
            <a:ext cx="3962775" cy="4513160"/>
          </a:xfrm>
        </p:spPr>
      </p:pic>
    </p:spTree>
    <p:custDataLst>
      <p:tags r:id="rId1"/>
    </p:custDataLst>
    <p:extLst>
      <p:ext uri="{BB962C8B-B14F-4D97-AF65-F5344CB8AC3E}">
        <p14:creationId xmlns:p14="http://schemas.microsoft.com/office/powerpoint/2010/main" val="2800228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Optimizing Volumes</a:t>
            </a:r>
          </a:p>
        </p:txBody>
      </p:sp>
      <p:sp>
        <p:nvSpPr>
          <p:cNvPr id="5" name="Content Placeholder 4"/>
          <p:cNvSpPr>
            <a:spLocks noGrp="1"/>
          </p:cNvSpPr>
          <p:nvPr>
            <p:ph idx="1"/>
          </p:nvPr>
        </p:nvSpPr>
        <p:spPr/>
        <p:txBody>
          <a:bodyPr/>
          <a:lstStyle/>
          <a:p>
            <a:r>
              <a:rPr lang="en-US" dirty="0"/>
              <a:t>Fragmented hard disks</a:t>
            </a:r>
          </a:p>
          <a:p>
            <a:pPr lvl="1"/>
            <a:r>
              <a:rPr lang="en-US" dirty="0"/>
              <a:t>Files saved in pieces to several different areas of the hard disk</a:t>
            </a:r>
          </a:p>
          <a:p>
            <a:pPr lvl="1"/>
            <a:r>
              <a:rPr lang="en-US" dirty="0"/>
              <a:t>Slows access time and creates additional hard disk wear</a:t>
            </a:r>
          </a:p>
          <a:p>
            <a:r>
              <a:rPr lang="en-US" dirty="0"/>
              <a:t>SSDs use non-volatile memory chips for storage</a:t>
            </a:r>
          </a:p>
          <a:p>
            <a:pPr lvl="1"/>
            <a:r>
              <a:rPr lang="en-US" dirty="0"/>
              <a:t>Experience a different type of fragmentation compared to hard disks</a:t>
            </a:r>
          </a:p>
          <a:p>
            <a:pPr lvl="1"/>
            <a:r>
              <a:rPr lang="en-US" dirty="0"/>
              <a:t>Trimming process defragments an SSD</a:t>
            </a:r>
          </a:p>
          <a:p>
            <a:r>
              <a:rPr lang="en-US" dirty="0"/>
              <a:t>All Windows Server 2019 volumes defragmented and trimmed regularly</a:t>
            </a:r>
          </a:p>
          <a:p>
            <a:pPr lvl="1"/>
            <a:r>
              <a:rPr lang="en-US" dirty="0"/>
              <a:t>Can change setting and manually defragment and trim</a:t>
            </a:r>
          </a:p>
        </p:txBody>
      </p:sp>
    </p:spTree>
    <p:custDataLst>
      <p:tags r:id="rId1"/>
    </p:custDataLst>
    <p:extLst>
      <p:ext uri="{BB962C8B-B14F-4D97-AF65-F5344CB8AC3E}">
        <p14:creationId xmlns:p14="http://schemas.microsoft.com/office/powerpoint/2010/main" val="13234531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Repairing Volumes (1 of 3)</a:t>
            </a:r>
          </a:p>
        </p:txBody>
      </p:sp>
      <p:sp>
        <p:nvSpPr>
          <p:cNvPr id="5" name="Content Placeholder 4"/>
          <p:cNvSpPr>
            <a:spLocks noGrp="1"/>
          </p:cNvSpPr>
          <p:nvPr>
            <p:ph idx="1"/>
          </p:nvPr>
        </p:nvSpPr>
        <p:spPr/>
        <p:txBody>
          <a:bodyPr/>
          <a:lstStyle/>
          <a:p>
            <a:r>
              <a:rPr lang="en-US" dirty="0"/>
              <a:t>Storage subsystem in Windows Server 2019</a:t>
            </a:r>
          </a:p>
          <a:p>
            <a:pPr lvl="1"/>
            <a:r>
              <a:rPr lang="en-US" dirty="0"/>
              <a:t>Used to access a volume</a:t>
            </a:r>
          </a:p>
          <a:p>
            <a:pPr lvl="1"/>
            <a:r>
              <a:rPr lang="en-US" dirty="0"/>
              <a:t>Errors result in corrupted data or invalid filesystem information</a:t>
            </a:r>
          </a:p>
          <a:p>
            <a:r>
              <a:rPr lang="en-US" dirty="0"/>
              <a:t>Bad sector error</a:t>
            </a:r>
          </a:p>
          <a:p>
            <a:pPr lvl="1"/>
            <a:r>
              <a:rPr lang="en-US" dirty="0"/>
              <a:t>Area of the hard disk can no longer hold a magnetic charge</a:t>
            </a:r>
          </a:p>
          <a:p>
            <a:pPr lvl="1"/>
            <a:r>
              <a:rPr lang="en-US" dirty="0"/>
              <a:t>Locations recorded in a table of bad sectors</a:t>
            </a:r>
          </a:p>
          <a:p>
            <a:pPr lvl="1"/>
            <a:r>
              <a:rPr lang="en-US" dirty="0"/>
              <a:t>Locate and fix using File Explorer, Server Manager, or commands</a:t>
            </a:r>
          </a:p>
        </p:txBody>
      </p:sp>
    </p:spTree>
    <p:custDataLst>
      <p:tags r:id="rId1"/>
    </p:custDataLst>
    <p:extLst>
      <p:ext uri="{BB962C8B-B14F-4D97-AF65-F5344CB8AC3E}">
        <p14:creationId xmlns:p14="http://schemas.microsoft.com/office/powerpoint/2010/main" val="211198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Partition Types and Strategies (2 of 5)</a:t>
            </a:r>
          </a:p>
        </p:txBody>
      </p:sp>
      <p:sp>
        <p:nvSpPr>
          <p:cNvPr id="5" name="Content Placeholder 4"/>
          <p:cNvSpPr>
            <a:spLocks noGrp="1"/>
          </p:cNvSpPr>
          <p:nvPr>
            <p:ph idx="1"/>
          </p:nvPr>
        </p:nvSpPr>
        <p:spPr/>
        <p:txBody>
          <a:bodyPr/>
          <a:lstStyle/>
          <a:p>
            <a:r>
              <a:rPr lang="en-US" dirty="0"/>
              <a:t>Microsoft system partition contains the boot loader</a:t>
            </a:r>
          </a:p>
          <a:p>
            <a:r>
              <a:rPr lang="en-US" dirty="0"/>
              <a:t>Microsoft boot partition contains the contains the operating system</a:t>
            </a:r>
          </a:p>
          <a:p>
            <a:r>
              <a:rPr lang="en-US" dirty="0"/>
              <a:t>Tables for storing partition information</a:t>
            </a:r>
          </a:p>
          <a:p>
            <a:pPr lvl="1"/>
            <a:r>
              <a:rPr lang="en-US" dirty="0"/>
              <a:t>Traditional Master Boot Record (MBR)</a:t>
            </a:r>
          </a:p>
          <a:p>
            <a:pPr lvl="1"/>
            <a:r>
              <a:rPr lang="en-US" dirty="0"/>
              <a:t>Newer GUID Partition Table (GPT) for storage devices larger than 2 TB</a:t>
            </a:r>
          </a:p>
          <a:p>
            <a:r>
              <a:rPr lang="en-US" dirty="0"/>
              <a:t>MBR limits on partitions overcome by using extended partitions that contain an unlimited number of smaller partitions called logical drives</a:t>
            </a:r>
          </a:p>
          <a:p>
            <a:r>
              <a:rPr lang="en-US" dirty="0"/>
              <a:t>GPT allows up to 128 primary partitions, with no extended partitions or logical drives allowed</a:t>
            </a:r>
          </a:p>
        </p:txBody>
      </p:sp>
    </p:spTree>
    <p:custDataLst>
      <p:tags r:id="rId1"/>
    </p:custDataLst>
    <p:extLst>
      <p:ext uri="{BB962C8B-B14F-4D97-AF65-F5344CB8AC3E}">
        <p14:creationId xmlns:p14="http://schemas.microsoft.com/office/powerpoint/2010/main" val="1085350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Repairing Volumes (2 of 3)</a:t>
            </a:r>
          </a:p>
        </p:txBody>
      </p:sp>
      <p:sp>
        <p:nvSpPr>
          <p:cNvPr id="5" name="Content Placeholder 4"/>
          <p:cNvSpPr>
            <a:spLocks noGrp="1"/>
          </p:cNvSpPr>
          <p:nvPr>
            <p:ph idx="1"/>
          </p:nvPr>
        </p:nvSpPr>
        <p:spPr/>
        <p:txBody>
          <a:bodyPr/>
          <a:lstStyle/>
          <a:p>
            <a:r>
              <a:rPr lang="en-US" dirty="0">
                <a:latin typeface="Courier New" panose="02070309020205020404" pitchFamily="49" charset="0"/>
                <a:cs typeface="Courier New" panose="02070309020205020404" pitchFamily="49" charset="0"/>
              </a:rPr>
              <a:t>Chkdsk</a:t>
            </a:r>
            <a:r>
              <a:rPr lang="en-US" dirty="0"/>
              <a:t> command</a:t>
            </a:r>
          </a:p>
          <a:p>
            <a:pPr lvl="1"/>
            <a:r>
              <a:rPr lang="en-US" dirty="0"/>
              <a:t>Speed up the checking of volumes with </a:t>
            </a:r>
            <a:r>
              <a:rPr lang="en-US" dirty="0">
                <a:latin typeface="Courier New" panose="02070309020205020404" pitchFamily="49" charset="0"/>
                <a:cs typeface="Courier New" panose="02070309020205020404" pitchFamily="49" charset="0"/>
              </a:rPr>
              <a:t>chkdsk</a:t>
            </a:r>
            <a:r>
              <a:rPr lang="en-US" dirty="0"/>
              <a:t>, start the Spot Verifier service</a:t>
            </a:r>
          </a:p>
          <a:p>
            <a:r>
              <a:rPr lang="en-US" dirty="0"/>
              <a:t>Other commands used to repair disks</a:t>
            </a:r>
          </a:p>
          <a:p>
            <a:pPr lvl="1"/>
            <a:r>
              <a:rPr lang="en-US" dirty="0">
                <a:latin typeface="Courier New" panose="02070309020205020404" pitchFamily="49" charset="0"/>
                <a:cs typeface="Courier New" panose="02070309020205020404" pitchFamily="49" charset="0"/>
              </a:rPr>
              <a:t>Repair-Volume </a:t>
            </a:r>
            <a:r>
              <a:rPr lang="en-US" dirty="0"/>
              <a:t>cmdlet in Windows PowerShell </a:t>
            </a:r>
          </a:p>
          <a:p>
            <a:pPr lvl="1"/>
            <a:r>
              <a:rPr lang="en-US" dirty="0">
                <a:latin typeface="Courier New" panose="02070309020205020404" pitchFamily="49" charset="0"/>
                <a:cs typeface="Courier New" panose="02070309020205020404" pitchFamily="49" charset="0"/>
              </a:rPr>
              <a:t>Repair-Volume -DriveLetter E -SpotFix</a:t>
            </a:r>
            <a:r>
              <a:rPr lang="en-US" dirty="0"/>
              <a:t> command</a:t>
            </a:r>
          </a:p>
        </p:txBody>
      </p:sp>
    </p:spTree>
    <p:custDataLst>
      <p:tags r:id="rId1"/>
    </p:custDataLst>
    <p:extLst>
      <p:ext uri="{BB962C8B-B14F-4D97-AF65-F5344CB8AC3E}">
        <p14:creationId xmlns:p14="http://schemas.microsoft.com/office/powerpoint/2010/main" val="10847499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Repairing Volumes (3 of 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9843478"/>
              </p:ext>
            </p:extLst>
          </p:nvPr>
        </p:nvGraphicFramePr>
        <p:xfrm>
          <a:off x="1099615" y="1364566"/>
          <a:ext cx="9996369" cy="4993640"/>
        </p:xfrm>
        <a:graphic>
          <a:graphicData uri="http://schemas.openxmlformats.org/drawingml/2006/table">
            <a:tbl>
              <a:tblPr firstRow="1" bandRow="1">
                <a:tableStyleId>{5C22544A-7EE6-4342-B048-85BDC9FD1C3A}</a:tableStyleId>
              </a:tblPr>
              <a:tblGrid>
                <a:gridCol w="2290071">
                  <a:extLst>
                    <a:ext uri="{9D8B030D-6E8A-4147-A177-3AD203B41FA5}">
                      <a16:colId xmlns:a16="http://schemas.microsoft.com/office/drawing/2014/main" val="20000"/>
                    </a:ext>
                  </a:extLst>
                </a:gridCol>
                <a:gridCol w="7706298">
                  <a:extLst>
                    <a:ext uri="{9D8B030D-6E8A-4147-A177-3AD203B41FA5}">
                      <a16:colId xmlns:a16="http://schemas.microsoft.com/office/drawing/2014/main" val="20001"/>
                    </a:ext>
                  </a:extLst>
                </a:gridCol>
              </a:tblGrid>
              <a:tr h="883089">
                <a:tc>
                  <a:txBody>
                    <a:bodyPr/>
                    <a:lstStyle/>
                    <a:p>
                      <a:r>
                        <a:rPr lang="en-US" dirty="0"/>
                        <a:t>Table 7-3  Common </a:t>
                      </a:r>
                      <a:r>
                        <a:rPr lang="en-US" dirty="0">
                          <a:latin typeface="Courier New" panose="02070309020205020404" pitchFamily="49" charset="0"/>
                          <a:cs typeface="Courier New" panose="02070309020205020404" pitchFamily="49" charset="0"/>
                        </a:rPr>
                        <a:t>chkdsk</a:t>
                      </a:r>
                      <a:r>
                        <a:rPr lang="en-US" dirty="0"/>
                        <a:t> options and arguments</a:t>
                      </a:r>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i="0" dirty="0">
                          <a:solidFill>
                            <a:srgbClr val="242021"/>
                          </a:solidFill>
                          <a:effectLst/>
                          <a:latin typeface="+mn-lt"/>
                        </a:rPr>
                        <a:t>Option </a:t>
                      </a:r>
                      <a:endParaRPr lang="en-US" sz="1200" b="1" dirty="0">
                        <a:effectLst/>
                        <a:latin typeface="+mn-lt"/>
                      </a:endParaRPr>
                    </a:p>
                  </a:txBody>
                  <a:tcPr anchor="ctr"/>
                </a:tc>
                <a:tc>
                  <a:txBody>
                    <a:bodyPr/>
                    <a:lstStyle/>
                    <a:p>
                      <a:r>
                        <a:rPr lang="en-US" sz="1200" b="1" i="0" dirty="0">
                          <a:solidFill>
                            <a:srgbClr val="242021"/>
                          </a:solidFill>
                          <a:effectLst/>
                          <a:latin typeface="+mn-lt"/>
                        </a:rPr>
                        <a:t>Description</a:t>
                      </a:r>
                      <a:endParaRPr lang="en-US" sz="1200" b="1" dirty="0">
                        <a:effectLst/>
                        <a:latin typeface="+mn-lt"/>
                      </a:endParaRPr>
                    </a:p>
                  </a:txBody>
                  <a:tcPr anchor="ctr"/>
                </a:tc>
                <a:extLst>
                  <a:ext uri="{0D108BD9-81ED-4DB2-BD59-A6C34878D82A}">
                    <a16:rowId xmlns:a16="http://schemas.microsoft.com/office/drawing/2014/main" val="10001"/>
                  </a:ext>
                </a:extLst>
              </a:tr>
              <a:tr h="370840">
                <a:tc>
                  <a:txBody>
                    <a:bodyPr/>
                    <a:lstStyle/>
                    <a:p>
                      <a:r>
                        <a:rPr lang="en-US" sz="1200" b="0" i="1" dirty="0">
                          <a:solidFill>
                            <a:schemeClr val="tx1"/>
                          </a:solidFill>
                          <a:effectLst/>
                          <a:latin typeface="Courier New" panose="02070309020205020404" pitchFamily="49" charset="0"/>
                          <a:cs typeface="Courier New" panose="02070309020205020404" pitchFamily="49" charset="0"/>
                        </a:rPr>
                        <a:t>volume</a:t>
                      </a:r>
                      <a:r>
                        <a:rPr lang="en-US" sz="1200" b="0" i="1" dirty="0">
                          <a:solidFill>
                            <a:schemeClr val="tx1"/>
                          </a:solidFill>
                          <a:effectLst/>
                          <a:latin typeface="+mn-lt"/>
                        </a:rPr>
                        <a:t> </a:t>
                      </a:r>
                      <a:endParaRPr lang="en-US" sz="1200" dirty="0">
                        <a:solidFill>
                          <a:schemeClr val="tx1"/>
                        </a:solidFill>
                        <a:effectLst/>
                        <a:latin typeface="+mn-lt"/>
                      </a:endParaRPr>
                    </a:p>
                  </a:txBody>
                  <a:tcPr anchor="ctr"/>
                </a:tc>
                <a:tc>
                  <a:txBody>
                    <a:bodyPr/>
                    <a:lstStyle/>
                    <a:p>
                      <a:r>
                        <a:rPr lang="en-US" sz="1200" b="0" i="0" dirty="0">
                          <a:solidFill>
                            <a:schemeClr val="tx1"/>
                          </a:solidFill>
                          <a:effectLst/>
                          <a:latin typeface="+mn-lt"/>
                        </a:rPr>
                        <a:t>Specifies that </a:t>
                      </a:r>
                      <a:r>
                        <a:rPr lang="en-US" sz="1200" b="0" i="0" dirty="0">
                          <a:solidFill>
                            <a:schemeClr val="tx1"/>
                          </a:solidFill>
                          <a:effectLst/>
                          <a:latin typeface="Courier New" panose="02070309020205020404" pitchFamily="49" charset="0"/>
                          <a:cs typeface="Courier New" panose="02070309020205020404" pitchFamily="49" charset="0"/>
                        </a:rPr>
                        <a:t>chkdsk</a:t>
                      </a:r>
                      <a:r>
                        <a:rPr lang="en-US" sz="1200" b="0" i="0" dirty="0">
                          <a:solidFill>
                            <a:schemeClr val="tx1"/>
                          </a:solidFill>
                          <a:effectLst/>
                          <a:latin typeface="+mn-lt"/>
                        </a:rPr>
                        <a:t> only check the specified </a:t>
                      </a:r>
                      <a:r>
                        <a:rPr lang="en-US" sz="1200" b="0" i="1" dirty="0">
                          <a:solidFill>
                            <a:schemeClr val="tx1"/>
                          </a:solidFill>
                          <a:effectLst/>
                          <a:latin typeface="+mn-lt"/>
                        </a:rPr>
                        <a:t>volume </a:t>
                      </a:r>
                      <a:r>
                        <a:rPr lang="en-US" sz="1200" b="0" i="0" dirty="0">
                          <a:solidFill>
                            <a:schemeClr val="tx1"/>
                          </a:solidFill>
                          <a:effectLst/>
                          <a:latin typeface="+mn-lt"/>
                        </a:rPr>
                        <a:t>(e.g., C:).</a:t>
                      </a:r>
                      <a:endParaRPr lang="en-US" sz="1200" dirty="0">
                        <a:solidFill>
                          <a:schemeClr val="tx1"/>
                        </a:solidFill>
                        <a:effectLst/>
                        <a:latin typeface="+mn-lt"/>
                      </a:endParaRPr>
                    </a:p>
                  </a:txBody>
                  <a:tcPr anchor="ctr"/>
                </a:tc>
                <a:extLst>
                  <a:ext uri="{0D108BD9-81ED-4DB2-BD59-A6C34878D82A}">
                    <a16:rowId xmlns:a16="http://schemas.microsoft.com/office/drawing/2014/main" val="10002"/>
                  </a:ext>
                </a:extLst>
              </a:tr>
              <a:tr h="370840">
                <a:tc>
                  <a:txBody>
                    <a:bodyPr/>
                    <a:lstStyle/>
                    <a:p>
                      <a:r>
                        <a:rPr lang="en-US" sz="1200" b="0" i="1" dirty="0">
                          <a:solidFill>
                            <a:schemeClr val="tx1"/>
                          </a:solidFill>
                          <a:effectLst/>
                          <a:latin typeface="Courier New" panose="02070309020205020404" pitchFamily="49" charset="0"/>
                          <a:cs typeface="Courier New" panose="02070309020205020404" pitchFamily="49" charset="0"/>
                        </a:rPr>
                        <a:t>filename </a:t>
                      </a:r>
                      <a:endParaRPr lang="en-US" sz="1200" dirty="0">
                        <a:solidFill>
                          <a:schemeClr val="tx1"/>
                        </a:solidFill>
                        <a:effectLst/>
                        <a:latin typeface="Courier New" panose="02070309020205020404" pitchFamily="49" charset="0"/>
                        <a:cs typeface="Courier New" panose="02070309020205020404" pitchFamily="49" charset="0"/>
                      </a:endParaRPr>
                    </a:p>
                  </a:txBody>
                  <a:tcPr anchor="ctr"/>
                </a:tc>
                <a:tc>
                  <a:txBody>
                    <a:bodyPr/>
                    <a:lstStyle/>
                    <a:p>
                      <a:r>
                        <a:rPr lang="en-US" sz="1200" b="0" i="0" dirty="0">
                          <a:solidFill>
                            <a:schemeClr val="tx1"/>
                          </a:solidFill>
                          <a:effectLst/>
                          <a:latin typeface="+mn-lt"/>
                        </a:rPr>
                        <a:t>Scans a specified </a:t>
                      </a:r>
                      <a:r>
                        <a:rPr lang="en-US" sz="1200" b="0" i="1" dirty="0">
                          <a:solidFill>
                            <a:schemeClr val="tx1"/>
                          </a:solidFill>
                          <a:effectLst/>
                          <a:latin typeface="+mn-lt"/>
                        </a:rPr>
                        <a:t>filename </a:t>
                      </a:r>
                      <a:r>
                        <a:rPr lang="en-US" sz="1200" b="0" i="0" dirty="0">
                          <a:solidFill>
                            <a:schemeClr val="tx1"/>
                          </a:solidFill>
                          <a:effectLst/>
                          <a:latin typeface="+mn-lt"/>
                        </a:rPr>
                        <a:t>for errors. You can use wildcards to specify multiple files (e.g., *.dll).</a:t>
                      </a:r>
                      <a:endParaRPr lang="en-US" sz="1200" dirty="0">
                        <a:solidFill>
                          <a:schemeClr val="tx1"/>
                        </a:solidFill>
                        <a:effectLst/>
                        <a:latin typeface="+mn-lt"/>
                      </a:endParaRPr>
                    </a:p>
                  </a:txBody>
                  <a:tcPr anchor="ctr"/>
                </a:tc>
                <a:extLst>
                  <a:ext uri="{0D108BD9-81ED-4DB2-BD59-A6C34878D82A}">
                    <a16:rowId xmlns:a16="http://schemas.microsoft.com/office/drawing/2014/main" val="10003"/>
                  </a:ext>
                </a:extLst>
              </a:tr>
              <a:tr h="370840">
                <a:tc>
                  <a:txBody>
                    <a:bodyPr/>
                    <a:lstStyle/>
                    <a:p>
                      <a:r>
                        <a:rPr lang="en-US" sz="1200" b="0" i="0" dirty="0">
                          <a:solidFill>
                            <a:schemeClr val="tx1"/>
                          </a:solidFill>
                          <a:effectLst/>
                          <a:latin typeface="Courier New" panose="02070309020205020404" pitchFamily="49" charset="0"/>
                          <a:cs typeface="Courier New" panose="02070309020205020404" pitchFamily="49" charset="0"/>
                        </a:rPr>
                        <a:t>/scan </a:t>
                      </a:r>
                      <a:endParaRPr lang="en-US" sz="1200" dirty="0">
                        <a:solidFill>
                          <a:schemeClr val="tx1"/>
                        </a:solidFill>
                        <a:effectLst/>
                        <a:latin typeface="Courier New" panose="02070309020205020404" pitchFamily="49" charset="0"/>
                        <a:cs typeface="Courier New" panose="02070309020205020404" pitchFamily="49" charset="0"/>
                      </a:endParaRPr>
                    </a:p>
                  </a:txBody>
                  <a:tcPr anchor="ctr"/>
                </a:tc>
                <a:tc>
                  <a:txBody>
                    <a:bodyPr/>
                    <a:lstStyle/>
                    <a:p>
                      <a:r>
                        <a:rPr lang="en-US" sz="1200" b="0" i="0" dirty="0">
                          <a:solidFill>
                            <a:schemeClr val="tx1"/>
                          </a:solidFill>
                          <a:effectLst/>
                          <a:latin typeface="+mn-lt"/>
                        </a:rPr>
                        <a:t>Scans the volume for errors while it is online.</a:t>
                      </a:r>
                      <a:endParaRPr lang="en-US" sz="1200" dirty="0">
                        <a:solidFill>
                          <a:schemeClr val="tx1"/>
                        </a:solidFill>
                        <a:effectLst/>
                        <a:latin typeface="+mn-lt"/>
                      </a:endParaRPr>
                    </a:p>
                  </a:txBody>
                  <a:tcPr anchor="ctr"/>
                </a:tc>
                <a:extLst>
                  <a:ext uri="{0D108BD9-81ED-4DB2-BD59-A6C34878D82A}">
                    <a16:rowId xmlns:a16="http://schemas.microsoft.com/office/drawing/2014/main" val="10004"/>
                  </a:ext>
                </a:extLst>
              </a:tr>
              <a:tr h="370840">
                <a:tc>
                  <a:txBody>
                    <a:bodyPr/>
                    <a:lstStyle/>
                    <a:p>
                      <a:r>
                        <a:rPr lang="en-US" sz="1200" b="0" i="0" dirty="0">
                          <a:solidFill>
                            <a:schemeClr val="tx1"/>
                          </a:solidFill>
                          <a:effectLst/>
                          <a:latin typeface="Courier New" panose="02070309020205020404" pitchFamily="49" charset="0"/>
                          <a:cs typeface="Courier New" panose="02070309020205020404" pitchFamily="49" charset="0"/>
                        </a:rPr>
                        <a:t>/spotfix </a:t>
                      </a:r>
                      <a:endParaRPr lang="en-US" sz="1200" dirty="0">
                        <a:solidFill>
                          <a:schemeClr val="tx1"/>
                        </a:solidFill>
                        <a:effectLst/>
                        <a:latin typeface="Courier New" panose="02070309020205020404" pitchFamily="49" charset="0"/>
                        <a:cs typeface="Courier New" panose="02070309020205020404" pitchFamily="49" charset="0"/>
                      </a:endParaRPr>
                    </a:p>
                  </a:txBody>
                  <a:tcPr anchor="ctr"/>
                </a:tc>
                <a:tc>
                  <a:txBody>
                    <a:bodyPr/>
                    <a:lstStyle/>
                    <a:p>
                      <a:r>
                        <a:rPr lang="en-US" sz="1200" b="0" i="0" dirty="0">
                          <a:solidFill>
                            <a:schemeClr val="tx1"/>
                          </a:solidFill>
                          <a:effectLst/>
                          <a:latin typeface="+mn-lt"/>
                        </a:rPr>
                        <a:t>Automatically fixes errors on the volume previously identified by the Spot Verifier service only, thus saving time.</a:t>
                      </a:r>
                      <a:endParaRPr lang="en-US" sz="1200" dirty="0">
                        <a:solidFill>
                          <a:schemeClr val="tx1"/>
                        </a:solidFill>
                        <a:effectLst/>
                        <a:latin typeface="+mn-lt"/>
                      </a:endParaRPr>
                    </a:p>
                  </a:txBody>
                  <a:tcPr anchor="ctr"/>
                </a:tc>
                <a:extLst>
                  <a:ext uri="{0D108BD9-81ED-4DB2-BD59-A6C34878D82A}">
                    <a16:rowId xmlns:a16="http://schemas.microsoft.com/office/drawing/2014/main" val="10005"/>
                  </a:ext>
                </a:extLst>
              </a:tr>
              <a:tr h="370840">
                <a:tc>
                  <a:txBody>
                    <a:bodyPr/>
                    <a:lstStyle/>
                    <a:p>
                      <a:r>
                        <a:rPr lang="en-US" sz="1200" b="0" i="0" dirty="0">
                          <a:solidFill>
                            <a:schemeClr val="tx1"/>
                          </a:solidFill>
                          <a:effectLst/>
                          <a:latin typeface="Courier New" panose="02070309020205020404" pitchFamily="49" charset="0"/>
                          <a:cs typeface="Courier New" panose="02070309020205020404" pitchFamily="49" charset="0"/>
                        </a:rPr>
                        <a:t>/C </a:t>
                      </a:r>
                      <a:endParaRPr lang="en-US" sz="1200" dirty="0">
                        <a:solidFill>
                          <a:schemeClr val="tx1"/>
                        </a:solidFill>
                        <a:effectLst/>
                        <a:latin typeface="Courier New" panose="02070309020205020404" pitchFamily="49" charset="0"/>
                        <a:cs typeface="Courier New" panose="02070309020205020404" pitchFamily="49" charset="0"/>
                      </a:endParaRPr>
                    </a:p>
                  </a:txBody>
                  <a:tcPr anchor="ctr"/>
                </a:tc>
                <a:tc>
                  <a:txBody>
                    <a:bodyPr/>
                    <a:lstStyle/>
                    <a:p>
                      <a:r>
                        <a:rPr lang="en-US" sz="1200" b="0" i="0" dirty="0">
                          <a:solidFill>
                            <a:schemeClr val="tx1"/>
                          </a:solidFill>
                          <a:effectLst/>
                          <a:latin typeface="+mn-lt"/>
                        </a:rPr>
                        <a:t>Performs a quick check of the folder structure on a volume.</a:t>
                      </a:r>
                      <a:endParaRPr lang="en-US" sz="1200" dirty="0">
                        <a:solidFill>
                          <a:schemeClr val="tx1"/>
                        </a:solidFill>
                        <a:effectLst/>
                        <a:latin typeface="+mn-lt"/>
                      </a:endParaRPr>
                    </a:p>
                  </a:txBody>
                  <a:tcPr anchor="ctr"/>
                </a:tc>
                <a:extLst>
                  <a:ext uri="{0D108BD9-81ED-4DB2-BD59-A6C34878D82A}">
                    <a16:rowId xmlns:a16="http://schemas.microsoft.com/office/drawing/2014/main" val="10006"/>
                  </a:ext>
                </a:extLst>
              </a:tr>
              <a:tr h="370840">
                <a:tc>
                  <a:txBody>
                    <a:bodyPr/>
                    <a:lstStyle/>
                    <a:p>
                      <a:r>
                        <a:rPr lang="en-US" sz="1200" b="0" i="0" dirty="0">
                          <a:solidFill>
                            <a:schemeClr val="tx1"/>
                          </a:solidFill>
                          <a:effectLst/>
                          <a:latin typeface="Courier New" panose="02070309020205020404" pitchFamily="49" charset="0"/>
                          <a:cs typeface="Courier New" panose="02070309020205020404" pitchFamily="49" charset="0"/>
                        </a:rPr>
                        <a:t>/F </a:t>
                      </a:r>
                      <a:endParaRPr lang="en-US" sz="1200" dirty="0">
                        <a:solidFill>
                          <a:schemeClr val="tx1"/>
                        </a:solidFill>
                        <a:effectLst/>
                        <a:latin typeface="Courier New" panose="02070309020205020404" pitchFamily="49" charset="0"/>
                        <a:cs typeface="Courier New" panose="02070309020205020404" pitchFamily="49" charset="0"/>
                      </a:endParaRPr>
                    </a:p>
                  </a:txBody>
                  <a:tcPr anchor="ctr"/>
                </a:tc>
                <a:tc>
                  <a:txBody>
                    <a:bodyPr/>
                    <a:lstStyle/>
                    <a:p>
                      <a:r>
                        <a:rPr lang="en-US" sz="1200" b="0" i="0" dirty="0">
                          <a:solidFill>
                            <a:schemeClr val="tx1"/>
                          </a:solidFill>
                          <a:effectLst/>
                          <a:latin typeface="+mn-lt"/>
                        </a:rPr>
                        <a:t>Instructs </a:t>
                      </a:r>
                      <a:r>
                        <a:rPr lang="en-US" sz="1200" b="0" i="0" dirty="0">
                          <a:solidFill>
                            <a:schemeClr val="tx1"/>
                          </a:solidFill>
                          <a:effectLst/>
                          <a:latin typeface="Courier New" panose="02070309020205020404" pitchFamily="49" charset="0"/>
                          <a:cs typeface="Courier New" panose="02070309020205020404" pitchFamily="49" charset="0"/>
                        </a:rPr>
                        <a:t>chkdsk</a:t>
                      </a:r>
                      <a:r>
                        <a:rPr lang="en-US" sz="1200" b="0" i="0" dirty="0">
                          <a:solidFill>
                            <a:schemeClr val="tx1"/>
                          </a:solidFill>
                          <a:effectLst/>
                          <a:latin typeface="+mn-lt"/>
                        </a:rPr>
                        <a:t> to automatically fix errors that it finds.</a:t>
                      </a:r>
                      <a:endParaRPr lang="en-US" sz="1200" dirty="0">
                        <a:solidFill>
                          <a:schemeClr val="tx1"/>
                        </a:solidFill>
                        <a:effectLst/>
                        <a:latin typeface="+mn-lt"/>
                      </a:endParaRPr>
                    </a:p>
                  </a:txBody>
                  <a:tcPr anchor="ctr"/>
                </a:tc>
                <a:extLst>
                  <a:ext uri="{0D108BD9-81ED-4DB2-BD59-A6C34878D82A}">
                    <a16:rowId xmlns:a16="http://schemas.microsoft.com/office/drawing/2014/main" val="10007"/>
                  </a:ext>
                </a:extLst>
              </a:tr>
              <a:tr h="370840">
                <a:tc>
                  <a:txBody>
                    <a:bodyPr/>
                    <a:lstStyle/>
                    <a:p>
                      <a:r>
                        <a:rPr lang="en-US" sz="1200" b="0" i="0" dirty="0">
                          <a:solidFill>
                            <a:schemeClr val="tx1"/>
                          </a:solidFill>
                          <a:effectLst/>
                          <a:latin typeface="Courier New" panose="02070309020205020404" pitchFamily="49" charset="0"/>
                          <a:cs typeface="Courier New" panose="02070309020205020404" pitchFamily="49" charset="0"/>
                        </a:rPr>
                        <a:t>/I </a:t>
                      </a:r>
                      <a:endParaRPr lang="en-US" sz="1200" dirty="0">
                        <a:solidFill>
                          <a:schemeClr val="tx1"/>
                        </a:solidFill>
                        <a:effectLst/>
                        <a:latin typeface="Courier New" panose="02070309020205020404" pitchFamily="49" charset="0"/>
                        <a:cs typeface="Courier New" panose="02070309020205020404" pitchFamily="49" charset="0"/>
                      </a:endParaRPr>
                    </a:p>
                  </a:txBody>
                  <a:tcPr anchor="ctr"/>
                </a:tc>
                <a:tc>
                  <a:txBody>
                    <a:bodyPr/>
                    <a:lstStyle/>
                    <a:p>
                      <a:r>
                        <a:rPr lang="en-US" sz="1200" b="0" i="0" dirty="0">
                          <a:solidFill>
                            <a:schemeClr val="tx1"/>
                          </a:solidFill>
                          <a:effectLst/>
                          <a:latin typeface="+mn-lt"/>
                        </a:rPr>
                        <a:t>Performs a quick check of indexes on a volume.</a:t>
                      </a:r>
                      <a:endParaRPr lang="en-US" sz="1200" dirty="0">
                        <a:solidFill>
                          <a:schemeClr val="tx1"/>
                        </a:solidFill>
                        <a:effectLst/>
                        <a:latin typeface="+mn-lt"/>
                      </a:endParaRPr>
                    </a:p>
                  </a:txBody>
                  <a:tcPr anchor="ctr"/>
                </a:tc>
                <a:extLst>
                  <a:ext uri="{0D108BD9-81ED-4DB2-BD59-A6C34878D82A}">
                    <a16:rowId xmlns:a16="http://schemas.microsoft.com/office/drawing/2014/main" val="10008"/>
                  </a:ext>
                </a:extLst>
              </a:tr>
              <a:tr h="370840">
                <a:tc>
                  <a:txBody>
                    <a:bodyPr/>
                    <a:lstStyle/>
                    <a:p>
                      <a:r>
                        <a:rPr lang="en-US" sz="1200" b="0" i="0" dirty="0">
                          <a:solidFill>
                            <a:schemeClr val="tx1"/>
                          </a:solidFill>
                          <a:effectLst/>
                          <a:latin typeface="Courier New" panose="02070309020205020404" pitchFamily="49" charset="0"/>
                          <a:cs typeface="Courier New" panose="02070309020205020404" pitchFamily="49" charset="0"/>
                        </a:rPr>
                        <a:t>/L:</a:t>
                      </a:r>
                      <a:r>
                        <a:rPr lang="en-US" sz="1200" b="0" i="1" dirty="0">
                          <a:solidFill>
                            <a:schemeClr val="tx1"/>
                          </a:solidFill>
                          <a:effectLst/>
                          <a:latin typeface="Courier New" panose="02070309020205020404" pitchFamily="49" charset="0"/>
                          <a:cs typeface="Courier New" panose="02070309020205020404" pitchFamily="49" charset="0"/>
                        </a:rPr>
                        <a:t>size </a:t>
                      </a:r>
                      <a:endParaRPr lang="en-US" sz="1200" dirty="0">
                        <a:solidFill>
                          <a:schemeClr val="tx1"/>
                        </a:solidFill>
                        <a:effectLst/>
                        <a:latin typeface="Courier New" panose="02070309020205020404" pitchFamily="49" charset="0"/>
                        <a:cs typeface="Courier New" panose="02070309020205020404" pitchFamily="49" charset="0"/>
                      </a:endParaRPr>
                    </a:p>
                  </a:txBody>
                  <a:tcPr anchor="ctr"/>
                </a:tc>
                <a:tc>
                  <a:txBody>
                    <a:bodyPr/>
                    <a:lstStyle/>
                    <a:p>
                      <a:r>
                        <a:rPr lang="en-US" sz="1200" b="0" i="0" dirty="0">
                          <a:solidFill>
                            <a:schemeClr val="tx1"/>
                          </a:solidFill>
                          <a:effectLst/>
                          <a:latin typeface="+mn-lt"/>
                        </a:rPr>
                        <a:t>Allows you to specify the </a:t>
                      </a:r>
                      <a:r>
                        <a:rPr lang="en-US" sz="1200" b="0" i="1" dirty="0">
                          <a:solidFill>
                            <a:schemeClr val="tx1"/>
                          </a:solidFill>
                          <a:effectLst/>
                          <a:latin typeface="+mn-lt"/>
                        </a:rPr>
                        <a:t>size </a:t>
                      </a:r>
                      <a:r>
                        <a:rPr lang="en-US" sz="1200" b="0" i="0" dirty="0">
                          <a:solidFill>
                            <a:schemeClr val="tx1"/>
                          </a:solidFill>
                          <a:effectLst/>
                          <a:latin typeface="+mn-lt"/>
                        </a:rPr>
                        <a:t>of the log file created by </a:t>
                      </a:r>
                      <a:r>
                        <a:rPr lang="en-US" sz="1200" b="0" i="0" dirty="0">
                          <a:solidFill>
                            <a:schemeClr val="tx1"/>
                          </a:solidFill>
                          <a:effectLst/>
                          <a:latin typeface="Courier New" panose="02070309020205020404" pitchFamily="49" charset="0"/>
                          <a:cs typeface="Courier New" panose="02070309020205020404" pitchFamily="49" charset="0"/>
                        </a:rPr>
                        <a:t>chkdsk</a:t>
                      </a:r>
                      <a:r>
                        <a:rPr lang="en-US" sz="1200" b="0" i="0" dirty="0">
                          <a:solidFill>
                            <a:schemeClr val="tx1"/>
                          </a:solidFill>
                          <a:effectLst/>
                          <a:latin typeface="+mn-lt"/>
                        </a:rPr>
                        <a:t>.</a:t>
                      </a:r>
                      <a:endParaRPr lang="en-US" sz="1200" dirty="0">
                        <a:solidFill>
                          <a:schemeClr val="tx1"/>
                        </a:solidFill>
                        <a:effectLst/>
                        <a:latin typeface="+mn-lt"/>
                      </a:endParaRPr>
                    </a:p>
                  </a:txBody>
                  <a:tcPr anchor="ctr"/>
                </a:tc>
                <a:extLst>
                  <a:ext uri="{0D108BD9-81ED-4DB2-BD59-A6C34878D82A}">
                    <a16:rowId xmlns:a16="http://schemas.microsoft.com/office/drawing/2014/main" val="10009"/>
                  </a:ext>
                </a:extLst>
              </a:tr>
              <a:tr h="370840">
                <a:tc>
                  <a:txBody>
                    <a:bodyPr/>
                    <a:lstStyle/>
                    <a:p>
                      <a:r>
                        <a:rPr lang="en-US" sz="1200" b="0" i="0" dirty="0">
                          <a:solidFill>
                            <a:schemeClr val="tx1"/>
                          </a:solidFill>
                          <a:effectLst/>
                          <a:latin typeface="Courier New" panose="02070309020205020404" pitchFamily="49" charset="0"/>
                          <a:cs typeface="Courier New" panose="02070309020205020404" pitchFamily="49" charset="0"/>
                        </a:rPr>
                        <a:t>/R </a:t>
                      </a:r>
                      <a:endParaRPr lang="en-US" sz="1200" dirty="0">
                        <a:solidFill>
                          <a:schemeClr val="tx1"/>
                        </a:solidFill>
                        <a:effectLst/>
                        <a:latin typeface="Courier New" panose="02070309020205020404" pitchFamily="49" charset="0"/>
                        <a:cs typeface="Courier New" panose="02070309020205020404" pitchFamily="49" charset="0"/>
                      </a:endParaRPr>
                    </a:p>
                  </a:txBody>
                  <a:tcPr anchor="ctr"/>
                </a:tc>
                <a:tc>
                  <a:txBody>
                    <a:bodyPr/>
                    <a:lstStyle/>
                    <a:p>
                      <a:r>
                        <a:rPr lang="en-US" sz="1200" b="0" i="0" dirty="0">
                          <a:solidFill>
                            <a:schemeClr val="tx1"/>
                          </a:solidFill>
                          <a:effectLst/>
                          <a:latin typeface="+mn-lt"/>
                        </a:rPr>
                        <a:t>Searches for bad sectors (on volumes that use hard disks) and attempts to recover information from them.</a:t>
                      </a:r>
                      <a:endParaRPr lang="en-US" sz="1200" dirty="0">
                        <a:solidFill>
                          <a:schemeClr val="tx1"/>
                        </a:solidFill>
                        <a:effectLst/>
                        <a:latin typeface="+mn-lt"/>
                      </a:endParaRPr>
                    </a:p>
                  </a:txBody>
                  <a:tcPr anchor="ctr"/>
                </a:tc>
                <a:extLst>
                  <a:ext uri="{0D108BD9-81ED-4DB2-BD59-A6C34878D82A}">
                    <a16:rowId xmlns:a16="http://schemas.microsoft.com/office/drawing/2014/main" val="10010"/>
                  </a:ext>
                </a:extLst>
              </a:tr>
              <a:tr h="370840">
                <a:tc>
                  <a:txBody>
                    <a:bodyPr/>
                    <a:lstStyle/>
                    <a:p>
                      <a:r>
                        <a:rPr lang="en-US" sz="1200" b="0" i="0" dirty="0">
                          <a:solidFill>
                            <a:schemeClr val="tx1"/>
                          </a:solidFill>
                          <a:effectLst/>
                          <a:latin typeface="Courier New" panose="02070309020205020404" pitchFamily="49" charset="0"/>
                          <a:cs typeface="Courier New" panose="02070309020205020404" pitchFamily="49" charset="0"/>
                        </a:rPr>
                        <a:t>/X </a:t>
                      </a:r>
                      <a:endParaRPr lang="en-US" sz="1200" dirty="0">
                        <a:solidFill>
                          <a:schemeClr val="tx1"/>
                        </a:solidFill>
                        <a:effectLst/>
                        <a:latin typeface="Courier New" panose="02070309020205020404" pitchFamily="49" charset="0"/>
                        <a:cs typeface="Courier New" panose="02070309020205020404" pitchFamily="49" charset="0"/>
                      </a:endParaRPr>
                    </a:p>
                  </a:txBody>
                  <a:tcPr anchor="ctr"/>
                </a:tc>
                <a:tc>
                  <a:txBody>
                    <a:bodyPr/>
                    <a:lstStyle/>
                    <a:p>
                      <a:r>
                        <a:rPr lang="en-US" sz="1200" b="0" i="0" dirty="0">
                          <a:solidFill>
                            <a:schemeClr val="tx1"/>
                          </a:solidFill>
                          <a:effectLst/>
                          <a:latin typeface="+mn-lt"/>
                        </a:rPr>
                        <a:t>Dismounts or locks a volume before scanning.</a:t>
                      </a:r>
                      <a:endParaRPr lang="en-US" sz="1200" dirty="0">
                        <a:solidFill>
                          <a:schemeClr val="tx1"/>
                        </a:solidFill>
                        <a:effectLst/>
                        <a:latin typeface="+mn-lt"/>
                      </a:endParaRPr>
                    </a:p>
                  </a:txBody>
                  <a:tcPr anchor="ctr"/>
                </a:tc>
                <a:extLst>
                  <a:ext uri="{0D108BD9-81ED-4DB2-BD59-A6C34878D82A}">
                    <a16:rowId xmlns:a16="http://schemas.microsoft.com/office/drawing/2014/main" val="10011"/>
                  </a:ext>
                </a:extLst>
              </a:tr>
            </a:tbl>
          </a:graphicData>
        </a:graphic>
      </p:graphicFrame>
    </p:spTree>
    <p:custDataLst>
      <p:tags r:id="rId1"/>
    </p:custDataLst>
    <p:extLst>
      <p:ext uri="{BB962C8B-B14F-4D97-AF65-F5344CB8AC3E}">
        <p14:creationId xmlns:p14="http://schemas.microsoft.com/office/powerpoint/2010/main" val="494651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Backing Up and Restoring Data (1 of 5)</a:t>
            </a:r>
          </a:p>
        </p:txBody>
      </p:sp>
      <p:sp>
        <p:nvSpPr>
          <p:cNvPr id="5" name="Content Placeholder 4"/>
          <p:cNvSpPr>
            <a:spLocks noGrp="1"/>
          </p:cNvSpPr>
          <p:nvPr>
            <p:ph idx="1"/>
          </p:nvPr>
        </p:nvSpPr>
        <p:spPr/>
        <p:txBody>
          <a:bodyPr/>
          <a:lstStyle/>
          <a:p>
            <a:r>
              <a:rPr lang="en-US" dirty="0"/>
              <a:t>Circumstances where fault tolerant RAID volumes do not protect data</a:t>
            </a:r>
          </a:p>
          <a:p>
            <a:pPr lvl="1"/>
            <a:r>
              <a:rPr lang="en-US" dirty="0"/>
              <a:t>One or more files are deleted or become corrupted</a:t>
            </a:r>
          </a:p>
          <a:p>
            <a:pPr lvl="1"/>
            <a:r>
              <a:rPr lang="en-US" dirty="0"/>
              <a:t>A filesystem becomes corrupted</a:t>
            </a:r>
          </a:p>
          <a:p>
            <a:pPr lvl="1"/>
            <a:r>
              <a:rPr lang="en-US" dirty="0"/>
              <a:t>A server fails, and the volumes hosted by the server become unavailable</a:t>
            </a:r>
          </a:p>
          <a:p>
            <a:r>
              <a:rPr lang="en-US" dirty="0"/>
              <a:t>Most reliable way to protect data is to back the data up on a regular basis</a:t>
            </a:r>
          </a:p>
          <a:p>
            <a:r>
              <a:rPr lang="en-US" dirty="0"/>
              <a:t>Windows Server 2019 Windows Server Backup tool</a:t>
            </a:r>
          </a:p>
          <a:p>
            <a:pPr lvl="1"/>
            <a:r>
              <a:rPr lang="en-US" dirty="0"/>
              <a:t>Back up files on NTFS and ReFS volumes</a:t>
            </a:r>
          </a:p>
          <a:p>
            <a:pPr lvl="2"/>
            <a:r>
              <a:rPr lang="en-US" dirty="0"/>
              <a:t>To dedicated storage device, local volume, shared network folder</a:t>
            </a:r>
          </a:p>
        </p:txBody>
      </p:sp>
    </p:spTree>
    <p:custDataLst>
      <p:tags r:id="rId1"/>
    </p:custDataLst>
    <p:extLst>
      <p:ext uri="{BB962C8B-B14F-4D97-AF65-F5344CB8AC3E}">
        <p14:creationId xmlns:p14="http://schemas.microsoft.com/office/powerpoint/2010/main" val="42791663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Backing Up and Restoring Data (2 of 5)</a:t>
            </a:r>
          </a:p>
        </p:txBody>
      </p:sp>
      <p:pic>
        <p:nvPicPr>
          <p:cNvPr id="4" name="Content Placeholder 3" descr="The Windows Server Backup tool. Once the Windows Server Backup feature has been installed, go to the tools menu in Server Manager and click Windows Server backup to open the Windows Server Backup too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7787" y="1842868"/>
            <a:ext cx="7920026" cy="3788755"/>
          </a:xfrm>
        </p:spPr>
      </p:pic>
    </p:spTree>
    <p:custDataLst>
      <p:tags r:id="rId1"/>
    </p:custDataLst>
    <p:extLst>
      <p:ext uri="{BB962C8B-B14F-4D97-AF65-F5344CB8AC3E}">
        <p14:creationId xmlns:p14="http://schemas.microsoft.com/office/powerpoint/2010/main" val="16597347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Backing Up and Restoring Data (3 of 5)</a:t>
            </a:r>
          </a:p>
        </p:txBody>
      </p:sp>
      <p:sp>
        <p:nvSpPr>
          <p:cNvPr id="5" name="Content Placeholder 4"/>
          <p:cNvSpPr>
            <a:spLocks noGrp="1"/>
          </p:cNvSpPr>
          <p:nvPr>
            <p:ph idx="1"/>
          </p:nvPr>
        </p:nvSpPr>
        <p:spPr/>
        <p:txBody>
          <a:bodyPr/>
          <a:lstStyle/>
          <a:p>
            <a:r>
              <a:rPr lang="en-US" i="1" dirty="0"/>
              <a:t>Normal backup performance </a:t>
            </a:r>
            <a:r>
              <a:rPr lang="en-US" dirty="0"/>
              <a:t>option</a:t>
            </a:r>
          </a:p>
          <a:p>
            <a:pPr lvl="1"/>
            <a:r>
              <a:rPr lang="en-US" dirty="0"/>
              <a:t>Default backup option</a:t>
            </a:r>
          </a:p>
          <a:p>
            <a:pPr lvl="1"/>
            <a:r>
              <a:rPr lang="en-US" dirty="0"/>
              <a:t>Performs a full backup</a:t>
            </a:r>
          </a:p>
          <a:p>
            <a:pPr lvl="2"/>
            <a:r>
              <a:rPr lang="en-US" dirty="0"/>
              <a:t>Backs up all of the data that is specified</a:t>
            </a:r>
          </a:p>
          <a:p>
            <a:pPr lvl="2"/>
            <a:r>
              <a:rPr lang="en-US" dirty="0"/>
              <a:t>Regardless of whether the files were modified since the last backup</a:t>
            </a:r>
          </a:p>
          <a:p>
            <a:r>
              <a:rPr lang="en-US" i="1" dirty="0"/>
              <a:t>Faster backup performance </a:t>
            </a:r>
            <a:r>
              <a:rPr lang="en-US" dirty="0"/>
              <a:t>option</a:t>
            </a:r>
          </a:p>
          <a:p>
            <a:pPr lvl="1"/>
            <a:r>
              <a:rPr lang="en-US" dirty="0"/>
              <a:t>Performs an incremental backup</a:t>
            </a:r>
          </a:p>
        </p:txBody>
      </p:sp>
    </p:spTree>
    <p:custDataLst>
      <p:tags r:id="rId1"/>
    </p:custDataLst>
    <p:extLst>
      <p:ext uri="{BB962C8B-B14F-4D97-AF65-F5344CB8AC3E}">
        <p14:creationId xmlns:p14="http://schemas.microsoft.com/office/powerpoint/2010/main" val="3965809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Backing Up and Restoring Data (4 of 5)</a:t>
            </a:r>
          </a:p>
        </p:txBody>
      </p:sp>
      <p:pic>
        <p:nvPicPr>
          <p:cNvPr id="5" name="Content Placeholder 4" descr="The Optimize Backup Performance window. To open this window, click on Configure Performance Settings in the Actions pane in the Windows Server Backup tool. Three options are present. Normal backup performance. Faster backup performance. Custom. In the screenshot, normal backup performance is selec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8636" y="1690692"/>
            <a:ext cx="3998327" cy="4645882"/>
          </a:xfrm>
        </p:spPr>
      </p:pic>
    </p:spTree>
    <p:custDataLst>
      <p:tags r:id="rId1"/>
    </p:custDataLst>
    <p:extLst>
      <p:ext uri="{BB962C8B-B14F-4D97-AF65-F5344CB8AC3E}">
        <p14:creationId xmlns:p14="http://schemas.microsoft.com/office/powerpoint/2010/main" val="2271027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Backing Up and Restoring Data (5 of 5)</a:t>
            </a:r>
          </a:p>
        </p:txBody>
      </p:sp>
      <p:sp>
        <p:nvSpPr>
          <p:cNvPr id="5" name="Content Placeholder 4"/>
          <p:cNvSpPr>
            <a:spLocks noGrp="1"/>
          </p:cNvSpPr>
          <p:nvPr>
            <p:ph idx="1"/>
          </p:nvPr>
        </p:nvSpPr>
        <p:spPr/>
        <p:txBody>
          <a:bodyPr/>
          <a:lstStyle/>
          <a:p>
            <a:r>
              <a:rPr lang="en-US" dirty="0"/>
              <a:t>Back up choices</a:t>
            </a:r>
          </a:p>
          <a:p>
            <a:pPr lvl="1"/>
            <a:r>
              <a:rPr lang="en-US" dirty="0"/>
              <a:t>Entire volumes, certain folders or files on a volume, or contents of the recovery or EFI system partitions</a:t>
            </a:r>
          </a:p>
          <a:p>
            <a:pPr lvl="1"/>
            <a:r>
              <a:rPr lang="en-US" dirty="0"/>
              <a:t>Bare metal recovery, system state, Hyper-V</a:t>
            </a:r>
          </a:p>
          <a:p>
            <a:r>
              <a:rPr lang="en-US" dirty="0"/>
              <a:t>Volume Shadow Copy Service (VSS)</a:t>
            </a:r>
          </a:p>
          <a:p>
            <a:pPr lvl="1"/>
            <a:r>
              <a:rPr lang="en-US" dirty="0"/>
              <a:t>Backs up files users currently have open</a:t>
            </a:r>
          </a:p>
          <a:p>
            <a:pPr lvl="1"/>
            <a:r>
              <a:rPr lang="en-US" dirty="0"/>
              <a:t>Takes a copy of those files that are included in the backup</a:t>
            </a:r>
          </a:p>
          <a:p>
            <a:r>
              <a:rPr lang="en-US" dirty="0"/>
              <a:t>Can restore data from a backup using the Recovery Wizard</a:t>
            </a:r>
          </a:p>
        </p:txBody>
      </p:sp>
    </p:spTree>
    <p:custDataLst>
      <p:tags r:id="rId1"/>
    </p:custDataLst>
    <p:extLst>
      <p:ext uri="{BB962C8B-B14F-4D97-AF65-F5344CB8AC3E}">
        <p14:creationId xmlns:p14="http://schemas.microsoft.com/office/powerpoint/2010/main" val="27051553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0D3-9EBC-4FB6-B508-306FA93C2E4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36D4A9A-B027-496B-856F-9DEACFA7D4AD}"/>
              </a:ext>
            </a:extLst>
          </p:cNvPr>
          <p:cNvSpPr>
            <a:spLocks noGrp="1"/>
          </p:cNvSpPr>
          <p:nvPr>
            <p:ph idx="1"/>
          </p:nvPr>
        </p:nvSpPr>
        <p:spPr/>
        <p:txBody>
          <a:bodyPr/>
          <a:lstStyle/>
          <a:p>
            <a:r>
              <a:rPr lang="en-US" dirty="0"/>
              <a:t>Windows Server 2019 connects to filesystems on storage devices using volumes that are mounted with a drive letter or folder path</a:t>
            </a:r>
          </a:p>
          <a:p>
            <a:r>
              <a:rPr lang="en-US" dirty="0"/>
              <a:t>Two tools manage volumes: Disk Management and Server Manager</a:t>
            </a:r>
          </a:p>
          <a:p>
            <a:r>
              <a:rPr lang="en-US" dirty="0"/>
              <a:t>Storage Spaces Direct uses the Failover Clustering feature of Windows Server 2019 to create RAID volumes from storage on multiple servers</a:t>
            </a:r>
          </a:p>
          <a:p>
            <a:r>
              <a:rPr lang="en-US" dirty="0"/>
              <a:t>Connect to storage on a remote SAN device using an iSCSI initiator or Fibre Channel HBA</a:t>
            </a:r>
          </a:p>
          <a:p>
            <a:r>
              <a:rPr lang="en-US" dirty="0"/>
              <a:t>iSCSI Target Server role assists with storage access</a:t>
            </a:r>
          </a:p>
          <a:p>
            <a:r>
              <a:rPr lang="en-US" dirty="0"/>
              <a:t>Maintenance involves monitoring, optimizing, and backing up volumes</a:t>
            </a:r>
          </a:p>
        </p:txBody>
      </p:sp>
      <p:pic>
        <p:nvPicPr>
          <p:cNvPr id="4" name="Content Placeholder 14">
            <a:extLst>
              <a:ext uri="{FF2B5EF4-FFF2-40B4-BE49-F238E27FC236}">
                <a16:creationId xmlns:a16="http://schemas.microsoft.com/office/drawing/2014/main" id="{282D3309-6524-4B47-BD36-35F65CB850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7335" y="4962011"/>
            <a:ext cx="1547822" cy="1422744"/>
          </a:xfrm>
          <a:prstGeom prst="rect">
            <a:avLst/>
          </a:prstGeom>
        </p:spPr>
      </p:pic>
    </p:spTree>
    <p:custDataLst>
      <p:tags r:id="rId1"/>
    </p:custDataLst>
    <p:extLst>
      <p:ext uri="{BB962C8B-B14F-4D97-AF65-F5344CB8AC3E}">
        <p14:creationId xmlns:p14="http://schemas.microsoft.com/office/powerpoint/2010/main" val="292973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Partition Types and Strategies (3 of 5)</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7535804"/>
              </p:ext>
            </p:extLst>
          </p:nvPr>
        </p:nvGraphicFramePr>
        <p:xfrm>
          <a:off x="1566976" y="1690692"/>
          <a:ext cx="9061647" cy="4150360"/>
        </p:xfrm>
        <a:graphic>
          <a:graphicData uri="http://schemas.openxmlformats.org/drawingml/2006/table">
            <a:tbl>
              <a:tblPr firstRow="1" bandRow="1">
                <a:tableStyleId>{5C22544A-7EE6-4342-B048-85BDC9FD1C3A}</a:tableStyleId>
              </a:tblPr>
              <a:tblGrid>
                <a:gridCol w="4419149">
                  <a:extLst>
                    <a:ext uri="{9D8B030D-6E8A-4147-A177-3AD203B41FA5}">
                      <a16:colId xmlns:a16="http://schemas.microsoft.com/office/drawing/2014/main" val="20000"/>
                    </a:ext>
                  </a:extLst>
                </a:gridCol>
                <a:gridCol w="1477214">
                  <a:extLst>
                    <a:ext uri="{9D8B030D-6E8A-4147-A177-3AD203B41FA5}">
                      <a16:colId xmlns:a16="http://schemas.microsoft.com/office/drawing/2014/main" val="20001"/>
                    </a:ext>
                  </a:extLst>
                </a:gridCol>
                <a:gridCol w="1272451">
                  <a:extLst>
                    <a:ext uri="{9D8B030D-6E8A-4147-A177-3AD203B41FA5}">
                      <a16:colId xmlns:a16="http://schemas.microsoft.com/office/drawing/2014/main" val="20002"/>
                    </a:ext>
                  </a:extLst>
                </a:gridCol>
                <a:gridCol w="1892833">
                  <a:extLst>
                    <a:ext uri="{9D8B030D-6E8A-4147-A177-3AD203B41FA5}">
                      <a16:colId xmlns:a16="http://schemas.microsoft.com/office/drawing/2014/main" val="20003"/>
                    </a:ext>
                  </a:extLst>
                </a:gridCol>
              </a:tblGrid>
              <a:tr h="370840">
                <a:tc>
                  <a:txBody>
                    <a:bodyPr/>
                    <a:lstStyle/>
                    <a:p>
                      <a:r>
                        <a:rPr lang="en-US" dirty="0"/>
                        <a:t>Table 7-1  Example MBR partition layout for the first storage device on a system with a standard BIOS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i="0" dirty="0">
                          <a:solidFill>
                            <a:schemeClr val="accent1"/>
                          </a:solidFill>
                          <a:effectLst/>
                          <a:latin typeface="+mn-lt"/>
                        </a:rPr>
                        <a:t>Partition </a:t>
                      </a:r>
                      <a:endParaRPr lang="en-US" sz="1200" b="1" dirty="0">
                        <a:solidFill>
                          <a:schemeClr val="accent1"/>
                        </a:solidFill>
                        <a:effectLst/>
                        <a:latin typeface="+mn-lt"/>
                      </a:endParaRPr>
                    </a:p>
                  </a:txBody>
                  <a:tcPr/>
                </a:tc>
                <a:tc>
                  <a:txBody>
                    <a:bodyPr/>
                    <a:lstStyle/>
                    <a:p>
                      <a:r>
                        <a:rPr lang="en-US" sz="1200" b="1" i="0" dirty="0">
                          <a:solidFill>
                            <a:schemeClr val="accent1"/>
                          </a:solidFill>
                          <a:effectLst/>
                          <a:latin typeface="+mn-lt"/>
                        </a:rPr>
                        <a:t>Filesystem </a:t>
                      </a:r>
                      <a:endParaRPr lang="en-US" sz="1200" b="1" dirty="0">
                        <a:solidFill>
                          <a:schemeClr val="accent1"/>
                        </a:solidFill>
                        <a:effectLst/>
                        <a:latin typeface="+mn-lt"/>
                      </a:endParaRPr>
                    </a:p>
                  </a:txBody>
                  <a:tcPr/>
                </a:tc>
                <a:tc>
                  <a:txBody>
                    <a:bodyPr/>
                    <a:lstStyle/>
                    <a:p>
                      <a:r>
                        <a:rPr lang="en-US" sz="1200" b="1" i="0" dirty="0">
                          <a:solidFill>
                            <a:schemeClr val="accent1"/>
                          </a:solidFill>
                          <a:effectLst/>
                          <a:latin typeface="+mn-lt"/>
                        </a:rPr>
                        <a:t>Volume name </a:t>
                      </a:r>
                      <a:endParaRPr lang="en-US" sz="1200" b="1" dirty="0">
                        <a:solidFill>
                          <a:schemeClr val="accent1"/>
                        </a:solidFill>
                        <a:effectLst/>
                        <a:latin typeface="+mn-lt"/>
                      </a:endParaRPr>
                    </a:p>
                  </a:txBody>
                  <a:tcPr/>
                </a:tc>
                <a:tc>
                  <a:txBody>
                    <a:bodyPr/>
                    <a:lstStyle/>
                    <a:p>
                      <a:r>
                        <a:rPr lang="en-US" sz="1200" b="1" i="0" dirty="0">
                          <a:solidFill>
                            <a:schemeClr val="accent1"/>
                          </a:solidFill>
                          <a:effectLst/>
                          <a:latin typeface="+mn-lt"/>
                        </a:rPr>
                        <a:t>Description</a:t>
                      </a:r>
                      <a:endParaRPr lang="en-US" sz="1200" b="1" dirty="0">
                        <a:solidFill>
                          <a:schemeClr val="accent1"/>
                        </a:solidFill>
                        <a:effectLst/>
                        <a:latin typeface="+mn-lt"/>
                      </a:endParaRPr>
                    </a:p>
                  </a:txBody>
                  <a:tcPr/>
                </a:tc>
                <a:extLst>
                  <a:ext uri="{0D108BD9-81ED-4DB2-BD59-A6C34878D82A}">
                    <a16:rowId xmlns:a16="http://schemas.microsoft.com/office/drawing/2014/main" val="10001"/>
                  </a:ext>
                </a:extLst>
              </a:tr>
              <a:tr h="370840">
                <a:tc>
                  <a:txBody>
                    <a:bodyPr/>
                    <a:lstStyle/>
                    <a:p>
                      <a:r>
                        <a:rPr lang="en-US" sz="1200" b="0" dirty="0">
                          <a:solidFill>
                            <a:schemeClr val="accent1"/>
                          </a:solidFill>
                          <a:latin typeface="+mn-lt"/>
                        </a:rPr>
                        <a:t>First primary partition</a:t>
                      </a:r>
                    </a:p>
                  </a:txBody>
                  <a:tcPr/>
                </a:tc>
                <a:tc>
                  <a:txBody>
                    <a:bodyPr/>
                    <a:lstStyle/>
                    <a:p>
                      <a:r>
                        <a:rPr lang="en-US" sz="1200" b="0" dirty="0">
                          <a:solidFill>
                            <a:schemeClr val="accent1"/>
                          </a:solidFill>
                          <a:latin typeface="+mn-lt"/>
                        </a:rPr>
                        <a:t>NTFS</a:t>
                      </a:r>
                    </a:p>
                  </a:txBody>
                  <a:tcPr/>
                </a:tc>
                <a:tc>
                  <a:txBody>
                    <a:bodyPr/>
                    <a:lstStyle/>
                    <a:p>
                      <a:r>
                        <a:rPr lang="en-US" sz="1200" b="0" dirty="0">
                          <a:solidFill>
                            <a:schemeClr val="accent1"/>
                          </a:solidFill>
                          <a:latin typeface="+mn-lt"/>
                        </a:rPr>
                        <a:t>None</a:t>
                      </a:r>
                    </a:p>
                  </a:txBody>
                  <a:tcPr/>
                </a:tc>
                <a:tc>
                  <a:txBody>
                    <a:bodyPr/>
                    <a:lstStyle/>
                    <a:p>
                      <a:r>
                        <a:rPr lang="en-US" sz="1200" b="0" dirty="0">
                          <a:solidFill>
                            <a:schemeClr val="accent1"/>
                          </a:solidFill>
                          <a:latin typeface="+mn-lt"/>
                        </a:rPr>
                        <a:t>Recovery partition</a:t>
                      </a:r>
                    </a:p>
                    <a:p>
                      <a:r>
                        <a:rPr lang="en-US" sz="1200" b="0" dirty="0">
                          <a:solidFill>
                            <a:schemeClr val="accent1"/>
                          </a:solidFill>
                          <a:latin typeface="+mn-lt"/>
                        </a:rPr>
                        <a:t>Active partition</a:t>
                      </a:r>
                    </a:p>
                    <a:p>
                      <a:r>
                        <a:rPr lang="en-US" sz="1200" b="0" dirty="0">
                          <a:solidFill>
                            <a:schemeClr val="accent1"/>
                          </a:solidFill>
                          <a:latin typeface="+mn-lt"/>
                        </a:rPr>
                        <a:t>System partition</a:t>
                      </a:r>
                    </a:p>
                  </a:txBody>
                  <a:tcPr/>
                </a:tc>
                <a:extLst>
                  <a:ext uri="{0D108BD9-81ED-4DB2-BD59-A6C34878D82A}">
                    <a16:rowId xmlns:a16="http://schemas.microsoft.com/office/drawing/2014/main" val="10002"/>
                  </a:ext>
                </a:extLst>
              </a:tr>
              <a:tr h="370840">
                <a:tc>
                  <a:txBody>
                    <a:bodyPr/>
                    <a:lstStyle/>
                    <a:p>
                      <a:r>
                        <a:rPr lang="en-US" sz="1200" b="0" dirty="0">
                          <a:solidFill>
                            <a:schemeClr val="accent1"/>
                          </a:solidFill>
                          <a:latin typeface="+mn-lt"/>
                        </a:rPr>
                        <a:t>Second primary partition</a:t>
                      </a:r>
                    </a:p>
                  </a:txBody>
                  <a:tcPr/>
                </a:tc>
                <a:tc>
                  <a:txBody>
                    <a:bodyPr/>
                    <a:lstStyle/>
                    <a:p>
                      <a:r>
                        <a:rPr lang="en-US" sz="1200" b="0" dirty="0">
                          <a:solidFill>
                            <a:schemeClr val="accent1"/>
                          </a:solidFill>
                          <a:latin typeface="+mn-lt"/>
                        </a:rPr>
                        <a:t>NTFS</a:t>
                      </a:r>
                    </a:p>
                  </a:txBody>
                  <a:tcPr/>
                </a:tc>
                <a:tc>
                  <a:txBody>
                    <a:bodyPr/>
                    <a:lstStyle/>
                    <a:p>
                      <a:r>
                        <a:rPr lang="en-US" sz="1200" b="0" dirty="0">
                          <a:solidFill>
                            <a:schemeClr val="accent1"/>
                          </a:solidFill>
                          <a:latin typeface="+mn-lt"/>
                        </a:rPr>
                        <a:t>C:</a:t>
                      </a:r>
                    </a:p>
                  </a:txBody>
                  <a:tcPr/>
                </a:tc>
                <a:tc>
                  <a:txBody>
                    <a:bodyPr/>
                    <a:lstStyle/>
                    <a:p>
                      <a:r>
                        <a:rPr lang="en-US" sz="1200" b="0" dirty="0">
                          <a:solidFill>
                            <a:schemeClr val="accent1"/>
                          </a:solidFill>
                          <a:latin typeface="+mn-lt"/>
                        </a:rPr>
                        <a:t>Boot partition</a:t>
                      </a:r>
                    </a:p>
                  </a:txBody>
                  <a:tcPr/>
                </a:tc>
                <a:extLst>
                  <a:ext uri="{0D108BD9-81ED-4DB2-BD59-A6C34878D82A}">
                    <a16:rowId xmlns:a16="http://schemas.microsoft.com/office/drawing/2014/main" val="10003"/>
                  </a:ext>
                </a:extLst>
              </a:tr>
              <a:tr h="370840">
                <a:tc>
                  <a:txBody>
                    <a:bodyPr/>
                    <a:lstStyle/>
                    <a:p>
                      <a:r>
                        <a:rPr lang="en-US" sz="1200" b="0" dirty="0">
                          <a:solidFill>
                            <a:schemeClr val="accent1"/>
                          </a:solidFill>
                          <a:latin typeface="+mn-lt"/>
                        </a:rPr>
                        <a:t>Third primary partition</a:t>
                      </a:r>
                    </a:p>
                  </a:txBody>
                  <a:tcPr/>
                </a:tc>
                <a:tc>
                  <a:txBody>
                    <a:bodyPr/>
                    <a:lstStyle/>
                    <a:p>
                      <a:r>
                        <a:rPr lang="en-US" sz="1200" b="0" dirty="0">
                          <a:solidFill>
                            <a:schemeClr val="accent1"/>
                          </a:solidFill>
                          <a:latin typeface="+mn-lt"/>
                        </a:rPr>
                        <a:t>NTFS</a:t>
                      </a:r>
                    </a:p>
                  </a:txBody>
                  <a:tcPr/>
                </a:tc>
                <a:tc>
                  <a:txBody>
                    <a:bodyPr/>
                    <a:lstStyle/>
                    <a:p>
                      <a:r>
                        <a:rPr lang="en-US" sz="1200" b="0" dirty="0">
                          <a:solidFill>
                            <a:schemeClr val="accent1"/>
                          </a:solidFill>
                          <a:latin typeface="+mn-lt"/>
                        </a:rPr>
                        <a:t>D:</a:t>
                      </a:r>
                    </a:p>
                  </a:txBody>
                  <a:tcPr/>
                </a:tc>
                <a:tc>
                  <a:txBody>
                    <a:bodyPr/>
                    <a:lstStyle/>
                    <a:p>
                      <a:endParaRPr lang="en-US" sz="1200" b="0" dirty="0">
                        <a:solidFill>
                          <a:schemeClr val="accent1"/>
                        </a:solidFill>
                        <a:latin typeface="+mn-lt"/>
                      </a:endParaRPr>
                    </a:p>
                  </a:txBody>
                  <a:tcPr/>
                </a:tc>
                <a:extLst>
                  <a:ext uri="{0D108BD9-81ED-4DB2-BD59-A6C34878D82A}">
                    <a16:rowId xmlns:a16="http://schemas.microsoft.com/office/drawing/2014/main" val="10004"/>
                  </a:ext>
                </a:extLst>
              </a:tr>
              <a:tr h="370840">
                <a:tc>
                  <a:txBody>
                    <a:bodyPr/>
                    <a:lstStyle/>
                    <a:p>
                      <a:r>
                        <a:rPr lang="en-US" sz="1200" b="0" dirty="0">
                          <a:solidFill>
                            <a:schemeClr val="accent1"/>
                          </a:solidFill>
                          <a:latin typeface="+mn-lt"/>
                        </a:rPr>
                        <a:t>Fourth primary partition (extended)</a:t>
                      </a:r>
                    </a:p>
                  </a:txBody>
                  <a:tcPr/>
                </a:tc>
                <a:tc>
                  <a:txBody>
                    <a:bodyPr/>
                    <a:lstStyle/>
                    <a:p>
                      <a:r>
                        <a:rPr lang="en-US" sz="1200" b="0" dirty="0">
                          <a:solidFill>
                            <a:schemeClr val="accent1"/>
                          </a:solidFill>
                          <a:latin typeface="+mn-lt"/>
                        </a:rPr>
                        <a:t>None</a:t>
                      </a:r>
                    </a:p>
                  </a:txBody>
                  <a:tcPr/>
                </a:tc>
                <a:tc>
                  <a:txBody>
                    <a:bodyPr/>
                    <a:lstStyle/>
                    <a:p>
                      <a:r>
                        <a:rPr lang="en-US" sz="1200" b="0" dirty="0">
                          <a:solidFill>
                            <a:schemeClr val="accent1"/>
                          </a:solidFill>
                          <a:latin typeface="+mn-lt"/>
                        </a:rPr>
                        <a:t>None</a:t>
                      </a:r>
                    </a:p>
                  </a:txBody>
                  <a:tcPr/>
                </a:tc>
                <a:tc>
                  <a:txBody>
                    <a:bodyPr/>
                    <a:lstStyle/>
                    <a:p>
                      <a:r>
                        <a:rPr lang="en-US" sz="1200" b="0" dirty="0">
                          <a:solidFill>
                            <a:schemeClr val="accent1"/>
                          </a:solidFill>
                          <a:latin typeface="+mn-lt"/>
                        </a:rPr>
                        <a:t>Extended partition</a:t>
                      </a:r>
                    </a:p>
                  </a:txBody>
                  <a:tcPr/>
                </a:tc>
                <a:extLst>
                  <a:ext uri="{0D108BD9-81ED-4DB2-BD59-A6C34878D82A}">
                    <a16:rowId xmlns:a16="http://schemas.microsoft.com/office/drawing/2014/main" val="10005"/>
                  </a:ext>
                </a:extLst>
              </a:tr>
              <a:tr h="370840">
                <a:tc>
                  <a:txBody>
                    <a:bodyPr/>
                    <a:lstStyle/>
                    <a:p>
                      <a:r>
                        <a:rPr lang="en-US" sz="1200" b="0" dirty="0">
                          <a:solidFill>
                            <a:schemeClr val="accent1"/>
                          </a:solidFill>
                          <a:latin typeface="+mn-lt"/>
                        </a:rPr>
                        <a:t>First logical drive in the extended partition</a:t>
                      </a:r>
                    </a:p>
                  </a:txBody>
                  <a:tcPr/>
                </a:tc>
                <a:tc>
                  <a:txBody>
                    <a:bodyPr/>
                    <a:lstStyle/>
                    <a:p>
                      <a:r>
                        <a:rPr lang="en-US" sz="1200" b="0" dirty="0">
                          <a:solidFill>
                            <a:schemeClr val="accent1"/>
                          </a:solidFill>
                          <a:latin typeface="+mn-lt"/>
                        </a:rPr>
                        <a:t>ReFS</a:t>
                      </a:r>
                    </a:p>
                  </a:txBody>
                  <a:tcPr/>
                </a:tc>
                <a:tc>
                  <a:txBody>
                    <a:bodyPr/>
                    <a:lstStyle/>
                    <a:p>
                      <a:r>
                        <a:rPr lang="en-US" sz="1200" b="0" dirty="0">
                          <a:solidFill>
                            <a:schemeClr val="accent1"/>
                          </a:solidFill>
                          <a:latin typeface="+mn-lt"/>
                        </a:rPr>
                        <a:t>E:</a:t>
                      </a:r>
                    </a:p>
                  </a:txBody>
                  <a:tcPr/>
                </a:tc>
                <a:tc>
                  <a:txBody>
                    <a:bodyPr/>
                    <a:lstStyle/>
                    <a:p>
                      <a:endParaRPr lang="en-US" sz="1200" b="0" dirty="0">
                        <a:solidFill>
                          <a:schemeClr val="accent1"/>
                        </a:solidFill>
                        <a:latin typeface="+mn-lt"/>
                      </a:endParaRPr>
                    </a:p>
                  </a:txBody>
                  <a:tcPr/>
                </a:tc>
                <a:extLst>
                  <a:ext uri="{0D108BD9-81ED-4DB2-BD59-A6C34878D82A}">
                    <a16:rowId xmlns:a16="http://schemas.microsoft.com/office/drawing/2014/main" val="10006"/>
                  </a:ext>
                </a:extLst>
              </a:tr>
              <a:tr h="370840">
                <a:tc>
                  <a:txBody>
                    <a:bodyPr/>
                    <a:lstStyle/>
                    <a:p>
                      <a:r>
                        <a:rPr lang="en-US" sz="1200" b="0" dirty="0">
                          <a:solidFill>
                            <a:schemeClr val="accent1"/>
                          </a:solidFill>
                          <a:latin typeface="+mn-lt"/>
                        </a:rPr>
                        <a:t>Second logical drive in the</a:t>
                      </a:r>
                      <a:r>
                        <a:rPr lang="en-US" sz="1200" b="0" baseline="0" dirty="0">
                          <a:solidFill>
                            <a:schemeClr val="accent1"/>
                          </a:solidFill>
                          <a:latin typeface="+mn-lt"/>
                        </a:rPr>
                        <a:t> </a:t>
                      </a:r>
                      <a:r>
                        <a:rPr lang="en-US" sz="1200" b="0" dirty="0">
                          <a:solidFill>
                            <a:schemeClr val="accent1"/>
                          </a:solidFill>
                          <a:latin typeface="+mn-lt"/>
                        </a:rPr>
                        <a:t>extended partition</a:t>
                      </a:r>
                    </a:p>
                  </a:txBody>
                  <a:tcPr/>
                </a:tc>
                <a:tc>
                  <a:txBody>
                    <a:bodyPr/>
                    <a:lstStyle/>
                    <a:p>
                      <a:r>
                        <a:rPr lang="en-US" sz="1200" b="0" dirty="0">
                          <a:solidFill>
                            <a:schemeClr val="accent1"/>
                          </a:solidFill>
                          <a:latin typeface="+mn-lt"/>
                        </a:rPr>
                        <a:t>NTFS</a:t>
                      </a:r>
                    </a:p>
                  </a:txBody>
                  <a:tcPr/>
                </a:tc>
                <a:tc>
                  <a:txBody>
                    <a:bodyPr/>
                    <a:lstStyle/>
                    <a:p>
                      <a:r>
                        <a:rPr lang="en-US" sz="1200" b="0" dirty="0">
                          <a:solidFill>
                            <a:schemeClr val="accent1"/>
                          </a:solidFill>
                          <a:latin typeface="+mn-lt"/>
                        </a:rPr>
                        <a:t>F:</a:t>
                      </a:r>
                    </a:p>
                  </a:txBody>
                  <a:tcPr/>
                </a:tc>
                <a:tc>
                  <a:txBody>
                    <a:bodyPr/>
                    <a:lstStyle/>
                    <a:p>
                      <a:endParaRPr lang="en-US" sz="1200" b="0" dirty="0">
                        <a:solidFill>
                          <a:schemeClr val="accent1"/>
                        </a:solidFill>
                        <a:latin typeface="+mn-lt"/>
                      </a:endParaRPr>
                    </a:p>
                  </a:txBody>
                  <a:tcPr/>
                </a:tc>
                <a:extLst>
                  <a:ext uri="{0D108BD9-81ED-4DB2-BD59-A6C34878D82A}">
                    <a16:rowId xmlns:a16="http://schemas.microsoft.com/office/drawing/2014/main" val="10007"/>
                  </a:ext>
                </a:extLst>
              </a:tr>
              <a:tr h="370840">
                <a:tc>
                  <a:txBody>
                    <a:bodyPr/>
                    <a:lstStyle/>
                    <a:p>
                      <a:r>
                        <a:rPr lang="en-US" sz="1200" b="0" i="0" dirty="0">
                          <a:solidFill>
                            <a:schemeClr val="accent1"/>
                          </a:solidFill>
                          <a:effectLst/>
                          <a:latin typeface="+mn-lt"/>
                        </a:rPr>
                        <a:t>Third logical drive in the extended partition</a:t>
                      </a:r>
                      <a:endParaRPr lang="en-US" sz="1200" b="0" dirty="0">
                        <a:solidFill>
                          <a:schemeClr val="accent1"/>
                        </a:solidFill>
                        <a:effectLst/>
                        <a:latin typeface="+mn-lt"/>
                      </a:endParaRPr>
                    </a:p>
                  </a:txBody>
                  <a:tcPr anchor="ctr"/>
                </a:tc>
                <a:tc>
                  <a:txBody>
                    <a:bodyPr/>
                    <a:lstStyle/>
                    <a:p>
                      <a:r>
                        <a:rPr lang="en-US" sz="1200" b="0" dirty="0">
                          <a:solidFill>
                            <a:schemeClr val="accent1"/>
                          </a:solidFill>
                          <a:latin typeface="+mn-lt"/>
                        </a:rPr>
                        <a:t>NTFS</a:t>
                      </a:r>
                    </a:p>
                  </a:txBody>
                  <a:tcPr/>
                </a:tc>
                <a:tc>
                  <a:txBody>
                    <a:bodyPr/>
                    <a:lstStyle/>
                    <a:p>
                      <a:r>
                        <a:rPr lang="en-US" sz="1200" b="0" dirty="0">
                          <a:solidFill>
                            <a:schemeClr val="accent1"/>
                          </a:solidFill>
                          <a:latin typeface="+mn-lt"/>
                        </a:rPr>
                        <a:t>G:</a:t>
                      </a:r>
                    </a:p>
                  </a:txBody>
                  <a:tcPr/>
                </a:tc>
                <a:tc>
                  <a:txBody>
                    <a:bodyPr/>
                    <a:lstStyle/>
                    <a:p>
                      <a:endParaRPr lang="en-US" sz="1200" b="0" dirty="0">
                        <a:solidFill>
                          <a:schemeClr val="accent1"/>
                        </a:solidFill>
                        <a:latin typeface="+mn-lt"/>
                      </a:endParaRPr>
                    </a:p>
                  </a:txBody>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318427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Partition Types and Strategies (4 of 5)</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81806141"/>
              </p:ext>
            </p:extLst>
          </p:nvPr>
        </p:nvGraphicFramePr>
        <p:xfrm>
          <a:off x="1088676" y="1850585"/>
          <a:ext cx="10018248" cy="4178544"/>
        </p:xfrm>
        <a:graphic>
          <a:graphicData uri="http://schemas.openxmlformats.org/drawingml/2006/table">
            <a:tbl>
              <a:tblPr firstRow="1" bandRow="1">
                <a:tableStyleId>{5C22544A-7EE6-4342-B048-85BDC9FD1C3A}</a:tableStyleId>
              </a:tblPr>
              <a:tblGrid>
                <a:gridCol w="4391172">
                  <a:extLst>
                    <a:ext uri="{9D8B030D-6E8A-4147-A177-3AD203B41FA5}">
                      <a16:colId xmlns:a16="http://schemas.microsoft.com/office/drawing/2014/main" val="20000"/>
                    </a:ext>
                  </a:extLst>
                </a:gridCol>
                <a:gridCol w="1561513">
                  <a:extLst>
                    <a:ext uri="{9D8B030D-6E8A-4147-A177-3AD203B41FA5}">
                      <a16:colId xmlns:a16="http://schemas.microsoft.com/office/drawing/2014/main" val="20001"/>
                    </a:ext>
                  </a:extLst>
                </a:gridCol>
                <a:gridCol w="1505243">
                  <a:extLst>
                    <a:ext uri="{9D8B030D-6E8A-4147-A177-3AD203B41FA5}">
                      <a16:colId xmlns:a16="http://schemas.microsoft.com/office/drawing/2014/main" val="20002"/>
                    </a:ext>
                  </a:extLst>
                </a:gridCol>
                <a:gridCol w="2560320">
                  <a:extLst>
                    <a:ext uri="{9D8B030D-6E8A-4147-A177-3AD203B41FA5}">
                      <a16:colId xmlns:a16="http://schemas.microsoft.com/office/drawing/2014/main" val="20003"/>
                    </a:ext>
                  </a:extLst>
                </a:gridCol>
              </a:tblGrid>
              <a:tr h="370840">
                <a:tc>
                  <a:txBody>
                    <a:bodyPr/>
                    <a:lstStyle/>
                    <a:p>
                      <a:r>
                        <a:rPr lang="en-US" dirty="0"/>
                        <a:t>Table 7-2   Example GPT partition layout for the first</a:t>
                      </a:r>
                      <a:r>
                        <a:rPr lang="en-US" baseline="0" dirty="0"/>
                        <a:t> </a:t>
                      </a:r>
                      <a:r>
                        <a:rPr lang="en-US" dirty="0"/>
                        <a:t>storage device on a system with a UEFI BIOS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pPr algn="l"/>
                      <a:r>
                        <a:rPr lang="en-US" sz="1200" b="1" i="0" dirty="0">
                          <a:solidFill>
                            <a:schemeClr val="accent1"/>
                          </a:solidFill>
                          <a:effectLst/>
                          <a:latin typeface="+mn-lt"/>
                        </a:rPr>
                        <a:t>GPT partition </a:t>
                      </a:r>
                      <a:endParaRPr lang="en-US" sz="1200" b="1" dirty="0">
                        <a:solidFill>
                          <a:schemeClr val="accent1"/>
                        </a:solidFill>
                        <a:effectLst/>
                        <a:latin typeface="+mn-lt"/>
                      </a:endParaRPr>
                    </a:p>
                  </a:txBody>
                  <a:tcPr/>
                </a:tc>
                <a:tc>
                  <a:txBody>
                    <a:bodyPr/>
                    <a:lstStyle/>
                    <a:p>
                      <a:pPr algn="l"/>
                      <a:r>
                        <a:rPr lang="en-US" sz="1200" b="1" i="0" dirty="0">
                          <a:solidFill>
                            <a:schemeClr val="accent1"/>
                          </a:solidFill>
                          <a:effectLst/>
                          <a:latin typeface="+mn-lt"/>
                        </a:rPr>
                        <a:t>Filesystem </a:t>
                      </a:r>
                      <a:endParaRPr lang="en-US" sz="1200" b="1" dirty="0">
                        <a:solidFill>
                          <a:schemeClr val="accent1"/>
                        </a:solidFill>
                        <a:effectLst/>
                        <a:latin typeface="+mn-lt"/>
                      </a:endParaRPr>
                    </a:p>
                  </a:txBody>
                  <a:tcPr/>
                </a:tc>
                <a:tc>
                  <a:txBody>
                    <a:bodyPr/>
                    <a:lstStyle/>
                    <a:p>
                      <a:pPr algn="l"/>
                      <a:r>
                        <a:rPr lang="en-US" sz="1200" b="1" i="0" dirty="0">
                          <a:solidFill>
                            <a:schemeClr val="accent1"/>
                          </a:solidFill>
                          <a:effectLst/>
                          <a:latin typeface="+mn-lt"/>
                        </a:rPr>
                        <a:t>Volume name </a:t>
                      </a:r>
                      <a:endParaRPr lang="en-US" sz="1200" b="1" dirty="0">
                        <a:solidFill>
                          <a:schemeClr val="accent1"/>
                        </a:solidFill>
                        <a:effectLst/>
                        <a:latin typeface="+mn-lt"/>
                      </a:endParaRPr>
                    </a:p>
                  </a:txBody>
                  <a:tcPr/>
                </a:tc>
                <a:tc>
                  <a:txBody>
                    <a:bodyPr/>
                    <a:lstStyle/>
                    <a:p>
                      <a:pPr algn="l"/>
                      <a:r>
                        <a:rPr lang="en-US" sz="1200" b="1" i="0" dirty="0">
                          <a:solidFill>
                            <a:schemeClr val="accent1"/>
                          </a:solidFill>
                          <a:effectLst/>
                          <a:latin typeface="+mn-lt"/>
                        </a:rPr>
                        <a:t>Description</a:t>
                      </a:r>
                      <a:endParaRPr lang="en-US" sz="1200" b="1" dirty="0">
                        <a:solidFill>
                          <a:schemeClr val="accent1"/>
                        </a:solidFill>
                        <a:effectLst/>
                        <a:latin typeface="+mn-lt"/>
                      </a:endParaRPr>
                    </a:p>
                  </a:txBody>
                  <a:tcPr/>
                </a:tc>
                <a:extLst>
                  <a:ext uri="{0D108BD9-81ED-4DB2-BD59-A6C34878D82A}">
                    <a16:rowId xmlns:a16="http://schemas.microsoft.com/office/drawing/2014/main" val="10001"/>
                  </a:ext>
                </a:extLst>
              </a:tr>
              <a:tr h="399024">
                <a:tc>
                  <a:txBody>
                    <a:bodyPr/>
                    <a:lstStyle/>
                    <a:p>
                      <a:r>
                        <a:rPr lang="en-US" sz="1200" b="0" i="0" dirty="0">
                          <a:solidFill>
                            <a:schemeClr val="accent1"/>
                          </a:solidFill>
                          <a:effectLst/>
                          <a:latin typeface="+mn-lt"/>
                        </a:rPr>
                        <a:t>First primary partition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NTFS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None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Recovery partition</a:t>
                      </a:r>
                      <a:endParaRPr lang="en-US" sz="1200" dirty="0">
                        <a:solidFill>
                          <a:schemeClr val="accent1"/>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accent1"/>
                          </a:solidFill>
                          <a:effectLst/>
                          <a:latin typeface="+mn-lt"/>
                        </a:rPr>
                        <a:t>Second primary partition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FAT32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None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UEFI system partition</a:t>
                      </a:r>
                    </a:p>
                    <a:p>
                      <a:br>
                        <a:rPr lang="en-US" sz="1200" b="0" i="0" dirty="0">
                          <a:solidFill>
                            <a:schemeClr val="accent1"/>
                          </a:solidFill>
                          <a:effectLst/>
                          <a:latin typeface="+mn-lt"/>
                        </a:rPr>
                      </a:br>
                      <a:r>
                        <a:rPr lang="en-US" sz="1200" b="0" i="0" dirty="0">
                          <a:solidFill>
                            <a:schemeClr val="accent1"/>
                          </a:solidFill>
                          <a:effectLst/>
                          <a:latin typeface="+mn-lt"/>
                        </a:rPr>
                        <a:t>System partition</a:t>
                      </a:r>
                      <a:endParaRPr lang="en-US" sz="1200" dirty="0">
                        <a:solidFill>
                          <a:schemeClr val="accent1"/>
                        </a:solidFill>
                        <a:effectLst/>
                        <a:latin typeface="+mn-lt"/>
                      </a:endParaRPr>
                    </a:p>
                  </a:txBody>
                  <a:tcPr/>
                </a:tc>
                <a:extLst>
                  <a:ext uri="{0D108BD9-81ED-4DB2-BD59-A6C34878D82A}">
                    <a16:rowId xmlns:a16="http://schemas.microsoft.com/office/drawing/2014/main" val="10003"/>
                  </a:ext>
                </a:extLst>
              </a:tr>
              <a:tr h="370840">
                <a:tc>
                  <a:txBody>
                    <a:bodyPr/>
                    <a:lstStyle/>
                    <a:p>
                      <a:r>
                        <a:rPr lang="en-US" sz="1200" b="0" i="0" dirty="0">
                          <a:solidFill>
                            <a:schemeClr val="accent1"/>
                          </a:solidFill>
                          <a:effectLst/>
                          <a:latin typeface="+mn-lt"/>
                        </a:rPr>
                        <a:t>Third primary partition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NTFS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C: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Boot partition</a:t>
                      </a:r>
                      <a:endParaRPr lang="en-US" sz="1200" dirty="0">
                        <a:solidFill>
                          <a:schemeClr val="accent1"/>
                        </a:solidFill>
                        <a:effectLst/>
                        <a:latin typeface="+mn-lt"/>
                      </a:endParaRPr>
                    </a:p>
                  </a:txBody>
                  <a:tcPr/>
                </a:tc>
                <a:extLst>
                  <a:ext uri="{0D108BD9-81ED-4DB2-BD59-A6C34878D82A}">
                    <a16:rowId xmlns:a16="http://schemas.microsoft.com/office/drawing/2014/main" val="10004"/>
                  </a:ext>
                </a:extLst>
              </a:tr>
              <a:tr h="370840">
                <a:tc>
                  <a:txBody>
                    <a:bodyPr/>
                    <a:lstStyle/>
                    <a:p>
                      <a:r>
                        <a:rPr lang="en-US" sz="1200" b="0" i="0" dirty="0">
                          <a:solidFill>
                            <a:schemeClr val="accent1"/>
                          </a:solidFill>
                          <a:effectLst/>
                          <a:latin typeface="+mn-lt"/>
                        </a:rPr>
                        <a:t>Fourth primary partition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NTFS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D:</a:t>
                      </a:r>
                      <a:endParaRPr lang="en-US" sz="1200" dirty="0">
                        <a:solidFill>
                          <a:schemeClr val="accent1"/>
                        </a:solidFill>
                        <a:effectLst/>
                        <a:latin typeface="+mn-lt"/>
                      </a:endParaRPr>
                    </a:p>
                  </a:txBody>
                  <a:tcPr/>
                </a:tc>
                <a:tc>
                  <a:txBody>
                    <a:bodyPr/>
                    <a:lstStyle/>
                    <a:p>
                      <a:endParaRPr lang="en-US" sz="1200" b="0" dirty="0">
                        <a:solidFill>
                          <a:schemeClr val="accent1"/>
                        </a:solidFill>
                        <a:latin typeface="+mn-lt"/>
                      </a:endParaRPr>
                    </a:p>
                  </a:txBody>
                  <a:tcPr/>
                </a:tc>
                <a:extLst>
                  <a:ext uri="{0D108BD9-81ED-4DB2-BD59-A6C34878D82A}">
                    <a16:rowId xmlns:a16="http://schemas.microsoft.com/office/drawing/2014/main" val="10005"/>
                  </a:ext>
                </a:extLst>
              </a:tr>
              <a:tr h="370840">
                <a:tc>
                  <a:txBody>
                    <a:bodyPr/>
                    <a:lstStyle/>
                    <a:p>
                      <a:r>
                        <a:rPr lang="en-US" sz="1200" b="0" i="0" dirty="0">
                          <a:solidFill>
                            <a:schemeClr val="accent1"/>
                          </a:solidFill>
                          <a:effectLst/>
                          <a:latin typeface="+mn-lt"/>
                        </a:rPr>
                        <a:t>Fifth primary partition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ReFS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E:</a:t>
                      </a:r>
                      <a:endParaRPr lang="en-US" sz="1200" dirty="0">
                        <a:solidFill>
                          <a:schemeClr val="accent1"/>
                        </a:solidFill>
                        <a:effectLst/>
                        <a:latin typeface="+mn-lt"/>
                      </a:endParaRPr>
                    </a:p>
                  </a:txBody>
                  <a:tcPr/>
                </a:tc>
                <a:tc>
                  <a:txBody>
                    <a:bodyPr/>
                    <a:lstStyle/>
                    <a:p>
                      <a:endParaRPr lang="en-US" sz="1200" b="0" dirty="0">
                        <a:solidFill>
                          <a:schemeClr val="accent1"/>
                        </a:solidFill>
                        <a:latin typeface="+mn-lt"/>
                      </a:endParaRPr>
                    </a:p>
                  </a:txBody>
                  <a:tcPr/>
                </a:tc>
                <a:extLst>
                  <a:ext uri="{0D108BD9-81ED-4DB2-BD59-A6C34878D82A}">
                    <a16:rowId xmlns:a16="http://schemas.microsoft.com/office/drawing/2014/main" val="10006"/>
                  </a:ext>
                </a:extLst>
              </a:tr>
              <a:tr h="370840">
                <a:tc>
                  <a:txBody>
                    <a:bodyPr/>
                    <a:lstStyle/>
                    <a:p>
                      <a:r>
                        <a:rPr lang="en-US" sz="1200" b="0" i="0" dirty="0">
                          <a:solidFill>
                            <a:schemeClr val="accent1"/>
                          </a:solidFill>
                          <a:effectLst/>
                          <a:latin typeface="+mn-lt"/>
                        </a:rPr>
                        <a:t>Sixth primary partition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NTFS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F:</a:t>
                      </a:r>
                      <a:endParaRPr lang="en-US" sz="1200" dirty="0">
                        <a:solidFill>
                          <a:schemeClr val="accent1"/>
                        </a:solidFill>
                        <a:effectLst/>
                        <a:latin typeface="+mn-lt"/>
                      </a:endParaRPr>
                    </a:p>
                  </a:txBody>
                  <a:tcPr/>
                </a:tc>
                <a:tc>
                  <a:txBody>
                    <a:bodyPr/>
                    <a:lstStyle/>
                    <a:p>
                      <a:endParaRPr lang="en-US" sz="1200" b="0" dirty="0">
                        <a:solidFill>
                          <a:schemeClr val="accent1"/>
                        </a:solidFill>
                        <a:latin typeface="+mn-lt"/>
                      </a:endParaRPr>
                    </a:p>
                  </a:txBody>
                  <a:tcPr/>
                </a:tc>
                <a:extLst>
                  <a:ext uri="{0D108BD9-81ED-4DB2-BD59-A6C34878D82A}">
                    <a16:rowId xmlns:a16="http://schemas.microsoft.com/office/drawing/2014/main" val="10007"/>
                  </a:ext>
                </a:extLst>
              </a:tr>
              <a:tr h="370840">
                <a:tc>
                  <a:txBody>
                    <a:bodyPr/>
                    <a:lstStyle/>
                    <a:p>
                      <a:r>
                        <a:rPr lang="en-US" sz="1200" b="0" i="0" dirty="0">
                          <a:solidFill>
                            <a:schemeClr val="accent1"/>
                          </a:solidFill>
                          <a:effectLst/>
                          <a:latin typeface="+mn-lt"/>
                        </a:rPr>
                        <a:t>Seventh primary partition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NTFS </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G:</a:t>
                      </a:r>
                      <a:endParaRPr lang="en-US" sz="1200" dirty="0">
                        <a:solidFill>
                          <a:schemeClr val="accent1"/>
                        </a:solidFill>
                        <a:effectLst/>
                        <a:latin typeface="+mn-lt"/>
                      </a:endParaRPr>
                    </a:p>
                  </a:txBody>
                  <a:tcPr/>
                </a:tc>
                <a:tc>
                  <a:txBody>
                    <a:bodyPr/>
                    <a:lstStyle/>
                    <a:p>
                      <a:endParaRPr lang="en-US" sz="1200" b="0" dirty="0">
                        <a:solidFill>
                          <a:schemeClr val="accent1"/>
                        </a:solidFill>
                        <a:latin typeface="+mn-lt"/>
                      </a:endParaRPr>
                    </a:p>
                  </a:txBody>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34082310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_062119.pptx" id="{6B22C0EA-E87F-44CF-A46D-442A4B1C7725}" vid="{4750C866-A8C9-4719-BE6C-60F527581425}"/>
    </a:ext>
  </a:extLst>
</a:theme>
</file>

<file path=ppt/theme/theme2.xml><?xml version="1.0" encoding="utf-8"?>
<a:theme xmlns:a="http://schemas.openxmlformats.org/drawingml/2006/main" name="Optimized Template Master (cont.)">
  <a:themeElements>
    <a:clrScheme name="TSA">
      <a:dk1>
        <a:srgbClr val="53565A"/>
      </a:dk1>
      <a:lt1>
        <a:srgbClr val="FFFFFF"/>
      </a:lt1>
      <a:dk2>
        <a:srgbClr val="003865"/>
      </a:dk2>
      <a:lt2>
        <a:srgbClr val="E7E6E6"/>
      </a:lt2>
      <a:accent1>
        <a:srgbClr val="003865"/>
      </a:accent1>
      <a:accent2>
        <a:srgbClr val="A7A8AA"/>
      </a:accent2>
      <a:accent3>
        <a:srgbClr val="53565A"/>
      </a:accent3>
      <a:accent4>
        <a:srgbClr val="A6192E"/>
      </a:accent4>
      <a:accent5>
        <a:srgbClr val="006BA6"/>
      </a:accent5>
      <a:accent6>
        <a:srgbClr val="658D1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_062119.pptx" id="{6B22C0EA-E87F-44CF-A46D-442A4B1C7725}" vid="{CFA8FA2C-1F1B-46EC-B7B9-70B8E770E3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Slide Template_062119</Template>
  <TotalTime>0</TotalTime>
  <Words>3981</Words>
  <Application>Microsoft Office PowerPoint</Application>
  <PresentationFormat>Widescreen</PresentationFormat>
  <Paragraphs>490</Paragraphs>
  <Slides>77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77</vt:i4>
      </vt:variant>
    </vt:vector>
  </HeadingPairs>
  <TitlesOfParts>
    <vt:vector size="83" baseType="lpstr">
      <vt:lpstr>Arial</vt:lpstr>
      <vt:lpstr>Calibri</vt:lpstr>
      <vt:lpstr>Courier New</vt:lpstr>
      <vt:lpstr>Wingdings</vt:lpstr>
      <vt:lpstr>Optimized Template Master</vt:lpstr>
      <vt:lpstr>Optimized Template Master (cont.)</vt:lpstr>
      <vt:lpstr>Configuring and Managing Data Storage</vt:lpstr>
      <vt:lpstr>Learning Objectives</vt:lpstr>
      <vt:lpstr>Storage Devices</vt:lpstr>
      <vt:lpstr>Partitions, Filesystems, and Volumes (1 of 2)</vt:lpstr>
      <vt:lpstr>Partitions, Filesystems, and Volumes (2 of 2)</vt:lpstr>
      <vt:lpstr>Partition Types and Strategies (1 of 5)</vt:lpstr>
      <vt:lpstr>Partition Types and Strategies (2 of 5)</vt:lpstr>
      <vt:lpstr>Partition Types and Strategies (3 of 5)</vt:lpstr>
      <vt:lpstr>Partition Types and Strategies (4 of 5)</vt:lpstr>
      <vt:lpstr>Partition Types and Strategies (5 of 5)</vt:lpstr>
      <vt:lpstr>RAID Types and Strategies (1 of 5)</vt:lpstr>
      <vt:lpstr>RAID Types and Strategies (2 of 5)</vt:lpstr>
      <vt:lpstr>RAID Types and Strategies (3 of 5)</vt:lpstr>
      <vt:lpstr>RAID Types and Strategies (4 of 5)</vt:lpstr>
      <vt:lpstr>RAID Types and Strategies (5 of 5)</vt:lpstr>
      <vt:lpstr>Creating and Managing Local Volumes</vt:lpstr>
      <vt:lpstr>Using Disk Management (1 of 12)</vt:lpstr>
      <vt:lpstr>Using Disk Management (2 of 12)</vt:lpstr>
      <vt:lpstr>Using Disk Management (3 of 12)</vt:lpstr>
      <vt:lpstr>Using Disk Management (4 of 12)</vt:lpstr>
      <vt:lpstr>Using Disk Management (5 of 12)</vt:lpstr>
      <vt:lpstr>Using Disk Management (6 of 12)</vt:lpstr>
      <vt:lpstr>Using Disk Management (7 of 12)</vt:lpstr>
      <vt:lpstr>Using Disk Management (8 of 12)</vt:lpstr>
      <vt:lpstr>Using Disk Management (9 of 12)</vt:lpstr>
      <vt:lpstr>Using Disk Management (10 of 12)</vt:lpstr>
      <vt:lpstr>Using Disk Management (11 of 12)</vt:lpstr>
      <vt:lpstr>Using Disk Management (12 of 12)</vt:lpstr>
      <vt:lpstr>Using Server Manager (1 of 18)</vt:lpstr>
      <vt:lpstr>Using Server Manager (2 of 18)</vt:lpstr>
      <vt:lpstr>Using Server Manager (3 of 18)</vt:lpstr>
      <vt:lpstr>Using Server Manager (4 of 18)</vt:lpstr>
      <vt:lpstr>Using Server Manager (5 of 18)</vt:lpstr>
      <vt:lpstr>Using Server Manager (6 of 18)</vt:lpstr>
      <vt:lpstr>Using Server Manager (7 of 18)</vt:lpstr>
      <vt:lpstr>Using Server Manager (8 of 18)</vt:lpstr>
      <vt:lpstr>Using Server Manager (9 of 18)</vt:lpstr>
      <vt:lpstr>Using Server Manager (10 of 18)</vt:lpstr>
      <vt:lpstr>Using Server Manager (11 of 18)</vt:lpstr>
      <vt:lpstr>Using Server Manager (12 of 18)</vt:lpstr>
      <vt:lpstr>Using Server Manager (13 of 18)</vt:lpstr>
      <vt:lpstr>Using Server Manager (14 of 18)</vt:lpstr>
      <vt:lpstr>Using Server Manager (15 of 18)</vt:lpstr>
      <vt:lpstr>Using Server Manager (16 of 18)</vt:lpstr>
      <vt:lpstr>Using Server Manager (17 of 18)</vt:lpstr>
      <vt:lpstr>Using Server Manager (18 of 18)</vt:lpstr>
      <vt:lpstr>Using Storage Spaces Direct (1 of 2)</vt:lpstr>
      <vt:lpstr>Using Storage Spaces Direct (2 of 2)</vt:lpstr>
      <vt:lpstr>Accessing and Configuring SAN Storage</vt:lpstr>
      <vt:lpstr>Connecting Windows Server 2019 to an iSCSI SAN Device (1 of 3)</vt:lpstr>
      <vt:lpstr>Connecting Windows Server 2019 to an iSCSI SAN Device (2 of 3)</vt:lpstr>
      <vt:lpstr>Connecting Windows Server 2019 to an iSCSI SAN Device (3 of 3)</vt:lpstr>
      <vt:lpstr>Connecting Windows Server 2019 to a Fibre Channel SAN Device</vt:lpstr>
      <vt:lpstr>Using MPIO to Connect to Multiple SAN Devices (1 of 3)</vt:lpstr>
      <vt:lpstr>Using MPIO to Connect to Multiple SAN Devices (2 of 3)</vt:lpstr>
      <vt:lpstr>Using MPIO to Connect to Multiple SAN Devices (3 of 3)</vt:lpstr>
      <vt:lpstr>Configuring Windows Server 2019 as an iSCSI SAN Device (1 of 7)</vt:lpstr>
      <vt:lpstr>Configuring Windows Server 2019 as an iSCSI SAN Device (2 of 7)</vt:lpstr>
      <vt:lpstr>Configuring Windows Server 2019 as an iSCSI SAN Device (3 of 7)</vt:lpstr>
      <vt:lpstr>Configuring Windows Server 2019 as an iSCSI SAN Device (4 of 7)</vt:lpstr>
      <vt:lpstr>Configuring Windows Server 2019 as an iSCSI SAN Device (5 of 7)</vt:lpstr>
      <vt:lpstr>Configuring Windows Server 2019 as an iSCSI SAN Device (6 of 7)</vt:lpstr>
      <vt:lpstr>Configuring Windows Server 2019 as an iSCSI SAN Device (7 of 7)</vt:lpstr>
      <vt:lpstr>Managing Volume Data</vt:lpstr>
      <vt:lpstr>Enabling Data Deduplication (1 of 3)</vt:lpstr>
      <vt:lpstr>Enabling Data Deduplication (2 of 3)</vt:lpstr>
      <vt:lpstr>Enabling Data Deduplication (3 of 3)</vt:lpstr>
      <vt:lpstr>Optimizing Volumes</vt:lpstr>
      <vt:lpstr>Repairing Volumes (1 of 3)</vt:lpstr>
      <vt:lpstr>Repairing Volumes (2 of 3)</vt:lpstr>
      <vt:lpstr>Repairing Volumes (3 of 3)</vt:lpstr>
      <vt:lpstr>Backing Up and Restoring Data (1 of 5)</vt:lpstr>
      <vt:lpstr>Backing Up and Restoring Data (2 of 5)</vt:lpstr>
      <vt:lpstr>Backing Up and Restoring Data (3 of 5)</vt:lpstr>
      <vt:lpstr>Backing Up and Restoring Data (4 of 5)</vt:lpstr>
      <vt:lpstr>Backing Up and Restoring Data (5 of 5)</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2020-06-04T15:28:37Z</dcterms:created>
  <dcterms:modified xsi:type="dcterms:W3CDTF">2020-06-16T18:11:37Z</dcterms:modified>
</cp:coreProperties>
</file>