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25" r:id="rId1"/>
    <p:sldMasterId id="2147483739" r:id="rId2"/>
  </p:sldMasterIdLst>
  <p:notesMasterIdLst>
    <p:notesMasterId r:id="rId88"/>
  </p:notesMasterIdLst>
  <p:handoutMasterIdLst>
    <p:handoutMasterId r:id="rId89"/>
  </p:handoutMasterIdLst>
  <p:sldIdLst>
    <p:sldId id="266" r:id="rId3"/>
    <p:sldId id="257" r:id="rId4"/>
    <p:sldId id="317" r:id="rId5"/>
    <p:sldId id="406" r:id="rId6"/>
    <p:sldId id="271" r:id="rId7"/>
    <p:sldId id="468" r:id="rId8"/>
    <p:sldId id="409" r:id="rId9"/>
    <p:sldId id="470" r:id="rId10"/>
    <p:sldId id="469" r:id="rId11"/>
    <p:sldId id="410" r:id="rId12"/>
    <p:sldId id="408" r:id="rId13"/>
    <p:sldId id="399" r:id="rId14"/>
    <p:sldId id="400" r:id="rId15"/>
    <p:sldId id="411" r:id="rId16"/>
    <p:sldId id="412" r:id="rId17"/>
    <p:sldId id="402" r:id="rId18"/>
    <p:sldId id="413" r:id="rId19"/>
    <p:sldId id="403" r:id="rId20"/>
    <p:sldId id="415" r:id="rId21"/>
    <p:sldId id="414" r:id="rId22"/>
    <p:sldId id="416" r:id="rId23"/>
    <p:sldId id="417" r:id="rId24"/>
    <p:sldId id="419" r:id="rId25"/>
    <p:sldId id="420" r:id="rId26"/>
    <p:sldId id="421" r:id="rId27"/>
    <p:sldId id="427" r:id="rId28"/>
    <p:sldId id="430" r:id="rId29"/>
    <p:sldId id="428" r:id="rId30"/>
    <p:sldId id="431" r:id="rId31"/>
    <p:sldId id="432" r:id="rId32"/>
    <p:sldId id="433" r:id="rId33"/>
    <p:sldId id="434" r:id="rId34"/>
    <p:sldId id="423" r:id="rId35"/>
    <p:sldId id="424" r:id="rId36"/>
    <p:sldId id="435" r:id="rId37"/>
    <p:sldId id="436" r:id="rId38"/>
    <p:sldId id="418" r:id="rId39"/>
    <p:sldId id="437" r:id="rId40"/>
    <p:sldId id="438" r:id="rId41"/>
    <p:sldId id="439" r:id="rId42"/>
    <p:sldId id="440" r:id="rId43"/>
    <p:sldId id="441" r:id="rId44"/>
    <p:sldId id="442" r:id="rId45"/>
    <p:sldId id="443" r:id="rId46"/>
    <p:sldId id="444" r:id="rId47"/>
    <p:sldId id="445" r:id="rId48"/>
    <p:sldId id="446" r:id="rId49"/>
    <p:sldId id="447" r:id="rId50"/>
    <p:sldId id="488" r:id="rId51"/>
    <p:sldId id="489" r:id="rId52"/>
    <p:sldId id="404" r:id="rId53"/>
    <p:sldId id="472" r:id="rId54"/>
    <p:sldId id="453" r:id="rId55"/>
    <p:sldId id="455" r:id="rId56"/>
    <p:sldId id="473" r:id="rId57"/>
    <p:sldId id="457" r:id="rId58"/>
    <p:sldId id="459" r:id="rId59"/>
    <p:sldId id="452" r:id="rId60"/>
    <p:sldId id="461" r:id="rId61"/>
    <p:sldId id="474" r:id="rId62"/>
    <p:sldId id="475" r:id="rId63"/>
    <p:sldId id="480" r:id="rId64"/>
    <p:sldId id="460" r:id="rId65"/>
    <p:sldId id="502" r:id="rId66"/>
    <p:sldId id="463" r:id="rId67"/>
    <p:sldId id="503" r:id="rId68"/>
    <p:sldId id="464" r:id="rId69"/>
    <p:sldId id="484" r:id="rId70"/>
    <p:sldId id="482" r:id="rId71"/>
    <p:sldId id="485" r:id="rId72"/>
    <p:sldId id="405" r:id="rId73"/>
    <p:sldId id="490" r:id="rId74"/>
    <p:sldId id="492" r:id="rId75"/>
    <p:sldId id="491" r:id="rId76"/>
    <p:sldId id="466" r:id="rId77"/>
    <p:sldId id="495" r:id="rId78"/>
    <p:sldId id="496" r:id="rId79"/>
    <p:sldId id="497" r:id="rId80"/>
    <p:sldId id="500" r:id="rId81"/>
    <p:sldId id="498" r:id="rId82"/>
    <p:sldId id="501" r:id="rId83"/>
    <p:sldId id="499" r:id="rId84"/>
    <p:sldId id="493" r:id="rId85"/>
    <p:sldId id="494" r:id="rId86"/>
    <p:sldId id="309" r:id="rId87"/>
  </p:sldIdLst>
  <p:sldSz cx="12192000" cy="6858000"/>
  <p:notesSz cx="7102475" cy="9388475"/>
  <p:custDataLst>
    <p:tags r:id="rId90"/>
  </p:custDataLst>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8D4"/>
    <a:srgbClr val="F2F2F2"/>
    <a:srgbClr val="003865"/>
    <a:srgbClr val="004A78"/>
    <a:srgbClr val="006298"/>
    <a:srgbClr val="FF6300"/>
    <a:srgbClr val="E9255F"/>
    <a:srgbClr val="00B8E7"/>
    <a:srgbClr val="81D0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07" autoAdjust="0"/>
    <p:restoredTop sz="81429" autoAdjust="0"/>
  </p:normalViewPr>
  <p:slideViewPr>
    <p:cSldViewPr snapToGrid="0" snapToObjects="1">
      <p:cViewPr varScale="1">
        <p:scale>
          <a:sx n="93" d="100"/>
          <a:sy n="93" d="100"/>
        </p:scale>
        <p:origin x="84" y="174"/>
      </p:cViewPr>
      <p:guideLst/>
    </p:cSldViewPr>
  </p:slideViewPr>
  <p:outlineViewPr>
    <p:cViewPr>
      <p:scale>
        <a:sx n="33" d="100"/>
        <a:sy n="33" d="100"/>
      </p:scale>
      <p:origin x="0" y="-4776"/>
    </p:cViewPr>
  </p:outlineViewPr>
  <p:notesTextViewPr>
    <p:cViewPr>
      <p:scale>
        <a:sx n="100" d="100"/>
        <a:sy n="100" d="100"/>
      </p:scale>
      <p:origin x="0" y="0"/>
    </p:cViewPr>
  </p:notesTextViewPr>
  <p:sorterViewPr>
    <p:cViewPr>
      <p:scale>
        <a:sx n="100" d="100"/>
        <a:sy n="100" d="100"/>
      </p:scale>
      <p:origin x="0" y="-2268"/>
    </p:cViewPr>
  </p:sorterViewPr>
  <p:notesViewPr>
    <p:cSldViewPr snapToGrid="0" snapToObjects="1">
      <p:cViewPr>
        <p:scale>
          <a:sx n="130" d="100"/>
          <a:sy n="130" d="100"/>
        </p:scale>
        <p:origin x="1080" y="-447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7.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292084" y="8917422"/>
            <a:ext cx="669735" cy="471053"/>
          </a:xfrm>
          <a:prstGeom prst="rect">
            <a:avLst/>
          </a:prstGeom>
        </p:spPr>
        <p:txBody>
          <a:bodyPr vert="horz" lIns="94229" tIns="47114" rIns="94229" bIns="47114" rtlCol="0" anchor="b"/>
          <a:lstStyle>
            <a:lvl1pPr algn="r">
              <a:defRPr sz="1200"/>
            </a:lvl1pPr>
          </a:lstStyle>
          <a:p>
            <a:fld id="{6767803E-66EE-42CE-8DFB-98553954E472}" type="slidenum">
              <a:rPr lang="en-US" sz="1000">
                <a:solidFill>
                  <a:schemeClr val="bg1">
                    <a:lumMod val="50000"/>
                  </a:schemeClr>
                </a:solidFill>
                <a:latin typeface="Arial" panose="020B0604020202020204" pitchFamily="34" charset="0"/>
                <a:cs typeface="Arial" panose="020B0604020202020204" pitchFamily="34" charset="0"/>
              </a:rPr>
              <a:t>‹#›</a:t>
            </a:fld>
            <a:endParaRPr lang="en-US" sz="1000" dirty="0">
              <a:solidFill>
                <a:schemeClr val="bg1">
                  <a:lumMod val="50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55392BA-16D5-4BCB-8BB3-D7B53B67DB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2331" y="159670"/>
            <a:ext cx="1307320" cy="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947FD3A-2300-48D5-81E3-9406328116EE}"/>
              </a:ext>
            </a:extLst>
          </p:cNvPr>
          <p:cNvSpPr txBox="1"/>
          <p:nvPr/>
        </p:nvSpPr>
        <p:spPr>
          <a:xfrm>
            <a:off x="140741" y="9050502"/>
            <a:ext cx="6486212" cy="341369"/>
          </a:xfrm>
          <a:prstGeom prst="rect">
            <a:avLst/>
          </a:prstGeom>
          <a:noFill/>
        </p:spPr>
        <p:txBody>
          <a:bodyPr wrap="square" lIns="94229" tIns="47114" rIns="94229" bIns="47114" rtlCol="0">
            <a:spAutoFit/>
          </a:bodyPr>
          <a:lstStyle/>
          <a:p>
            <a:r>
              <a:rPr lang="en-US" sz="800" dirty="0"/>
              <a:t>Eckert/triOS College, Hands-On Microsoft Windows Server, 3</a:t>
            </a:r>
            <a:r>
              <a:rPr lang="en-US" sz="800" baseline="30000" dirty="0"/>
              <a:t>rd</a:t>
            </a:r>
            <a:r>
              <a:rPr lang="en-US" sz="800" dirty="0"/>
              <a:t> Edition. ©2021 Cengage. All Rights Reserved. May not be scanned, copied or duplicated, or posted to a publicly accessible website, in whole or in part.</a:t>
            </a:r>
            <a:endParaRPr lang="en-US" sz="700" dirty="0">
              <a:solidFill>
                <a:schemeClr val="bg1">
                  <a:lumMod val="50000"/>
                </a:schemeClr>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28663" y="647700"/>
            <a:ext cx="3876675" cy="2181225"/>
          </a:xfrm>
          <a:prstGeom prst="rect">
            <a:avLst/>
          </a:prstGeom>
          <a:noFill/>
          <a:ln w="12700">
            <a:solidFill>
              <a:schemeClr val="bg1">
                <a:lumMod val="65000"/>
              </a:schemeClr>
            </a:solidFill>
          </a:ln>
        </p:spPr>
        <p:txBody>
          <a:bodyPr vert="horz" lIns="94229" tIns="47114" rIns="94229" bIns="47114" rtlCol="0" anchor="ctr"/>
          <a:lstStyle/>
          <a:p>
            <a:pPr lvl="0"/>
            <a:endParaRPr lang="en-US" noProof="0" dirty="0"/>
          </a:p>
        </p:txBody>
      </p:sp>
      <p:sp>
        <p:nvSpPr>
          <p:cNvPr id="5" name="Notes Placeholder 4"/>
          <p:cNvSpPr>
            <a:spLocks noGrp="1"/>
          </p:cNvSpPr>
          <p:nvPr>
            <p:ph type="body" sz="quarter" idx="3"/>
          </p:nvPr>
        </p:nvSpPr>
        <p:spPr>
          <a:xfrm>
            <a:off x="710248" y="3073762"/>
            <a:ext cx="5681980" cy="5667626"/>
          </a:xfrm>
          <a:prstGeom prst="rect">
            <a:avLst/>
          </a:prstGeom>
        </p:spPr>
        <p:txBody>
          <a:bodyPr vert="horz" lIns="94229" tIns="47114" rIns="94229" bIns="47114"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6279152" y="8917422"/>
            <a:ext cx="708603" cy="471053"/>
          </a:xfrm>
          <a:prstGeom prst="rect">
            <a:avLst/>
          </a:prstGeom>
        </p:spPr>
        <p:txBody>
          <a:bodyPr vert="horz" lIns="94229" tIns="47114" rIns="94229" bIns="47114" rtlCol="0" anchor="b"/>
          <a:lstStyle>
            <a:lvl1pPr algn="r" eaLnBrk="1" fontAlgn="auto" hangingPunct="1">
              <a:spcBef>
                <a:spcPts val="0"/>
              </a:spcBef>
              <a:spcAft>
                <a:spcPts val="0"/>
              </a:spcAft>
              <a:defRPr sz="1000">
                <a:solidFill>
                  <a:schemeClr val="bg1">
                    <a:lumMod val="50000"/>
                  </a:schemeClr>
                </a:solidFill>
                <a:latin typeface="Arial" panose="020B0604020202020204" pitchFamily="34" charset="0"/>
                <a:cs typeface="Arial" panose="020B0604020202020204" pitchFamily="34" charset="0"/>
              </a:defRPr>
            </a:lvl1pPr>
          </a:lstStyle>
          <a:p>
            <a:pPr>
              <a:defRPr/>
            </a:pPr>
            <a:fld id="{91CAE60C-72A0-D14D-8733-C13212F694AD}" type="slidenum">
              <a:rPr lang="en-US" smtClean="0"/>
              <a:pPr>
                <a:defRPr/>
              </a:pPr>
              <a:t>‹#›</a:t>
            </a:fld>
            <a:endParaRPr lang="en-US" dirty="0"/>
          </a:p>
        </p:txBody>
      </p:sp>
      <p:pic>
        <p:nvPicPr>
          <p:cNvPr id="8" name="Picture 7">
            <a:extLst>
              <a:ext uri="{FF2B5EF4-FFF2-40B4-BE49-F238E27FC236}">
                <a16:creationId xmlns:a16="http://schemas.microsoft.com/office/drawing/2014/main" id="{A75DDB2F-32A5-4136-BC2E-0D7E0518B4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2331" y="159670"/>
            <a:ext cx="1307320" cy="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37E5B37-4A58-4B32-B9B0-D824A69A3D97}"/>
              </a:ext>
            </a:extLst>
          </p:cNvPr>
          <p:cNvSpPr txBox="1"/>
          <p:nvPr/>
        </p:nvSpPr>
        <p:spPr>
          <a:xfrm>
            <a:off x="140741" y="9161112"/>
            <a:ext cx="6486212" cy="205404"/>
          </a:xfrm>
          <a:prstGeom prst="rect">
            <a:avLst/>
          </a:prstGeom>
          <a:noFill/>
        </p:spPr>
        <p:txBody>
          <a:bodyPr wrap="square" lIns="94229" tIns="47114" rIns="94229" bIns="47114" rtlCol="0">
            <a:spAutoFit/>
          </a:bodyPr>
          <a:lstStyle/>
          <a:p>
            <a:pPr algn="ctr"/>
            <a:r>
              <a:rPr lang="en-US" sz="700" dirty="0">
                <a:solidFill>
                  <a:schemeClr val="bg1">
                    <a:lumMod val="50000"/>
                  </a:schemeClr>
                </a:solidFill>
                <a:latin typeface="Arial" panose="020B0604020202020204" pitchFamily="34" charset="0"/>
                <a:cs typeface="Arial" panose="020B0604020202020204" pitchFamily="34" charset="0"/>
              </a:rPr>
              <a:t>©2019</a:t>
            </a:r>
            <a:r>
              <a:rPr lang="en-US" sz="700" baseline="0" dirty="0">
                <a:solidFill>
                  <a:schemeClr val="bg1">
                    <a:lumMod val="50000"/>
                  </a:schemeClr>
                </a:solidFill>
                <a:latin typeface="Arial" panose="020B0604020202020204" pitchFamily="34" charset="0"/>
                <a:cs typeface="Arial" panose="020B0604020202020204" pitchFamily="34" charset="0"/>
              </a:rPr>
              <a:t> </a:t>
            </a:r>
            <a:r>
              <a:rPr lang="en-US" sz="700" dirty="0">
                <a:solidFill>
                  <a:schemeClr val="bg1">
                    <a:lumMod val="50000"/>
                  </a:schemeClr>
                </a:solidFill>
                <a:latin typeface="Arial" panose="020B0604020202020204" pitchFamily="34" charset="0"/>
                <a:cs typeface="Arial" panose="020B0604020202020204" pitchFamily="34" charset="0"/>
              </a:rPr>
              <a:t>Cengage Learning. All Rights Reserved. May not be scanned, copied or duplicated, or posted to a publicly accessible website, in whole or in part.</a:t>
            </a: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225425" indent="-225425" algn="l" rtl="0" eaLnBrk="0" fontAlgn="base" hangingPunct="0">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688975" indent="-225425" algn="l" rtl="0" eaLnBrk="0" fontAlgn="base" hangingPunct="0">
      <a:spcBef>
        <a:spcPct val="300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139825" indent="-225425" algn="l" rtl="0" eaLnBrk="0" fontAlgn="base" hangingPunct="0">
      <a:spcBef>
        <a:spcPct val="30000"/>
      </a:spcBef>
      <a:spcAft>
        <a:spcPct val="0"/>
      </a:spcAft>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1603375" indent="-225425" algn="l" rtl="0" eaLnBrk="0" fontAlgn="base" hangingPunct="0">
      <a:spcBef>
        <a:spcPct val="30000"/>
      </a:spcBef>
      <a:spcAft>
        <a:spcPct val="0"/>
      </a:spcAft>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647700"/>
            <a:ext cx="3878263" cy="2181225"/>
          </a:xfrm>
        </p:spPr>
      </p:sp>
      <p:sp>
        <p:nvSpPr>
          <p:cNvPr id="3" name="Notes Placeholder 2"/>
          <p:cNvSpPr>
            <a:spLocks noGrp="1"/>
          </p:cNvSpPr>
          <p:nvPr>
            <p:ph type="body" idx="1"/>
          </p:nvPr>
        </p:nvSpPr>
        <p:spPr/>
        <p:txBody>
          <a:bodyPr/>
          <a:lstStyle/>
          <a:p>
            <a:pPr defTabSz="942289">
              <a:defRPr/>
            </a:pPr>
            <a:r>
              <a:rPr lang="en-US" dirty="0"/>
              <a:t>Add</a:t>
            </a:r>
            <a:r>
              <a:rPr lang="en-US" baseline="0" dirty="0"/>
              <a:t> slide notes here</a:t>
            </a:r>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1</a:t>
            </a:fld>
            <a:endParaRPr lang="en-US" dirty="0"/>
          </a:p>
        </p:txBody>
      </p:sp>
    </p:spTree>
    <p:extLst>
      <p:ext uri="{BB962C8B-B14F-4D97-AF65-F5344CB8AC3E}">
        <p14:creationId xmlns:p14="http://schemas.microsoft.com/office/powerpoint/2010/main" val="1205703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647700"/>
            <a:ext cx="3878263" cy="2181225"/>
          </a:xfrm>
        </p:spPr>
      </p:sp>
      <p:sp>
        <p:nvSpPr>
          <p:cNvPr id="3" name="Notes Placeholder 2"/>
          <p:cNvSpPr>
            <a:spLocks noGrp="1"/>
          </p:cNvSpPr>
          <p:nvPr>
            <p:ph type="body" idx="1"/>
          </p:nvPr>
        </p:nvSpPr>
        <p:spPr/>
        <p:txBody>
          <a:bodyPr/>
          <a:lstStyle/>
          <a:p>
            <a:pPr defTabSz="942289">
              <a:defRPr/>
            </a:pPr>
            <a:r>
              <a:rPr lang="en-US" dirty="0"/>
              <a:t>Add</a:t>
            </a:r>
            <a:r>
              <a:rPr lang="en-US" baseline="0" dirty="0"/>
              <a:t> slide notes here</a:t>
            </a:r>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a:t>
            </a:fld>
            <a:endParaRPr lang="en-US" dirty="0"/>
          </a:p>
        </p:txBody>
      </p:sp>
    </p:spTree>
    <p:extLst>
      <p:ext uri="{BB962C8B-B14F-4D97-AF65-F5344CB8AC3E}">
        <p14:creationId xmlns:p14="http://schemas.microsoft.com/office/powerpoint/2010/main" val="1622348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7075" y="647700"/>
            <a:ext cx="3878263" cy="2181225"/>
          </a:xfrm>
        </p:spPr>
      </p:sp>
      <p:sp>
        <p:nvSpPr>
          <p:cNvPr id="3" name="Notes Placeholder 2"/>
          <p:cNvSpPr>
            <a:spLocks noGrp="1"/>
          </p:cNvSpPr>
          <p:nvPr>
            <p:ph type="body" idx="1"/>
          </p:nvPr>
        </p:nvSpPr>
        <p:spPr/>
        <p:txBody>
          <a:bodyPr/>
          <a:lstStyle/>
          <a:p>
            <a:pPr defTabSz="942289">
              <a:defRPr/>
            </a:pPr>
            <a:r>
              <a:rPr lang="en-US" dirty="0"/>
              <a:t>Add</a:t>
            </a:r>
            <a:r>
              <a:rPr lang="en-US" baseline="0" dirty="0"/>
              <a:t> slide notes here</a:t>
            </a:r>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a:t>
            </a:fld>
            <a:endParaRPr lang="en-US" dirty="0"/>
          </a:p>
        </p:txBody>
      </p:sp>
    </p:spTree>
    <p:extLst>
      <p:ext uri="{BB962C8B-B14F-4D97-AF65-F5344CB8AC3E}">
        <p14:creationId xmlns:p14="http://schemas.microsoft.com/office/powerpoint/2010/main" val="1782196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6096000" y="1122363"/>
            <a:ext cx="5654722" cy="2387600"/>
          </a:xfrm>
        </p:spPr>
        <p:txBody>
          <a:bodyPr anchor="b"/>
          <a:lstStyle>
            <a:lvl1pPr algn="ctr">
              <a:defRPr sz="4800" baseline="0"/>
            </a:lvl1pPr>
          </a:lstStyle>
          <a:p>
            <a:r>
              <a:rPr lang="en-US" dirty="0"/>
              <a:t>Title Slide</a:t>
            </a:r>
          </a:p>
        </p:txBody>
      </p:sp>
      <p:sp>
        <p:nvSpPr>
          <p:cNvPr id="3" name="Subtitle 2"/>
          <p:cNvSpPr>
            <a:spLocks noGrp="1"/>
          </p:cNvSpPr>
          <p:nvPr>
            <p:ph type="subTitle" idx="1" hasCustomPrompt="1"/>
          </p:nvPr>
        </p:nvSpPr>
        <p:spPr>
          <a:xfrm>
            <a:off x="6096000" y="3578888"/>
            <a:ext cx="5654722" cy="1655762"/>
          </a:xfrm>
          <a:solidFill>
            <a:schemeClr val="tx2"/>
          </a:solidFill>
        </p:spPr>
        <p:txBody>
          <a:bodyPr anchor="ctr"/>
          <a:lstStyle>
            <a:lvl1pPr marL="0" indent="0" algn="ctr">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Rectangle 5">
            <a:extLst>
              <a:ext uri="{FF2B5EF4-FFF2-40B4-BE49-F238E27FC236}">
                <a16:creationId xmlns:a16="http://schemas.microsoft.com/office/drawing/2014/main" id="{4588AE3E-88D2-4C97-95D7-EF8DE60BFF5A}"/>
              </a:ext>
              <a:ext uri="{C183D7F6-B498-43B3-948B-1728B52AA6E4}">
                <adec:decorative xmlns:adec="http://schemas.microsoft.com/office/drawing/2017/decorative" val="1"/>
              </a:ext>
            </a:extLst>
          </p:cNvPr>
          <p:cNvSpPr/>
          <p:nvPr userDrawn="1"/>
        </p:nvSpPr>
        <p:spPr>
          <a:xfrm>
            <a:off x="0" y="3579177"/>
            <a:ext cx="6096000" cy="1655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1DCCA4C-1139-41AD-B2DF-27D39E0A6365}"/>
              </a:ext>
              <a:ext uri="{C183D7F6-B498-43B3-948B-1728B52AA6E4}">
                <adec:decorative xmlns:adec="http://schemas.microsoft.com/office/drawing/2017/decorative" val="1"/>
              </a:ext>
            </a:extLst>
          </p:cNvPr>
          <p:cNvSpPr/>
          <p:nvPr userDrawn="1"/>
        </p:nvSpPr>
        <p:spPr>
          <a:xfrm>
            <a:off x="11940541" y="2442136"/>
            <a:ext cx="256032" cy="193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163" y="655093"/>
            <a:ext cx="4415134" cy="5649640"/>
          </a:xfrm>
          <a:prstGeom prst="rect">
            <a:avLst/>
          </a:prstGeom>
        </p:spPr>
      </p:pic>
    </p:spTree>
    <p:custDataLst>
      <p:tags r:id="rId1"/>
    </p:custDataLst>
    <p:extLst>
      <p:ext uri="{BB962C8B-B14F-4D97-AF65-F5344CB8AC3E}">
        <p14:creationId xmlns:p14="http://schemas.microsoft.com/office/powerpoint/2010/main" val="80355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2045728"/>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6" name="Content Placeholder Bottom">
            <a:extLst>
              <a:ext uri="{FF2B5EF4-FFF2-40B4-BE49-F238E27FC236}">
                <a16:creationId xmlns:a16="http://schemas.microsoft.com/office/drawing/2014/main" id="{4003AB72-C071-4875-8D31-00FB47092143}"/>
              </a:ext>
            </a:extLst>
          </p:cNvPr>
          <p:cNvSpPr>
            <a:spLocks noGrp="1"/>
          </p:cNvSpPr>
          <p:nvPr>
            <p:ph sz="half" idx="15" hasCustomPrompt="1"/>
          </p:nvPr>
        </p:nvSpPr>
        <p:spPr>
          <a:xfrm>
            <a:off x="3624199" y="4136860"/>
            <a:ext cx="8090957" cy="2045728"/>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72865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1217447"/>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9" name="Content Placeholder Top"/>
          <p:cNvSpPr>
            <a:spLocks noGrp="1"/>
          </p:cNvSpPr>
          <p:nvPr>
            <p:ph sz="half" idx="2" hasCustomPrompt="1"/>
          </p:nvPr>
        </p:nvSpPr>
        <p:spPr>
          <a:xfrm>
            <a:off x="3624200" y="1825625"/>
            <a:ext cx="8090957" cy="1217450"/>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a:p>
            <a:pPr lvl="2"/>
            <a:r>
              <a:rPr lang="en-US" dirty="0"/>
              <a:t>Third level</a:t>
            </a:r>
          </a:p>
        </p:txBody>
      </p:sp>
      <p:sp>
        <p:nvSpPr>
          <p:cNvPr id="14" name="Image Placeholder 2">
            <a:extLst>
              <a:ext uri="{FF2B5EF4-FFF2-40B4-BE49-F238E27FC236}">
                <a16:creationId xmlns:a16="http://schemas.microsoft.com/office/drawing/2014/main" id="{329BB347-70F5-49B3-A1D7-9C05C8ED5028}"/>
              </a:ext>
            </a:extLst>
          </p:cNvPr>
          <p:cNvSpPr>
            <a:spLocks noGrp="1"/>
          </p:cNvSpPr>
          <p:nvPr>
            <p:ph sz="half" idx="14" hasCustomPrompt="1"/>
          </p:nvPr>
        </p:nvSpPr>
        <p:spPr>
          <a:xfrm>
            <a:off x="479343" y="3207219"/>
            <a:ext cx="2875957" cy="1217447"/>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15" name="Content Placeholder Middle">
            <a:extLst>
              <a:ext uri="{FF2B5EF4-FFF2-40B4-BE49-F238E27FC236}">
                <a16:creationId xmlns:a16="http://schemas.microsoft.com/office/drawing/2014/main" id="{E344C337-1A6E-4BE6-8E9E-7076FBBEEFAC}"/>
              </a:ext>
            </a:extLst>
          </p:cNvPr>
          <p:cNvSpPr>
            <a:spLocks noGrp="1"/>
          </p:cNvSpPr>
          <p:nvPr>
            <p:ph sz="half" idx="15" hasCustomPrompt="1"/>
          </p:nvPr>
        </p:nvSpPr>
        <p:spPr>
          <a:xfrm>
            <a:off x="3626700" y="3207216"/>
            <a:ext cx="8090957" cy="1217450"/>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a:p>
            <a:pPr lvl="2"/>
            <a:r>
              <a:rPr lang="en-US" dirty="0"/>
              <a:t>Third level</a:t>
            </a:r>
          </a:p>
        </p:txBody>
      </p:sp>
      <p:sp>
        <p:nvSpPr>
          <p:cNvPr id="16" name="Image Placeholder 3">
            <a:extLst>
              <a:ext uri="{FF2B5EF4-FFF2-40B4-BE49-F238E27FC236}">
                <a16:creationId xmlns:a16="http://schemas.microsoft.com/office/drawing/2014/main" id="{A70ED764-0931-4273-A125-CE2D6E0F8A8D}"/>
              </a:ext>
            </a:extLst>
          </p:cNvPr>
          <p:cNvSpPr>
            <a:spLocks noGrp="1"/>
          </p:cNvSpPr>
          <p:nvPr>
            <p:ph sz="half" idx="16" hasCustomPrompt="1"/>
          </p:nvPr>
        </p:nvSpPr>
        <p:spPr>
          <a:xfrm>
            <a:off x="479343" y="4631282"/>
            <a:ext cx="2875957" cy="1217447"/>
          </a:xfrm>
        </p:spPr>
        <p:txBody>
          <a:bodyPr/>
          <a:lstStyle>
            <a:lvl1pPr marL="0" indent="0" algn="l">
              <a:buNone/>
              <a:defRPr/>
            </a:lvl1pPr>
            <a:lvl2pPr marL="457200" indent="0">
              <a:buNone/>
              <a:defRPr/>
            </a:lvl2pPr>
            <a:lvl3pPr marL="914400" indent="0">
              <a:buNone/>
              <a:defRPr/>
            </a:lvl3pPr>
          </a:lstStyle>
          <a:p>
            <a:pPr lvl="0"/>
            <a:r>
              <a:rPr lang="en-US" dirty="0"/>
              <a:t>Image 3</a:t>
            </a:r>
          </a:p>
        </p:txBody>
      </p:sp>
      <p:sp>
        <p:nvSpPr>
          <p:cNvPr id="17" name="Content Placeholder Bottom">
            <a:extLst>
              <a:ext uri="{FF2B5EF4-FFF2-40B4-BE49-F238E27FC236}">
                <a16:creationId xmlns:a16="http://schemas.microsoft.com/office/drawing/2014/main" id="{1A924411-097F-4689-AC4D-9173B40A69F2}"/>
              </a:ext>
            </a:extLst>
          </p:cNvPr>
          <p:cNvSpPr>
            <a:spLocks noGrp="1"/>
          </p:cNvSpPr>
          <p:nvPr>
            <p:ph sz="half" idx="17" hasCustomPrompt="1"/>
          </p:nvPr>
        </p:nvSpPr>
        <p:spPr>
          <a:xfrm>
            <a:off x="3626700" y="4631279"/>
            <a:ext cx="8090957" cy="1217450"/>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95082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Image/Four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899814"/>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9" name="Content Placeholder 1"/>
          <p:cNvSpPr>
            <a:spLocks noGrp="1"/>
          </p:cNvSpPr>
          <p:nvPr>
            <p:ph sz="half" idx="2" hasCustomPrompt="1"/>
          </p:nvPr>
        </p:nvSpPr>
        <p:spPr>
          <a:xfrm>
            <a:off x="3624200" y="1825625"/>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
        <p:nvSpPr>
          <p:cNvPr id="10" name="Image Placeholder 2">
            <a:extLst>
              <a:ext uri="{FF2B5EF4-FFF2-40B4-BE49-F238E27FC236}">
                <a16:creationId xmlns:a16="http://schemas.microsoft.com/office/drawing/2014/main" id="{02C25FD2-E251-4DC4-8F30-3EDA9A61D7DC}"/>
              </a:ext>
            </a:extLst>
          </p:cNvPr>
          <p:cNvSpPr>
            <a:spLocks noGrp="1"/>
          </p:cNvSpPr>
          <p:nvPr>
            <p:ph sz="half" idx="14" hasCustomPrompt="1"/>
          </p:nvPr>
        </p:nvSpPr>
        <p:spPr>
          <a:xfrm>
            <a:off x="476843" y="2941438"/>
            <a:ext cx="2875957" cy="899814"/>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11" name="Content Placeholder 2">
            <a:extLst>
              <a:ext uri="{FF2B5EF4-FFF2-40B4-BE49-F238E27FC236}">
                <a16:creationId xmlns:a16="http://schemas.microsoft.com/office/drawing/2014/main" id="{6FFE322F-E595-4582-997C-0A06F238C8D3}"/>
              </a:ext>
            </a:extLst>
          </p:cNvPr>
          <p:cNvSpPr>
            <a:spLocks noGrp="1"/>
          </p:cNvSpPr>
          <p:nvPr>
            <p:ph sz="half" idx="15" hasCustomPrompt="1"/>
          </p:nvPr>
        </p:nvSpPr>
        <p:spPr>
          <a:xfrm>
            <a:off x="3624200" y="2941435"/>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
        <p:nvSpPr>
          <p:cNvPr id="12" name="Image Placeholder 3">
            <a:extLst>
              <a:ext uri="{FF2B5EF4-FFF2-40B4-BE49-F238E27FC236}">
                <a16:creationId xmlns:a16="http://schemas.microsoft.com/office/drawing/2014/main" id="{647E63CA-E745-4DE2-B25A-D398F113EFA6}"/>
              </a:ext>
            </a:extLst>
          </p:cNvPr>
          <p:cNvSpPr>
            <a:spLocks noGrp="1"/>
          </p:cNvSpPr>
          <p:nvPr>
            <p:ph sz="half" idx="16" hasCustomPrompt="1"/>
          </p:nvPr>
        </p:nvSpPr>
        <p:spPr>
          <a:xfrm>
            <a:off x="480444" y="4065961"/>
            <a:ext cx="2875957" cy="899814"/>
          </a:xfrm>
        </p:spPr>
        <p:txBody>
          <a:bodyPr/>
          <a:lstStyle>
            <a:lvl1pPr marL="0" indent="0" algn="l">
              <a:buNone/>
              <a:defRPr/>
            </a:lvl1pPr>
            <a:lvl2pPr marL="457200" indent="0">
              <a:buNone/>
              <a:defRPr/>
            </a:lvl2pPr>
            <a:lvl3pPr marL="914400" indent="0">
              <a:buNone/>
              <a:defRPr/>
            </a:lvl3pPr>
          </a:lstStyle>
          <a:p>
            <a:pPr lvl="0"/>
            <a:r>
              <a:rPr lang="en-US" dirty="0"/>
              <a:t>Image 3</a:t>
            </a:r>
          </a:p>
        </p:txBody>
      </p:sp>
      <p:sp>
        <p:nvSpPr>
          <p:cNvPr id="13" name="Content Placeholder 3">
            <a:extLst>
              <a:ext uri="{FF2B5EF4-FFF2-40B4-BE49-F238E27FC236}">
                <a16:creationId xmlns:a16="http://schemas.microsoft.com/office/drawing/2014/main" id="{EFE66096-5B65-4DD6-9AD6-9E55675E34CD}"/>
              </a:ext>
            </a:extLst>
          </p:cNvPr>
          <p:cNvSpPr>
            <a:spLocks noGrp="1"/>
          </p:cNvSpPr>
          <p:nvPr>
            <p:ph sz="half" idx="17" hasCustomPrompt="1"/>
          </p:nvPr>
        </p:nvSpPr>
        <p:spPr>
          <a:xfrm>
            <a:off x="3627801" y="4065958"/>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
        <p:nvSpPr>
          <p:cNvPr id="14" name="Image Placeholder 4">
            <a:extLst>
              <a:ext uri="{FF2B5EF4-FFF2-40B4-BE49-F238E27FC236}">
                <a16:creationId xmlns:a16="http://schemas.microsoft.com/office/drawing/2014/main" id="{765390A9-B975-43C8-86E6-45E636A649C5}"/>
              </a:ext>
            </a:extLst>
          </p:cNvPr>
          <p:cNvSpPr>
            <a:spLocks noGrp="1"/>
          </p:cNvSpPr>
          <p:nvPr>
            <p:ph sz="half" idx="18" hasCustomPrompt="1"/>
          </p:nvPr>
        </p:nvSpPr>
        <p:spPr>
          <a:xfrm>
            <a:off x="480444" y="5181771"/>
            <a:ext cx="2875957" cy="899814"/>
          </a:xfrm>
        </p:spPr>
        <p:txBody>
          <a:bodyPr/>
          <a:lstStyle>
            <a:lvl1pPr marL="0" indent="0" algn="l">
              <a:buNone/>
              <a:defRPr/>
            </a:lvl1pPr>
            <a:lvl2pPr marL="457200" indent="0">
              <a:buNone/>
              <a:defRPr/>
            </a:lvl2pPr>
            <a:lvl3pPr marL="914400" indent="0">
              <a:buNone/>
              <a:defRPr/>
            </a:lvl3pPr>
          </a:lstStyle>
          <a:p>
            <a:pPr lvl="0"/>
            <a:r>
              <a:rPr lang="en-US" dirty="0"/>
              <a:t>Image 4</a:t>
            </a:r>
          </a:p>
        </p:txBody>
      </p:sp>
      <p:sp>
        <p:nvSpPr>
          <p:cNvPr id="15" name="Content Placeholder 4">
            <a:extLst>
              <a:ext uri="{FF2B5EF4-FFF2-40B4-BE49-F238E27FC236}">
                <a16:creationId xmlns:a16="http://schemas.microsoft.com/office/drawing/2014/main" id="{04B6F74B-2775-4949-A70C-BCBBFE20C3A2}"/>
              </a:ext>
            </a:extLst>
          </p:cNvPr>
          <p:cNvSpPr>
            <a:spLocks noGrp="1"/>
          </p:cNvSpPr>
          <p:nvPr>
            <p:ph sz="half" idx="19" hasCustomPrompt="1"/>
          </p:nvPr>
        </p:nvSpPr>
        <p:spPr>
          <a:xfrm>
            <a:off x="3627801" y="5181768"/>
            <a:ext cx="8090957" cy="895515"/>
          </a:xfrm>
        </p:spPr>
        <p:txBody>
          <a:bodyPr/>
          <a:lstStyle>
            <a:lvl1pPr>
              <a:spcAft>
                <a:spcPts val="800"/>
              </a:spcAft>
              <a:defRPr sz="1800" b="0"/>
            </a:lvl1pPr>
            <a:lvl2pPr>
              <a:spcAft>
                <a:spcPts val="800"/>
              </a:spcAft>
              <a:defRPr sz="1800" b="0"/>
            </a:lvl2pPr>
            <a:lvl3pPr>
              <a:spcAft>
                <a:spcPts val="800"/>
              </a:spcAft>
              <a:defRPr sz="1800" b="0"/>
            </a:lvl3pPr>
          </a:lstStyle>
          <a:p>
            <a:pPr lvl="0"/>
            <a:r>
              <a:rPr lang="en-US" dirty="0"/>
              <a:t>First Level</a:t>
            </a:r>
          </a:p>
          <a:p>
            <a:pPr lvl="1"/>
            <a:r>
              <a:rPr lang="en-US" dirty="0"/>
              <a:t>Second level</a:t>
            </a:r>
          </a:p>
        </p:txBody>
      </p:sp>
    </p:spTree>
    <p:custDataLst>
      <p:tags r:id="rId1"/>
    </p:custDataLst>
    <p:extLst>
      <p:ext uri="{BB962C8B-B14F-4D97-AF65-F5344CB8AC3E}">
        <p14:creationId xmlns:p14="http://schemas.microsoft.com/office/powerpoint/2010/main" val="2645674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dirty="0"/>
              <a:t>Click icon to add table</a:t>
            </a:r>
          </a:p>
        </p:txBody>
      </p:sp>
    </p:spTree>
    <p:extLst>
      <p:ext uri="{BB962C8B-B14F-4D97-AF65-F5344CB8AC3E}">
        <p14:creationId xmlns:p14="http://schemas.microsoft.com/office/powerpoint/2010/main" val="1269653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ection">
    <p:bg>
      <p:bgPr>
        <a:solidFill>
          <a:schemeClr val="accent1"/>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38200" y="2820280"/>
            <a:ext cx="10515600" cy="1217447"/>
          </a:xfrm>
        </p:spPr>
        <p:txBody>
          <a:bodyPr/>
          <a:lstStyle>
            <a:lvl1pPr>
              <a:defRPr sz="6000">
                <a:solidFill>
                  <a:schemeClr val="bg1"/>
                </a:solidFill>
              </a:defRPr>
            </a:lvl1pPr>
          </a:lstStyle>
          <a:p>
            <a:r>
              <a:rPr lang="en-US" dirty="0"/>
              <a:t>Section Title</a:t>
            </a:r>
          </a:p>
        </p:txBody>
      </p:sp>
    </p:spTree>
    <p:custDataLst>
      <p:tags r:id="rId1"/>
    </p:custDataLst>
    <p:extLst>
      <p:ext uri="{BB962C8B-B14F-4D97-AF65-F5344CB8AC3E}">
        <p14:creationId xmlns:p14="http://schemas.microsoft.com/office/powerpoint/2010/main" val="276170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D469E211-00F4-4FD0-BC72-B3E95435FB68}"/>
              </a:ext>
            </a:extLst>
          </p:cNvP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Content Placeholder"/>
          <p:cNvSpPr>
            <a:spLocks noGrp="1"/>
          </p:cNvSpPr>
          <p:nvPr>
            <p:ph idx="1" hasCustomPrompt="1"/>
          </p:nvPr>
        </p:nvSpPr>
        <p:spPr>
          <a:xfrm>
            <a:off x="476843" y="1825625"/>
            <a:ext cx="932474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pic>
        <p:nvPicPr>
          <p:cNvPr id="10" name="Decorative Graphic">
            <a:extLst>
              <a:ext uri="{FF2B5EF4-FFF2-40B4-BE49-F238E27FC236}">
                <a16:creationId xmlns:a16="http://schemas.microsoft.com/office/drawing/2014/main" id="{D9F3AE94-249A-4A1E-BCBD-6A9003E3ADB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01583" y="4681709"/>
            <a:ext cx="2062163" cy="1682723"/>
          </a:xfrm>
          <a:prstGeom prst="rect">
            <a:avLst/>
          </a:prstGeom>
        </p:spPr>
      </p:pic>
    </p:spTree>
    <p:custDataLst>
      <p:tags r:id="rId1"/>
    </p:custDataLst>
    <p:extLst>
      <p:ext uri="{BB962C8B-B14F-4D97-AF65-F5344CB8AC3E}">
        <p14:creationId xmlns:p14="http://schemas.microsoft.com/office/powerpoint/2010/main" val="221604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p:cNvSpPr>
            <a:spLocks noGrp="1"/>
          </p:cNvSpPr>
          <p:nvPr>
            <p:ph idx="1" hasCustomPrompt="1"/>
          </p:nvPr>
        </p:nvSpPr>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306619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Left"/>
          <p:cNvSpPr>
            <a:spLocks noGrp="1"/>
          </p:cNvSpPr>
          <p:nvPr>
            <p:ph sz="half" idx="1" hasCustomPrompt="1"/>
          </p:nvPr>
        </p:nvSpPr>
        <p:spPr>
          <a:xfrm>
            <a:off x="476843" y="1825625"/>
            <a:ext cx="5542957"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4" name="Content Placeholder Right"/>
          <p:cNvSpPr>
            <a:spLocks noGrp="1"/>
          </p:cNvSpPr>
          <p:nvPr>
            <p:ph sz="half" idx="2" hasCustomPrompt="1"/>
          </p:nvPr>
        </p:nvSpPr>
        <p:spPr>
          <a:xfrm>
            <a:off x="6172200" y="1825625"/>
            <a:ext cx="5542956"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83427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Left"/>
          <p:cNvSpPr>
            <a:spLocks noGrp="1"/>
          </p:cNvSpPr>
          <p:nvPr>
            <p:ph sz="half" idx="1" hasCustomPrompt="1"/>
          </p:nvPr>
        </p:nvSpPr>
        <p:spPr>
          <a:xfrm>
            <a:off x="476844" y="1825625"/>
            <a:ext cx="334453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5" name="Content Placeholder Middle">
            <a:extLst>
              <a:ext uri="{FF2B5EF4-FFF2-40B4-BE49-F238E27FC236}">
                <a16:creationId xmlns:a16="http://schemas.microsoft.com/office/drawing/2014/main" id="{1D13BCCE-AB68-426C-9401-BABA201385F3}"/>
              </a:ext>
            </a:extLst>
          </p:cNvPr>
          <p:cNvSpPr>
            <a:spLocks noGrp="1"/>
          </p:cNvSpPr>
          <p:nvPr>
            <p:ph sz="half" idx="10" hasCustomPrompt="1"/>
          </p:nvPr>
        </p:nvSpPr>
        <p:spPr>
          <a:xfrm>
            <a:off x="4423735" y="1829037"/>
            <a:ext cx="334453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4" name="Content Placeholder Right"/>
          <p:cNvSpPr>
            <a:spLocks noGrp="1"/>
          </p:cNvSpPr>
          <p:nvPr>
            <p:ph sz="half" idx="2" hasCustomPrompt="1"/>
          </p:nvPr>
        </p:nvSpPr>
        <p:spPr>
          <a:xfrm>
            <a:off x="8370626" y="1825625"/>
            <a:ext cx="3344530" cy="4351338"/>
          </a:xfrm>
        </p:spPr>
        <p:txBody>
          <a:bodyPr/>
          <a:lstStyle>
            <a:lvl1pPr>
              <a:spcAft>
                <a:spcPts val="800"/>
              </a:spcAft>
              <a:defRPr sz="240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48918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itle"/>
          <p:cNvSpPr>
            <a:spLocks noGrp="1"/>
          </p:cNvSpPr>
          <p:nvPr>
            <p:ph type="title" hasCustomPrompt="1"/>
          </p:nvPr>
        </p:nvSpPr>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8767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2621900"/>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10" name="Content Placeholder Bottom"/>
          <p:cNvSpPr>
            <a:spLocks noGrp="1"/>
          </p:cNvSpPr>
          <p:nvPr>
            <p:ph type="body" sz="quarter" idx="13" hasCustomPrompt="1"/>
          </p:nvPr>
        </p:nvSpPr>
        <p:spPr>
          <a:xfrm>
            <a:off x="476844" y="5395327"/>
            <a:ext cx="11241914" cy="951787"/>
          </a:xfrm>
        </p:spPr>
        <p:txBody>
          <a:bodyPr/>
          <a:lstStyle>
            <a:lvl1pPr marL="112713" indent="-112713">
              <a:defRPr sz="900" b="0"/>
            </a:lvl1pPr>
            <a:lvl2pPr marL="336550" indent="-112713">
              <a:defRPr sz="900" b="0"/>
            </a:lvl2pPr>
            <a:lvl3pPr marL="685800" indent="-168275">
              <a:defRPr sz="900" b="0"/>
            </a:lvl3pPr>
            <a:lvl4pPr>
              <a:defRPr sz="900" b="0"/>
            </a:lvl4pPr>
            <a:lvl5pPr>
              <a:defRPr sz="900" b="0"/>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38073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Images">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476843" y="368315"/>
            <a:ext cx="11241915" cy="1217447"/>
          </a:xfrm>
        </p:spPr>
        <p:txBody>
          <a:bodyPr/>
          <a:lstStyle>
            <a:lvl1pPr>
              <a:defRPr/>
            </a:lvl1pPr>
          </a:lstStyle>
          <a:p>
            <a:r>
              <a:rPr lang="en-US" dirty="0"/>
              <a:t>Slide Title</a:t>
            </a:r>
          </a:p>
        </p:txBody>
      </p:sp>
      <p:sp>
        <p:nvSpPr>
          <p:cNvPr id="3" name="Subtitle"/>
          <p:cNvSpPr>
            <a:spLocks noGrp="1"/>
          </p:cNvSpPr>
          <p:nvPr>
            <p:ph sz="half" idx="1" hasCustomPrompt="1"/>
          </p:nvPr>
        </p:nvSpPr>
        <p:spPr>
          <a:xfrm>
            <a:off x="476843" y="1857694"/>
            <a:ext cx="11241915" cy="691143"/>
          </a:xfrm>
        </p:spPr>
        <p:txBody>
          <a:bodyPr/>
          <a:lstStyle>
            <a:lvl1pPr marL="0" indent="0">
              <a:buNone/>
              <a:defRPr sz="2800" b="1"/>
            </a:lvl1pPr>
            <a:lvl2pPr>
              <a:defRPr sz="2800" b="0"/>
            </a:lvl2pPr>
            <a:lvl3pPr>
              <a:defRPr sz="2400" b="0"/>
            </a:lvl3pPr>
          </a:lstStyle>
          <a:p>
            <a:pPr lvl="0"/>
            <a:r>
              <a:rPr lang="en-US" dirty="0"/>
              <a:t>Click to add subtitle</a:t>
            </a:r>
          </a:p>
        </p:txBody>
      </p:sp>
      <p:sp>
        <p:nvSpPr>
          <p:cNvPr id="4" name="Content Placeholder"/>
          <p:cNvSpPr>
            <a:spLocks noGrp="1"/>
          </p:cNvSpPr>
          <p:nvPr>
            <p:ph sz="half" idx="2" hasCustomPrompt="1"/>
          </p:nvPr>
        </p:nvSpPr>
        <p:spPr>
          <a:xfrm>
            <a:off x="476843" y="2677888"/>
            <a:ext cx="11241915" cy="1505492"/>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
        <p:nvSpPr>
          <p:cNvPr id="6" name="Content Placeholder 1">
            <a:extLst>
              <a:ext uri="{FF2B5EF4-FFF2-40B4-BE49-F238E27FC236}">
                <a16:creationId xmlns:a16="http://schemas.microsoft.com/office/drawing/2014/main" id="{B7E0CC24-A3CA-45F3-BF2B-B8EB09000563}"/>
              </a:ext>
            </a:extLst>
          </p:cNvPr>
          <p:cNvSpPr>
            <a:spLocks noGrp="1"/>
          </p:cNvSpPr>
          <p:nvPr>
            <p:ph idx="10" hasCustomPrompt="1"/>
          </p:nvPr>
        </p:nvSpPr>
        <p:spPr>
          <a:xfrm>
            <a:off x="476844" y="4310385"/>
            <a:ext cx="2563240" cy="2024480"/>
          </a:xfrm>
        </p:spPr>
        <p:txBody>
          <a:bodyPr/>
          <a:lstStyle>
            <a:lvl1pPr marL="0" indent="0" algn="ctr">
              <a:buNone/>
              <a:defRPr/>
            </a:lvl1pPr>
          </a:lstStyle>
          <a:p>
            <a:pPr lvl="0"/>
            <a:r>
              <a:rPr lang="en-US" dirty="0"/>
              <a:t>Insert here 1</a:t>
            </a:r>
          </a:p>
        </p:txBody>
      </p:sp>
      <p:sp>
        <p:nvSpPr>
          <p:cNvPr id="7" name="Content Placeholder 2">
            <a:extLst>
              <a:ext uri="{FF2B5EF4-FFF2-40B4-BE49-F238E27FC236}">
                <a16:creationId xmlns:a16="http://schemas.microsoft.com/office/drawing/2014/main" id="{0065DFA3-2F0A-45C7-8124-3D672EB9205A}"/>
              </a:ext>
            </a:extLst>
          </p:cNvPr>
          <p:cNvSpPr>
            <a:spLocks noGrp="1"/>
          </p:cNvSpPr>
          <p:nvPr>
            <p:ph idx="11" hasCustomPrompt="1"/>
          </p:nvPr>
        </p:nvSpPr>
        <p:spPr>
          <a:xfrm>
            <a:off x="3382488" y="4310385"/>
            <a:ext cx="2563240" cy="2024480"/>
          </a:xfrm>
        </p:spPr>
        <p:txBody>
          <a:bodyPr/>
          <a:lstStyle>
            <a:lvl1pPr marL="0" indent="0" algn="ctr">
              <a:buNone/>
              <a:defRPr/>
            </a:lvl1pPr>
          </a:lstStyle>
          <a:p>
            <a:pPr lvl="0"/>
            <a:r>
              <a:rPr lang="en-US" dirty="0"/>
              <a:t>Insert here 2</a:t>
            </a:r>
          </a:p>
        </p:txBody>
      </p:sp>
      <p:sp>
        <p:nvSpPr>
          <p:cNvPr id="9" name="Content Placeholder 3">
            <a:extLst>
              <a:ext uri="{FF2B5EF4-FFF2-40B4-BE49-F238E27FC236}">
                <a16:creationId xmlns:a16="http://schemas.microsoft.com/office/drawing/2014/main" id="{5EAAA4B2-2F70-4899-9014-89954C200D50}"/>
              </a:ext>
            </a:extLst>
          </p:cNvPr>
          <p:cNvSpPr>
            <a:spLocks noGrp="1"/>
          </p:cNvSpPr>
          <p:nvPr>
            <p:ph idx="13" hasCustomPrompt="1"/>
          </p:nvPr>
        </p:nvSpPr>
        <p:spPr>
          <a:xfrm>
            <a:off x="6281896" y="4319291"/>
            <a:ext cx="2563240" cy="2024480"/>
          </a:xfrm>
        </p:spPr>
        <p:txBody>
          <a:bodyPr/>
          <a:lstStyle>
            <a:lvl1pPr marL="0" indent="0" algn="ctr">
              <a:buNone/>
              <a:defRPr/>
            </a:lvl1pPr>
          </a:lstStyle>
          <a:p>
            <a:pPr lvl="0"/>
            <a:r>
              <a:rPr lang="en-US" dirty="0"/>
              <a:t>Insert here 3</a:t>
            </a:r>
          </a:p>
        </p:txBody>
      </p:sp>
      <p:sp>
        <p:nvSpPr>
          <p:cNvPr id="11" name="Content Placeholder 4">
            <a:extLst>
              <a:ext uri="{FF2B5EF4-FFF2-40B4-BE49-F238E27FC236}">
                <a16:creationId xmlns:a16="http://schemas.microsoft.com/office/drawing/2014/main" id="{138B1A98-C967-4B94-B1F7-E158393317F4}"/>
              </a:ext>
            </a:extLst>
          </p:cNvPr>
          <p:cNvSpPr>
            <a:spLocks noGrp="1"/>
          </p:cNvSpPr>
          <p:nvPr>
            <p:ph idx="15" hasCustomPrompt="1"/>
          </p:nvPr>
        </p:nvSpPr>
        <p:spPr>
          <a:xfrm>
            <a:off x="9151916" y="4319291"/>
            <a:ext cx="2563240" cy="2024480"/>
          </a:xfrm>
        </p:spPr>
        <p:txBody>
          <a:bodyPr/>
          <a:lstStyle>
            <a:lvl1pPr marL="0" indent="0" algn="ctr">
              <a:buNone/>
              <a:defRPr/>
            </a:lvl1pPr>
          </a:lstStyle>
          <a:p>
            <a:pPr lvl="0"/>
            <a:r>
              <a:rPr lang="en-US" dirty="0"/>
              <a:t>Insert here 4</a:t>
            </a:r>
          </a:p>
        </p:txBody>
      </p:sp>
    </p:spTree>
    <p:custDataLst>
      <p:tags r:id="rId1"/>
    </p:custDataLst>
    <p:extLst>
      <p:ext uri="{BB962C8B-B14F-4D97-AF65-F5344CB8AC3E}">
        <p14:creationId xmlns:p14="http://schemas.microsoft.com/office/powerpoint/2010/main" val="388826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 Image/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3" name="Content Placeholder 1"/>
          <p:cNvSpPr>
            <a:spLocks noGrp="1"/>
          </p:cNvSpPr>
          <p:nvPr>
            <p:ph idx="1" hasCustomPrompt="1"/>
          </p:nvPr>
        </p:nvSpPr>
        <p:spPr>
          <a:xfrm>
            <a:off x="476844" y="1944375"/>
            <a:ext cx="2563240" cy="2024480"/>
          </a:xfrm>
        </p:spPr>
        <p:txBody>
          <a:bodyPr/>
          <a:lstStyle>
            <a:lvl1pPr marL="0" indent="0" algn="ctr">
              <a:buNone/>
              <a:defRPr/>
            </a:lvl1pPr>
          </a:lstStyle>
          <a:p>
            <a:pPr lvl="0"/>
            <a:r>
              <a:rPr lang="en-US" dirty="0"/>
              <a:t>Insert here 1</a:t>
            </a:r>
          </a:p>
        </p:txBody>
      </p:sp>
      <p:sp>
        <p:nvSpPr>
          <p:cNvPr id="15" name="Content Placeholder 2">
            <a:extLst>
              <a:ext uri="{FF2B5EF4-FFF2-40B4-BE49-F238E27FC236}">
                <a16:creationId xmlns:a16="http://schemas.microsoft.com/office/drawing/2014/main" id="{A951D41C-52EA-4F3C-BC8E-A9309F4EB627}"/>
              </a:ext>
            </a:extLst>
          </p:cNvPr>
          <p:cNvSpPr>
            <a:spLocks noGrp="1"/>
          </p:cNvSpPr>
          <p:nvPr>
            <p:ph idx="11" hasCustomPrompt="1"/>
          </p:nvPr>
        </p:nvSpPr>
        <p:spPr>
          <a:xfrm>
            <a:off x="3382488" y="1944375"/>
            <a:ext cx="2563240" cy="2024480"/>
          </a:xfrm>
        </p:spPr>
        <p:txBody>
          <a:bodyPr/>
          <a:lstStyle>
            <a:lvl1pPr marL="0" indent="0" algn="ctr">
              <a:buNone/>
              <a:defRPr/>
            </a:lvl1pPr>
          </a:lstStyle>
          <a:p>
            <a:pPr lvl="0"/>
            <a:r>
              <a:rPr lang="en-US" dirty="0"/>
              <a:t>Insert here 2</a:t>
            </a:r>
          </a:p>
        </p:txBody>
      </p:sp>
      <p:sp>
        <p:nvSpPr>
          <p:cNvPr id="17" name="Content Placeholder 3">
            <a:extLst>
              <a:ext uri="{FF2B5EF4-FFF2-40B4-BE49-F238E27FC236}">
                <a16:creationId xmlns:a16="http://schemas.microsoft.com/office/drawing/2014/main" id="{1CD2ACDE-E8DF-4B19-9DBB-017510EECF31}"/>
              </a:ext>
            </a:extLst>
          </p:cNvPr>
          <p:cNvSpPr>
            <a:spLocks noGrp="1"/>
          </p:cNvSpPr>
          <p:nvPr>
            <p:ph idx="13" hasCustomPrompt="1"/>
          </p:nvPr>
        </p:nvSpPr>
        <p:spPr>
          <a:xfrm>
            <a:off x="6281896" y="1953281"/>
            <a:ext cx="2563240" cy="2024480"/>
          </a:xfrm>
        </p:spPr>
        <p:txBody>
          <a:bodyPr/>
          <a:lstStyle>
            <a:lvl1pPr marL="0" indent="0" algn="ctr">
              <a:buNone/>
              <a:defRPr/>
            </a:lvl1pPr>
          </a:lstStyle>
          <a:p>
            <a:pPr lvl="0"/>
            <a:r>
              <a:rPr lang="en-US" dirty="0"/>
              <a:t>Insert here 3</a:t>
            </a:r>
          </a:p>
        </p:txBody>
      </p:sp>
      <p:sp>
        <p:nvSpPr>
          <p:cNvPr id="19" name="Content Placeholder 4">
            <a:extLst>
              <a:ext uri="{FF2B5EF4-FFF2-40B4-BE49-F238E27FC236}">
                <a16:creationId xmlns:a16="http://schemas.microsoft.com/office/drawing/2014/main" id="{F18F8C24-8F67-4A0C-8E2F-54E8026EAD00}"/>
              </a:ext>
            </a:extLst>
          </p:cNvPr>
          <p:cNvSpPr>
            <a:spLocks noGrp="1"/>
          </p:cNvSpPr>
          <p:nvPr>
            <p:ph idx="15" hasCustomPrompt="1"/>
          </p:nvPr>
        </p:nvSpPr>
        <p:spPr>
          <a:xfrm>
            <a:off x="9151916" y="1953281"/>
            <a:ext cx="2563240" cy="2024480"/>
          </a:xfrm>
        </p:spPr>
        <p:txBody>
          <a:bodyPr/>
          <a:lstStyle>
            <a:lvl1pPr marL="0" indent="0" algn="ctr">
              <a:buNone/>
              <a:defRPr/>
            </a:lvl1pPr>
          </a:lstStyle>
          <a:p>
            <a:pPr lvl="0"/>
            <a:r>
              <a:rPr lang="en-US" dirty="0"/>
              <a:t>Insert here 4</a:t>
            </a:r>
          </a:p>
        </p:txBody>
      </p:sp>
      <p:sp>
        <p:nvSpPr>
          <p:cNvPr id="9" name="Content Placeholder 5">
            <a:extLst>
              <a:ext uri="{FF2B5EF4-FFF2-40B4-BE49-F238E27FC236}">
                <a16:creationId xmlns:a16="http://schemas.microsoft.com/office/drawing/2014/main" id="{1950DDEC-E898-4F6D-A7F2-930A23B3C11F}"/>
              </a:ext>
            </a:extLst>
          </p:cNvPr>
          <p:cNvSpPr>
            <a:spLocks noGrp="1"/>
          </p:cNvSpPr>
          <p:nvPr>
            <p:ph idx="10" hasCustomPrompt="1"/>
          </p:nvPr>
        </p:nvSpPr>
        <p:spPr>
          <a:xfrm>
            <a:off x="476843" y="4128059"/>
            <a:ext cx="2563241" cy="2024480"/>
          </a:xfrm>
        </p:spPr>
        <p:txBody>
          <a:bodyPr/>
          <a:lstStyle>
            <a:lvl1pPr marL="0" indent="0" algn="ctr">
              <a:buNone/>
              <a:defRPr/>
            </a:lvl1pPr>
          </a:lstStyle>
          <a:p>
            <a:pPr lvl="0"/>
            <a:r>
              <a:rPr lang="en-US" dirty="0"/>
              <a:t>Insert here 5</a:t>
            </a:r>
          </a:p>
        </p:txBody>
      </p:sp>
      <p:sp>
        <p:nvSpPr>
          <p:cNvPr id="16" name="Content Placeholder 6">
            <a:extLst>
              <a:ext uri="{FF2B5EF4-FFF2-40B4-BE49-F238E27FC236}">
                <a16:creationId xmlns:a16="http://schemas.microsoft.com/office/drawing/2014/main" id="{B7548D5A-3DFF-4FF5-A587-74246B76C1A7}"/>
              </a:ext>
            </a:extLst>
          </p:cNvPr>
          <p:cNvSpPr>
            <a:spLocks noGrp="1"/>
          </p:cNvSpPr>
          <p:nvPr>
            <p:ph idx="12" hasCustomPrompt="1"/>
          </p:nvPr>
        </p:nvSpPr>
        <p:spPr>
          <a:xfrm>
            <a:off x="3382487" y="4128059"/>
            <a:ext cx="2563241" cy="2024480"/>
          </a:xfrm>
        </p:spPr>
        <p:txBody>
          <a:bodyPr/>
          <a:lstStyle>
            <a:lvl1pPr marL="0" indent="0" algn="ctr">
              <a:buNone/>
              <a:defRPr/>
            </a:lvl1pPr>
          </a:lstStyle>
          <a:p>
            <a:pPr lvl="0"/>
            <a:r>
              <a:rPr lang="en-US" dirty="0"/>
              <a:t>Insert here 6</a:t>
            </a:r>
          </a:p>
        </p:txBody>
      </p:sp>
      <p:sp>
        <p:nvSpPr>
          <p:cNvPr id="18" name="Content Placeholder 7">
            <a:extLst>
              <a:ext uri="{FF2B5EF4-FFF2-40B4-BE49-F238E27FC236}">
                <a16:creationId xmlns:a16="http://schemas.microsoft.com/office/drawing/2014/main" id="{A24E382A-7ED1-49CB-8053-85276CAEB9B2}"/>
              </a:ext>
            </a:extLst>
          </p:cNvPr>
          <p:cNvSpPr>
            <a:spLocks noGrp="1"/>
          </p:cNvSpPr>
          <p:nvPr>
            <p:ph idx="14" hasCustomPrompt="1"/>
          </p:nvPr>
        </p:nvSpPr>
        <p:spPr>
          <a:xfrm>
            <a:off x="6281895" y="4136965"/>
            <a:ext cx="2563241" cy="2024480"/>
          </a:xfrm>
        </p:spPr>
        <p:txBody>
          <a:bodyPr/>
          <a:lstStyle>
            <a:lvl1pPr marL="0" indent="0" algn="ctr">
              <a:buNone/>
              <a:defRPr/>
            </a:lvl1pPr>
          </a:lstStyle>
          <a:p>
            <a:pPr lvl="0"/>
            <a:r>
              <a:rPr lang="en-US" dirty="0"/>
              <a:t>Insert here 7</a:t>
            </a:r>
          </a:p>
        </p:txBody>
      </p:sp>
      <p:sp>
        <p:nvSpPr>
          <p:cNvPr id="20" name="Content Placeholder 8">
            <a:extLst>
              <a:ext uri="{FF2B5EF4-FFF2-40B4-BE49-F238E27FC236}">
                <a16:creationId xmlns:a16="http://schemas.microsoft.com/office/drawing/2014/main" id="{AC6187B3-59CD-4356-83E5-962B5ACC4AEB}"/>
              </a:ext>
            </a:extLst>
          </p:cNvPr>
          <p:cNvSpPr>
            <a:spLocks noGrp="1"/>
          </p:cNvSpPr>
          <p:nvPr>
            <p:ph idx="16" hasCustomPrompt="1"/>
          </p:nvPr>
        </p:nvSpPr>
        <p:spPr>
          <a:xfrm>
            <a:off x="9151915" y="4136965"/>
            <a:ext cx="2563241" cy="2024480"/>
          </a:xfrm>
        </p:spPr>
        <p:txBody>
          <a:bodyPr/>
          <a:lstStyle>
            <a:lvl1pPr marL="0" indent="0" algn="ctr">
              <a:buNone/>
              <a:defRPr/>
            </a:lvl1pPr>
          </a:lstStyle>
          <a:p>
            <a:pPr lvl="0"/>
            <a:r>
              <a:rPr lang="en-US" dirty="0"/>
              <a:t>Insert here 8</a:t>
            </a:r>
          </a:p>
        </p:txBody>
      </p:sp>
    </p:spTree>
    <p:custDataLst>
      <p:tags r:id="rId1"/>
    </p:custDataLst>
    <p:extLst>
      <p:ext uri="{BB962C8B-B14F-4D97-AF65-F5344CB8AC3E}">
        <p14:creationId xmlns:p14="http://schemas.microsoft.com/office/powerpoint/2010/main" val="29587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One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a:t>Slide Title</a:t>
            </a:r>
          </a:p>
        </p:txBody>
      </p:sp>
      <p:sp>
        <p:nvSpPr>
          <p:cNvPr id="8" name="Image Placeholder 1"/>
          <p:cNvSpPr>
            <a:spLocks noGrp="1"/>
          </p:cNvSpPr>
          <p:nvPr>
            <p:ph sz="half" idx="13" hasCustomPrompt="1"/>
          </p:nvPr>
        </p:nvSpPr>
        <p:spPr>
          <a:xfrm>
            <a:off x="476843" y="1825628"/>
            <a:ext cx="2875957" cy="2045728"/>
          </a:xfrm>
        </p:spPr>
        <p:txBody>
          <a:bodyPr/>
          <a:lstStyle>
            <a:lvl1pPr marL="0" indent="0" algn="l">
              <a:buNone/>
              <a:defRPr/>
            </a:lvl1pPr>
            <a:lvl2pPr marL="457200" indent="0">
              <a:buNone/>
              <a:defRPr/>
            </a:lvl2pPr>
            <a:lvl3pPr marL="914400" indent="0">
              <a:buNone/>
              <a:defRPr/>
            </a:lvl3pPr>
          </a:lstStyle>
          <a:p>
            <a:pPr lvl="0"/>
            <a:r>
              <a:rPr lang="en-US" dirty="0"/>
              <a:t>Image 1</a:t>
            </a:r>
          </a:p>
        </p:txBody>
      </p:sp>
      <p:sp>
        <p:nvSpPr>
          <p:cNvPr id="7" name="Image Placeholder 2">
            <a:extLst>
              <a:ext uri="{FF2B5EF4-FFF2-40B4-BE49-F238E27FC236}">
                <a16:creationId xmlns:a16="http://schemas.microsoft.com/office/drawing/2014/main" id="{9100EECD-9921-43E0-9472-84C089BD629F}"/>
              </a:ext>
            </a:extLst>
          </p:cNvPr>
          <p:cNvSpPr>
            <a:spLocks noGrp="1"/>
          </p:cNvSpPr>
          <p:nvPr>
            <p:ph sz="half" idx="14" hasCustomPrompt="1"/>
          </p:nvPr>
        </p:nvSpPr>
        <p:spPr>
          <a:xfrm>
            <a:off x="476843" y="4132558"/>
            <a:ext cx="2875957" cy="2045727"/>
          </a:xfrm>
        </p:spPr>
        <p:txBody>
          <a:bodyPr/>
          <a:lstStyle>
            <a:lvl1pPr marL="0" indent="0" algn="l">
              <a:buNone/>
              <a:defRPr/>
            </a:lvl1pPr>
            <a:lvl2pPr marL="457200" indent="0">
              <a:buNone/>
              <a:defRPr/>
            </a:lvl2pPr>
            <a:lvl3pPr marL="914400" indent="0">
              <a:buNone/>
              <a:defRPr/>
            </a:lvl3pPr>
          </a:lstStyle>
          <a:p>
            <a:pPr lvl="0"/>
            <a:r>
              <a:rPr lang="en-US" dirty="0"/>
              <a:t>Image 2</a:t>
            </a:r>
          </a:p>
        </p:txBody>
      </p:sp>
      <p:sp>
        <p:nvSpPr>
          <p:cNvPr id="9" name="Content Placeholder"/>
          <p:cNvSpPr>
            <a:spLocks noGrp="1"/>
          </p:cNvSpPr>
          <p:nvPr>
            <p:ph sz="half" idx="2" hasCustomPrompt="1"/>
          </p:nvPr>
        </p:nvSpPr>
        <p:spPr>
          <a:xfrm>
            <a:off x="3624200" y="1825625"/>
            <a:ext cx="8090957" cy="4351338"/>
          </a:xfrm>
        </p:spPr>
        <p:txBody>
          <a:bodyPr/>
          <a:lstStyle>
            <a:lvl1pPr>
              <a:spcAft>
                <a:spcPts val="800"/>
              </a:spcAft>
              <a:defRPr sz="2400" b="0"/>
            </a:lvl1pPr>
            <a:lvl2pPr>
              <a:spcAft>
                <a:spcPts val="800"/>
              </a:spcAft>
              <a:defRPr sz="2400" b="0"/>
            </a:lvl2pPr>
            <a:lvl3pPr>
              <a:spcAft>
                <a:spcPts val="800"/>
              </a:spcAft>
              <a:defRPr sz="2400" b="0"/>
            </a:lvl3pPr>
          </a:lstStyle>
          <a:p>
            <a:pPr lvl="0"/>
            <a:r>
              <a:rPr lang="en-US" dirty="0"/>
              <a:t>First Level</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288072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000" smtClean="0">
                <a:solidFill>
                  <a:schemeClr val="tx1">
                    <a:lumMod val="60000"/>
                    <a:lumOff val="40000"/>
                  </a:schemeClr>
                </a:solidFill>
                <a:latin typeface="+mn-lt"/>
              </a:rPr>
              <a:pPr/>
              <a:t>‹#›</a:t>
            </a:fld>
            <a:endParaRPr lang="en-US" sz="1000" dirty="0">
              <a:solidFill>
                <a:schemeClr val="tx1">
                  <a:lumMod val="60000"/>
                  <a:lumOff val="40000"/>
                </a:schemeClr>
              </a:solidFill>
              <a:latin typeface="+mn-lt"/>
            </a:endParaRPr>
          </a:p>
        </p:txBody>
      </p:sp>
      <p:sp>
        <p:nvSpPr>
          <p:cNvPr id="2" name="Title Placeholder"/>
          <p:cNvSpPr>
            <a:spLocks noGrp="1"/>
          </p:cNvSpPr>
          <p:nvPr>
            <p:ph type="title"/>
          </p:nvPr>
        </p:nvSpPr>
        <p:spPr>
          <a:xfrm>
            <a:off x="476843" y="47324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p:txBody>
      </p:sp>
      <p:pic>
        <p:nvPicPr>
          <p:cNvPr id="5" name="Logo">
            <a:extLst>
              <a:ext uri="{FF2B5EF4-FFF2-40B4-BE49-F238E27FC236}">
                <a16:creationId xmlns:a16="http://schemas.microsoft.com/office/drawing/2014/main" id="{7D9DE7A7-3324-4B9D-A406-42B62C5A8F9E}"/>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22286" y="6444088"/>
            <a:ext cx="1262321" cy="2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pyright">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1662894" y="6418105"/>
            <a:ext cx="9607613" cy="369332"/>
          </a:xfrm>
          <a:prstGeom prst="rect">
            <a:avLst/>
          </a:prstGeom>
          <a:noFill/>
        </p:spPr>
        <p:txBody>
          <a:bodyPr wrap="square" rtlCol="0">
            <a:spAutoFit/>
          </a:bodyPr>
          <a:lstStyle/>
          <a:p>
            <a:pPr algn="l"/>
            <a:r>
              <a:rPr lang="en-US" sz="900" dirty="0"/>
              <a:t>Eckert/triOS College, Hands-On Microsoft Windows Server, 3</a:t>
            </a:r>
            <a:r>
              <a:rPr lang="en-US" sz="900" baseline="30000" dirty="0"/>
              <a:t>rd</a:t>
            </a:r>
            <a:r>
              <a:rPr lang="en-US" sz="900" dirty="0"/>
              <a:t> Edition. ©2021 Cengage. All Rights Reserved. May not be scanned, copied or duplicated, or posted to a publicly accessible website, in whole or in part.</a:t>
            </a:r>
            <a:endParaRPr lang="en-US" sz="900" dirty="0">
              <a:solidFill>
                <a:schemeClr val="tx1">
                  <a:lumMod val="60000"/>
                  <a:lumOff val="40000"/>
                </a:schemeClr>
              </a:solidFill>
              <a:latin typeface="+mn-lt"/>
            </a:endParaRPr>
          </a:p>
        </p:txBody>
      </p:sp>
      <p:sp>
        <p:nvSpPr>
          <p:cNvPr id="9" name="Rectangle 8">
            <a:extLst>
              <a:ext uri="{FF2B5EF4-FFF2-40B4-BE49-F238E27FC236}">
                <a16:creationId xmlns:a16="http://schemas.microsoft.com/office/drawing/2014/main" id="{69B8FC9A-ED05-42CA-9228-35082338CFF6}"/>
              </a:ext>
              <a:ext uri="{C183D7F6-B498-43B3-948B-1728B52AA6E4}">
                <adec:decorative xmlns:adec="http://schemas.microsoft.com/office/drawing/2017/decorative" val="1"/>
              </a:ext>
            </a:extLst>
          </p:cNvPr>
          <p:cNvSpPr/>
          <p:nvPr userDrawn="1"/>
        </p:nvSpPr>
        <p:spPr>
          <a:xfrm>
            <a:off x="11937872" y="0"/>
            <a:ext cx="2541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C69483-BC4E-456F-B0B8-D2823A424DD5}"/>
              </a:ext>
              <a:ext uri="{C183D7F6-B498-43B3-948B-1728B52AA6E4}">
                <adec:decorative xmlns:adec="http://schemas.microsoft.com/office/drawing/2017/decorative" val="1"/>
              </a:ext>
            </a:extLst>
          </p:cNvPr>
          <p:cNvSpPr/>
          <p:nvPr userDrawn="1"/>
        </p:nvSpPr>
        <p:spPr>
          <a:xfrm>
            <a:off x="11939209" y="2444919"/>
            <a:ext cx="256032" cy="1927055"/>
          </a:xfrm>
          <a:prstGeom prst="rect">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D74B821-92A8-4FA3-91FE-CA155C46F51E}"/>
              </a:ext>
              <a:ext uri="{C183D7F6-B498-43B3-948B-1728B52AA6E4}">
                <adec:decorative xmlns:adec="http://schemas.microsoft.com/office/drawing/2017/decorative" val="1"/>
              </a:ext>
            </a:extLst>
          </p:cNvPr>
          <p:cNvSpPr/>
          <p:nvPr userDrawn="1"/>
        </p:nvSpPr>
        <p:spPr>
          <a:xfrm>
            <a:off x="11940541" y="2442136"/>
            <a:ext cx="256032" cy="193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48EB65-A8B8-4FAA-AE70-6C7C6AC4BE68}"/>
              </a:ext>
              <a:ext uri="{C183D7F6-B498-43B3-948B-1728B52AA6E4}">
                <adec:decorative xmlns:adec="http://schemas.microsoft.com/office/drawing/2017/decorative" val="1"/>
              </a:ext>
            </a:extLst>
          </p:cNvPr>
          <p:cNvSpPr/>
          <p:nvPr userDrawn="1"/>
        </p:nvSpPr>
        <p:spPr>
          <a:xfrm>
            <a:off x="11937872" y="2444919"/>
            <a:ext cx="257369" cy="1927055"/>
          </a:xfrm>
          <a:prstGeom prst="rect">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5"/>
    </p:custDataLst>
    <p:extLst>
      <p:ext uri="{BB962C8B-B14F-4D97-AF65-F5344CB8AC3E}">
        <p14:creationId xmlns:p14="http://schemas.microsoft.com/office/powerpoint/2010/main" val="682046013"/>
      </p:ext>
    </p:extLst>
  </p:cSld>
  <p:clrMap bg1="lt1" tx1="dk1" bg2="lt2" tx2="dk2" accent1="accent1" accent2="accent2" accent3="accent3" accent4="accent4" accent5="accent5" accent6="accent6" hlink="hlink" folHlink="folHlink"/>
  <p:sldLayoutIdLst>
    <p:sldLayoutId id="2147483763" r:id="rId1"/>
    <p:sldLayoutId id="2147483727" r:id="rId2"/>
    <p:sldLayoutId id="2147483753" r:id="rId3"/>
    <p:sldLayoutId id="2147483728" r:id="rId4"/>
    <p:sldLayoutId id="2147483736" r:id="rId5"/>
    <p:sldLayoutId id="2147483729" r:id="rId6"/>
    <p:sldLayoutId id="2147483760" r:id="rId7"/>
    <p:sldLayoutId id="2147483730" r:id="rId8"/>
    <p:sldLayoutId id="2147483732" r:id="rId9"/>
    <p:sldLayoutId id="2147483761" r:id="rId10"/>
    <p:sldLayoutId id="2147483737" r:id="rId11"/>
    <p:sldLayoutId id="2147483762" r:id="rId12"/>
    <p:sldLayoutId id="2147483764" r:id="rId13"/>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3CEB08-7511-4ACD-A0D7-6D08EF1B42A9}"/>
              </a:ext>
            </a:extLst>
          </p:cNvPr>
          <p:cNvSpPr txBox="1">
            <a:spLocks/>
          </p:cNvSpPr>
          <p:nvPr userDrawn="1"/>
        </p:nvSpPr>
        <p:spPr>
          <a:xfrm>
            <a:off x="11082189" y="6449054"/>
            <a:ext cx="734291" cy="36576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fld id="{963FCBED-9BC8-44C8-B578-C394BC67F972}" type="slidenum">
              <a:rPr lang="en-US" sz="1000" smtClean="0">
                <a:solidFill>
                  <a:schemeClr val="bg1"/>
                </a:solidFill>
                <a:latin typeface="+mn-lt"/>
              </a:rPr>
              <a:pPr/>
              <a:t>‹#›</a:t>
            </a:fld>
            <a:endParaRPr lang="en-US" sz="1000" dirty="0">
              <a:solidFill>
                <a:schemeClr val="bg1"/>
              </a:solidFill>
              <a:latin typeface="+mn-lt"/>
            </a:endParaRPr>
          </a:p>
        </p:txBody>
      </p:sp>
      <p:sp>
        <p:nvSpPr>
          <p:cNvPr id="2" name="Title Placeholder 1"/>
          <p:cNvSpPr>
            <a:spLocks noGrp="1"/>
          </p:cNvSpPr>
          <p:nvPr>
            <p:ph type="title"/>
          </p:nvPr>
        </p:nvSpPr>
        <p:spPr>
          <a:xfrm>
            <a:off x="476843" y="427525"/>
            <a:ext cx="11241915" cy="1217447"/>
          </a:xfrm>
          <a:prstGeom prst="rect">
            <a:avLst/>
          </a:prstGeom>
        </p:spPr>
        <p:txBody>
          <a:bodyPr vert="horz" lIns="91440" tIns="45720" rIns="91440" bIns="45720" rtlCol="0" anchor="t">
            <a:noAutofit/>
          </a:bodyPr>
          <a:lstStyle/>
          <a:p>
            <a:r>
              <a:rPr lang="en-US" dirty="0"/>
              <a:t>Slide Title</a:t>
            </a:r>
            <a:br>
              <a:rPr lang="en-US" dirty="0"/>
            </a:br>
            <a:endParaRPr lang="en-US" dirty="0"/>
          </a:p>
        </p:txBody>
      </p:sp>
      <p:sp>
        <p:nvSpPr>
          <p:cNvPr id="3" name="Text Placeholder 2"/>
          <p:cNvSpPr>
            <a:spLocks noGrp="1"/>
          </p:cNvSpPr>
          <p:nvPr>
            <p:ph type="body" idx="1"/>
          </p:nvPr>
        </p:nvSpPr>
        <p:spPr>
          <a:xfrm>
            <a:off x="476843" y="1825625"/>
            <a:ext cx="11241915" cy="4351338"/>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0E6636BF-D3CC-4DFC-A057-41CF18719446}"/>
              </a:ext>
              <a:ext uri="{C183D7F6-B498-43B3-948B-1728B52AA6E4}">
                <adec:decorative xmlns:adec="http://schemas.microsoft.com/office/drawing/2017/decorative" val="1"/>
              </a:ext>
            </a:extLst>
          </p:cNvPr>
          <p:cNvSpPr txBox="1"/>
          <p:nvPr userDrawn="1"/>
        </p:nvSpPr>
        <p:spPr>
          <a:xfrm>
            <a:off x="1662894" y="6509546"/>
            <a:ext cx="9607613" cy="230832"/>
          </a:xfrm>
          <a:prstGeom prst="rect">
            <a:avLst/>
          </a:prstGeom>
          <a:noFill/>
        </p:spPr>
        <p:txBody>
          <a:bodyPr wrap="square" rtlCol="0">
            <a:spAutoFit/>
          </a:bodyPr>
          <a:lstStyle/>
          <a:p>
            <a:pPr algn="ctr"/>
            <a:r>
              <a:rPr lang="en-US" sz="900" dirty="0">
                <a:solidFill>
                  <a:schemeClr val="bg1"/>
                </a:solidFill>
                <a:latin typeface="+mn-lt"/>
              </a:rPr>
              <a:t>©2019</a:t>
            </a:r>
            <a:r>
              <a:rPr lang="en-US" sz="900" baseline="0" dirty="0">
                <a:solidFill>
                  <a:schemeClr val="bg1"/>
                </a:solidFill>
                <a:latin typeface="+mn-lt"/>
              </a:rPr>
              <a:t> </a:t>
            </a:r>
            <a:r>
              <a:rPr lang="en-US" sz="900" dirty="0">
                <a:solidFill>
                  <a:schemeClr val="bg1"/>
                </a:solidFill>
                <a:latin typeface="+mn-lt"/>
              </a:rPr>
              <a:t>Cengage Learning. All Rights Reserved. May not be scanned, copied or duplicated, or posted to a publicly accessible website, in whole or in part.</a:t>
            </a:r>
          </a:p>
        </p:txBody>
      </p:sp>
      <p:pic>
        <p:nvPicPr>
          <p:cNvPr id="9" name="Picture 7">
            <a:extLst>
              <a:ext uri="{FF2B5EF4-FFF2-40B4-BE49-F238E27FC236}">
                <a16:creationId xmlns:a16="http://schemas.microsoft.com/office/drawing/2014/main" id="{6EB0E797-ABD1-47E4-8425-A051A506981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4860" y="6444486"/>
            <a:ext cx="1261872" cy="28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extLst>
      <p:ext uri="{BB962C8B-B14F-4D97-AF65-F5344CB8AC3E}">
        <p14:creationId xmlns:p14="http://schemas.microsoft.com/office/powerpoint/2010/main" val="43327421"/>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800"/>
        </a:spcAft>
        <a:buClr>
          <a:schemeClr val="accent1"/>
        </a:buClr>
        <a:buFont typeface="Arial" panose="020B0604020202020204" pitchFamily="34" charset="0"/>
        <a:buChar char="−"/>
        <a:defRPr sz="2400" b="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800"/>
        </a:spcAft>
        <a:buClr>
          <a:schemeClr val="accent1"/>
        </a:buClr>
        <a:buSzPct val="80000"/>
        <a:buFont typeface="Wingdings" panose="05000000000000000000" pitchFamily="2" charset="2"/>
        <a:buChar char="§"/>
        <a:defRPr sz="2400" b="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666AC4-5298-40B8-89B9-798F572C0746}"/>
              </a:ext>
            </a:extLst>
          </p:cNvPr>
          <p:cNvSpPr>
            <a:spLocks noGrp="1"/>
          </p:cNvSpPr>
          <p:nvPr>
            <p:ph type="ctrTitle"/>
          </p:nvPr>
        </p:nvSpPr>
        <p:spPr/>
        <p:txBody>
          <a:bodyPr/>
          <a:lstStyle/>
          <a:p>
            <a:r>
              <a:rPr lang="en-US" dirty="0"/>
              <a:t>Configuring and</a:t>
            </a:r>
            <a:br>
              <a:rPr lang="en-US" dirty="0"/>
            </a:br>
            <a:r>
              <a:rPr lang="en-US" dirty="0"/>
              <a:t>Managing Remote</a:t>
            </a:r>
            <a:br>
              <a:rPr lang="en-US" dirty="0"/>
            </a:br>
            <a:r>
              <a:rPr lang="en-US" dirty="0"/>
              <a:t>Access Services</a:t>
            </a:r>
          </a:p>
        </p:txBody>
      </p:sp>
      <p:sp>
        <p:nvSpPr>
          <p:cNvPr id="6" name="Subtitle 5">
            <a:extLst>
              <a:ext uri="{FF2B5EF4-FFF2-40B4-BE49-F238E27FC236}">
                <a16:creationId xmlns:a16="http://schemas.microsoft.com/office/drawing/2014/main" id="{58A9DF71-C318-45A7-A3DD-82B73B066F43}"/>
              </a:ext>
            </a:extLst>
          </p:cNvPr>
          <p:cNvSpPr>
            <a:spLocks noGrp="1"/>
          </p:cNvSpPr>
          <p:nvPr>
            <p:ph type="subTitle" idx="1"/>
          </p:nvPr>
        </p:nvSpPr>
        <p:spPr/>
        <p:txBody>
          <a:bodyPr/>
          <a:lstStyle/>
          <a:p>
            <a:r>
              <a:rPr lang="en-US" dirty="0"/>
              <a:t>Module 9</a:t>
            </a:r>
          </a:p>
        </p:txBody>
      </p:sp>
    </p:spTree>
    <p:custDataLst>
      <p:tags r:id="rId1"/>
    </p:custDataLst>
    <p:extLst>
      <p:ext uri="{BB962C8B-B14F-4D97-AF65-F5344CB8AC3E}">
        <p14:creationId xmlns:p14="http://schemas.microsoft.com/office/powerpoint/2010/main" val="405864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Organization Networks and Remote Access (7 of 8)</a:t>
            </a:r>
          </a:p>
        </p:txBody>
      </p:sp>
      <p:pic>
        <p:nvPicPr>
          <p:cNvPr id="5" name="Content Placeholder 4" descr="Providing remote access via a remote access server connected to the D M Z. The illustration shows the network structure of an organization. There are three LANs that connect to a router. A D M Z using the network range 172 dot 16 dot 0 dot 0 bar 24 is also connected to the router. The D M Z features a remote access server with the two network interfaces. It connects to the D M Z with the I P address 172 dot 16 dot 0 dot 50. It connects to the Demarc with the I P address 1 dot 2 dot 3 dot 5. The D M Z connects to a NAT router through a network interface with the I P address 172 dot 16 dot 0 dot 1. The demarc connects to the router through a network interface with the I P address 1 dot 2 dot 3 dot 4. The demarc connects to an I S P and the larger Internet. A remote computer or remote access client lies on the Intern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02936" y="1690691"/>
            <a:ext cx="3589728" cy="4569431"/>
          </a:xfrm>
        </p:spPr>
      </p:pic>
    </p:spTree>
    <p:custDataLst>
      <p:tags r:id="rId1"/>
    </p:custDataLst>
    <p:extLst>
      <p:ext uri="{BB962C8B-B14F-4D97-AF65-F5344CB8AC3E}">
        <p14:creationId xmlns:p14="http://schemas.microsoft.com/office/powerpoint/2010/main" val="320550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Organization Networks and Remote Access (8 of 8)</a:t>
            </a:r>
          </a:p>
        </p:txBody>
      </p:sp>
      <p:sp>
        <p:nvSpPr>
          <p:cNvPr id="5" name="Content Placeholder 4"/>
          <p:cNvSpPr>
            <a:spLocks noGrp="1"/>
          </p:cNvSpPr>
          <p:nvPr>
            <p:ph idx="1"/>
          </p:nvPr>
        </p:nvSpPr>
        <p:spPr/>
        <p:txBody>
          <a:bodyPr/>
          <a:lstStyle/>
          <a:p>
            <a:r>
              <a:rPr lang="en-US" dirty="0"/>
              <a:t>Microsoft provides three main remote access technologies used to obtain access to servers in a DMZ from across the Internet:</a:t>
            </a:r>
          </a:p>
          <a:p>
            <a:pPr lvl="1"/>
            <a:r>
              <a:rPr lang="en-US" dirty="0"/>
              <a:t>Virtual private networks (VPNs)</a:t>
            </a:r>
          </a:p>
          <a:p>
            <a:pPr lvl="1"/>
            <a:r>
              <a:rPr lang="en-US" dirty="0"/>
              <a:t>DirectAccess</a:t>
            </a:r>
          </a:p>
          <a:p>
            <a:pPr lvl="1"/>
            <a:r>
              <a:rPr lang="en-US" dirty="0"/>
              <a:t>Remote Desktop Services</a:t>
            </a:r>
          </a:p>
          <a:p>
            <a:r>
              <a:rPr lang="en-US" dirty="0"/>
              <a:t>Each remote access technology:</a:t>
            </a:r>
          </a:p>
          <a:p>
            <a:pPr lvl="1"/>
            <a:r>
              <a:rPr lang="en-US" dirty="0"/>
              <a:t>Provides its own protocols</a:t>
            </a:r>
          </a:p>
          <a:p>
            <a:pPr lvl="1"/>
            <a:r>
              <a:rPr lang="en-US" dirty="0"/>
              <a:t>Supports different authentication and encryption types</a:t>
            </a:r>
          </a:p>
        </p:txBody>
      </p:sp>
    </p:spTree>
    <p:custDataLst>
      <p:tags r:id="rId1"/>
    </p:custDataLst>
    <p:extLst>
      <p:ext uri="{BB962C8B-B14F-4D97-AF65-F5344CB8AC3E}">
        <p14:creationId xmlns:p14="http://schemas.microsoft.com/office/powerpoint/2010/main" val="3124995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VPNs</a:t>
            </a:r>
          </a:p>
        </p:txBody>
      </p:sp>
      <p:sp>
        <p:nvSpPr>
          <p:cNvPr id="5" name="Content Placeholder 4"/>
          <p:cNvSpPr>
            <a:spLocks noGrp="1"/>
          </p:cNvSpPr>
          <p:nvPr>
            <p:ph idx="1"/>
          </p:nvPr>
        </p:nvSpPr>
        <p:spPr/>
        <p:txBody>
          <a:bodyPr/>
          <a:lstStyle/>
          <a:p>
            <a:r>
              <a:rPr lang="en-US" dirty="0"/>
              <a:t>Virtual private networks (VPNs)</a:t>
            </a:r>
          </a:p>
          <a:p>
            <a:pPr lvl="1"/>
            <a:r>
              <a:rPr lang="en-US" dirty="0"/>
              <a:t>Used for remote access across the Internet</a:t>
            </a:r>
          </a:p>
          <a:p>
            <a:pPr lvl="1"/>
            <a:r>
              <a:rPr lang="en-US" dirty="0"/>
              <a:t>In use since the 1990s</a:t>
            </a:r>
          </a:p>
          <a:p>
            <a:pPr lvl="1"/>
            <a:r>
              <a:rPr lang="en-US" dirty="0"/>
              <a:t>Most widely implemented remote access technology today</a:t>
            </a:r>
          </a:p>
          <a:p>
            <a:r>
              <a:rPr lang="en-US" dirty="0"/>
              <a:t>Implementing a VPN solution</a:t>
            </a:r>
          </a:p>
          <a:p>
            <a:pPr lvl="1"/>
            <a:r>
              <a:rPr lang="en-US" dirty="0"/>
              <a:t>Understand how VPNs can be used for remote access</a:t>
            </a:r>
          </a:p>
          <a:p>
            <a:pPr lvl="1"/>
            <a:r>
              <a:rPr lang="en-US" dirty="0"/>
              <a:t>Understand the different VPN protocols and authentication types available</a:t>
            </a:r>
          </a:p>
          <a:p>
            <a:pPr lvl="1"/>
            <a:r>
              <a:rPr lang="en-US" dirty="0"/>
              <a:t>Understand how RADIUS provides centralized VPN authentication, logging, and policies</a:t>
            </a:r>
          </a:p>
        </p:txBody>
      </p:sp>
    </p:spTree>
    <p:custDataLst>
      <p:tags r:id="rId1"/>
    </p:custDataLst>
    <p:extLst>
      <p:ext uri="{BB962C8B-B14F-4D97-AF65-F5344CB8AC3E}">
        <p14:creationId xmlns:p14="http://schemas.microsoft.com/office/powerpoint/2010/main" val="280970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Using VPNs for Remote Access (1 of 2)</a:t>
            </a:r>
          </a:p>
        </p:txBody>
      </p:sp>
      <p:sp>
        <p:nvSpPr>
          <p:cNvPr id="5" name="Content Placeholder 4"/>
          <p:cNvSpPr>
            <a:spLocks noGrp="1"/>
          </p:cNvSpPr>
          <p:nvPr>
            <p:ph idx="1"/>
          </p:nvPr>
        </p:nvSpPr>
        <p:spPr/>
        <p:txBody>
          <a:bodyPr/>
          <a:lstStyle/>
          <a:p>
            <a:r>
              <a:rPr lang="en-US" dirty="0"/>
              <a:t>“Virtual” network created between a remote access client and a server</a:t>
            </a:r>
          </a:p>
          <a:p>
            <a:r>
              <a:rPr lang="en-US" dirty="0"/>
              <a:t>VPN tunnel provides encrypted channel between network systems</a:t>
            </a:r>
          </a:p>
          <a:p>
            <a:pPr lvl="1"/>
            <a:r>
              <a:rPr lang="en-US" dirty="0"/>
              <a:t>Each end represented by interfaces configured with an IP address</a:t>
            </a:r>
          </a:p>
          <a:p>
            <a:r>
              <a:rPr lang="en-US" dirty="0"/>
              <a:t>Requests for Internet resources from remote access clients</a:t>
            </a:r>
          </a:p>
          <a:p>
            <a:pPr lvl="1"/>
            <a:r>
              <a:rPr lang="en-US" dirty="0"/>
              <a:t>Forwarded to NAT router or NGFW before being sent to the Internet</a:t>
            </a:r>
          </a:p>
          <a:p>
            <a:pPr lvl="1"/>
            <a:r>
              <a:rPr lang="en-US" dirty="0"/>
              <a:t>Remote access clients configured with split tunneling</a:t>
            </a:r>
          </a:p>
          <a:p>
            <a:pPr lvl="2"/>
            <a:r>
              <a:rPr lang="en-US" dirty="0"/>
              <a:t>Access resources in their organization’s DMZ across the VPN tunnel</a:t>
            </a:r>
          </a:p>
          <a:p>
            <a:pPr lvl="2"/>
            <a:r>
              <a:rPr lang="en-US" dirty="0"/>
              <a:t>Use their physical network interface default gateway to access Internet</a:t>
            </a:r>
          </a:p>
        </p:txBody>
      </p:sp>
    </p:spTree>
    <p:custDataLst>
      <p:tags r:id="rId1"/>
    </p:custDataLst>
    <p:extLst>
      <p:ext uri="{BB962C8B-B14F-4D97-AF65-F5344CB8AC3E}">
        <p14:creationId xmlns:p14="http://schemas.microsoft.com/office/powerpoint/2010/main" val="4258419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Using VPNs for Remote Access (2 of 2)</a:t>
            </a:r>
          </a:p>
        </p:txBody>
      </p:sp>
      <p:pic>
        <p:nvPicPr>
          <p:cNvPr id="3" name="Content Placeholder 2" descr="A V P N tunnel between a remote access client and server. The illustration shows the network structure of an organization. There are three LANs that connect to a router. A D M Z using the network range 172 dot 16 dot 0 dot 0 bar 24 is also connected to the router. The D M Z features a remote access server with the I P address 172 dot 16 dot 0 dot 50. The D M Z connects to a NAT router through a network interface with the I P address 172 dot 16 dot 0 dot 1. The demarc connects to the router through a network interface with the I P address 1 dot 2 dot 3 dot 4. The demarc connects to an I S P and the larger Internet. A remote computer or remote access client lies on the Internet. A V P N tunnel is shown. The remote access server side of the V P N tunnel has the I P address 172 dot 16 dot 0 dot 100. The remote access client's side of the V P N tunnel has the I P address 172 dot 16 dot 0 dot 10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73145" y="1690692"/>
            <a:ext cx="3449309" cy="4611634"/>
          </a:xfrm>
        </p:spPr>
      </p:pic>
    </p:spTree>
    <p:custDataLst>
      <p:tags r:id="rId1"/>
    </p:custDataLst>
    <p:extLst>
      <p:ext uri="{BB962C8B-B14F-4D97-AF65-F5344CB8AC3E}">
        <p14:creationId xmlns:p14="http://schemas.microsoft.com/office/powerpoint/2010/main" val="1281689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Using VPNs to Protect Network Traffic</a:t>
            </a:r>
          </a:p>
        </p:txBody>
      </p:sp>
      <p:pic>
        <p:nvPicPr>
          <p:cNvPr id="3" name="Content Placeholder 2" descr="A V P N tunnel between two routers. The illustration shows the network structure of an organization in the two cities, Toronto and Chicago. The network structure in Toronto is further described. There are three LANs that connect to a router. A D M Z using the network range 172 dot 16 dot 0 dot 0 bar 24 is connected to the router. A NAT router connects to the D M Z through the I P address 172 dot 16 dot 0 dot 1. A demarc connects to the router through the I P address 1 dot 2 dot 3 dot 4. The demarc connects to the I S P and the larger Internet. The network structure in Chicago is further described. There are three LANs that connect to a router. A D M Z using the network range 172 dot 17 dot 0 dot 0 bar 24 is connected to the router. A NAT router connects to the D M Z through the I P address 172 dot 17 dot 0 dot 1. A demarc connects to the router through the I P address 2 dot 3 dot 4 dot 5. The demarc connects to the I S P and the larger Internet. A V P N tunnel connects the NAT routers in Toronto and Chicago. The V P N tunnel on the Toronto side is connected by the I P address 172 dot 17 dot 0 dot 101 and the one on the Chicago side is connected by the I P address 172 dot 17 dot 0 dot 10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33387" y="1690692"/>
            <a:ext cx="6728825" cy="4541296"/>
          </a:xfrm>
        </p:spPr>
      </p:pic>
    </p:spTree>
    <p:custDataLst>
      <p:tags r:id="rId1"/>
    </p:custDataLst>
    <p:extLst>
      <p:ext uri="{BB962C8B-B14F-4D97-AF65-F5344CB8AC3E}">
        <p14:creationId xmlns:p14="http://schemas.microsoft.com/office/powerpoint/2010/main" val="94505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VPN Protocols (1 of 2)</a:t>
            </a:r>
          </a:p>
        </p:txBody>
      </p:sp>
      <p:sp>
        <p:nvSpPr>
          <p:cNvPr id="5" name="Content Placeholder 4"/>
          <p:cNvSpPr>
            <a:spLocks noGrp="1"/>
          </p:cNvSpPr>
          <p:nvPr>
            <p:ph idx="1"/>
          </p:nvPr>
        </p:nvSpPr>
        <p:spPr/>
        <p:txBody>
          <a:bodyPr/>
          <a:lstStyle/>
          <a:p>
            <a:r>
              <a:rPr lang="en-US" dirty="0"/>
              <a:t>Different VPN technologies use a specific VPN protocol to tunnel traffic</a:t>
            </a:r>
          </a:p>
          <a:p>
            <a:pPr lvl="1"/>
            <a:r>
              <a:rPr lang="en-US" dirty="0"/>
              <a:t>Point-to-Point Tunneling Protocol (PPTP)</a:t>
            </a:r>
          </a:p>
          <a:p>
            <a:pPr lvl="2"/>
            <a:r>
              <a:rPr lang="en-US" dirty="0"/>
              <a:t>Encrypts data using Microsoft Point-to-Point Encryption (MPPE)</a:t>
            </a:r>
          </a:p>
          <a:p>
            <a:pPr lvl="1"/>
            <a:r>
              <a:rPr lang="en-US" dirty="0"/>
              <a:t>Layer Two Tunneling Protocol (L2TP)</a:t>
            </a:r>
          </a:p>
          <a:p>
            <a:pPr lvl="2"/>
            <a:r>
              <a:rPr lang="en-US" dirty="0"/>
              <a:t>Relies on IP Security (IPSec) for encryption</a:t>
            </a:r>
          </a:p>
          <a:p>
            <a:pPr lvl="1"/>
            <a:r>
              <a:rPr lang="en-US" dirty="0"/>
              <a:t> Internet Key Exchange version 2 (IKEv2)</a:t>
            </a:r>
          </a:p>
          <a:p>
            <a:pPr lvl="1"/>
            <a:r>
              <a:rPr lang="sv-SE" dirty="0"/>
              <a:t>Secure Socket Tunneling Protocol (SSTP)</a:t>
            </a:r>
          </a:p>
          <a:p>
            <a:pPr lvl="2"/>
            <a:r>
              <a:rPr lang="sv-SE" dirty="0"/>
              <a:t>Uses </a:t>
            </a:r>
            <a:r>
              <a:rPr lang="en-US" dirty="0"/>
              <a:t>Secure Sockets Layer (SSL) encryption with 128-bit keys</a:t>
            </a:r>
          </a:p>
          <a:p>
            <a:pPr lvl="2"/>
            <a:r>
              <a:rPr lang="en-US" dirty="0"/>
              <a:t>Uses Transport Layer Security (TLS) encryption with 256-bit keys</a:t>
            </a:r>
          </a:p>
        </p:txBody>
      </p:sp>
    </p:spTree>
    <p:custDataLst>
      <p:tags r:id="rId1"/>
    </p:custDataLst>
    <p:extLst>
      <p:ext uri="{BB962C8B-B14F-4D97-AF65-F5344CB8AC3E}">
        <p14:creationId xmlns:p14="http://schemas.microsoft.com/office/powerpoint/2010/main" val="404330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VPN Protocols (2 of 2)</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235019480"/>
              </p:ext>
            </p:extLst>
          </p:nvPr>
        </p:nvGraphicFramePr>
        <p:xfrm>
          <a:off x="476250" y="1825625"/>
          <a:ext cx="11242676" cy="2225040"/>
        </p:xfrm>
        <a:graphic>
          <a:graphicData uri="http://schemas.openxmlformats.org/drawingml/2006/table">
            <a:tbl>
              <a:tblPr firstRow="1" bandRow="1">
                <a:tableStyleId>{5C22544A-7EE6-4342-B048-85BDC9FD1C3A}</a:tableStyleId>
              </a:tblPr>
              <a:tblGrid>
                <a:gridCol w="5621338">
                  <a:extLst>
                    <a:ext uri="{9D8B030D-6E8A-4147-A177-3AD203B41FA5}">
                      <a16:colId xmlns:a16="http://schemas.microsoft.com/office/drawing/2014/main" val="20000"/>
                    </a:ext>
                  </a:extLst>
                </a:gridCol>
                <a:gridCol w="5621338">
                  <a:extLst>
                    <a:ext uri="{9D8B030D-6E8A-4147-A177-3AD203B41FA5}">
                      <a16:colId xmlns:a16="http://schemas.microsoft.com/office/drawing/2014/main" val="20001"/>
                    </a:ext>
                  </a:extLst>
                </a:gridCol>
              </a:tblGrid>
              <a:tr h="370840">
                <a:tc>
                  <a:txBody>
                    <a:bodyPr/>
                    <a:lstStyle/>
                    <a:p>
                      <a:r>
                        <a:rPr lang="en-US" dirty="0"/>
                        <a:t>Table 9-1  VPN protocol port numbers</a:t>
                      </a: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000000"/>
                          </a:solidFill>
                          <a:effectLst/>
                          <a:latin typeface="+mn-lt"/>
                        </a:rPr>
                        <a:t>VPN Protocol </a:t>
                      </a:r>
                      <a:endParaRPr lang="en-US" sz="1200" b="1" dirty="0">
                        <a:solidFill>
                          <a:srgbClr val="000000"/>
                        </a:solidFill>
                        <a:effectLst/>
                        <a:latin typeface="+mn-lt"/>
                      </a:endParaRPr>
                    </a:p>
                  </a:txBody>
                  <a:tcPr/>
                </a:tc>
                <a:tc>
                  <a:txBody>
                    <a:bodyPr/>
                    <a:lstStyle/>
                    <a:p>
                      <a:r>
                        <a:rPr lang="en-US" sz="1200" b="1" i="0" dirty="0">
                          <a:solidFill>
                            <a:srgbClr val="000000"/>
                          </a:solidFill>
                          <a:effectLst/>
                          <a:latin typeface="+mn-lt"/>
                        </a:rPr>
                        <a:t>Port Numbers</a:t>
                      </a:r>
                      <a:endParaRPr lang="en-US" sz="1200" b="1" dirty="0">
                        <a:solidFill>
                          <a:srgbClr val="000000"/>
                        </a:solidFill>
                        <a:effectLst/>
                        <a:latin typeface="+mn-lt"/>
                      </a:endParaRPr>
                    </a:p>
                  </a:txBody>
                  <a:tcPr/>
                </a:tc>
                <a:extLst>
                  <a:ext uri="{0D108BD9-81ED-4DB2-BD59-A6C34878D82A}">
                    <a16:rowId xmlns:a16="http://schemas.microsoft.com/office/drawing/2014/main" val="10001"/>
                  </a:ext>
                </a:extLst>
              </a:tr>
              <a:tr h="370840">
                <a:tc>
                  <a:txBody>
                    <a:bodyPr/>
                    <a:lstStyle/>
                    <a:p>
                      <a:r>
                        <a:rPr lang="en-US" sz="1200" b="0" i="0" dirty="0">
                          <a:solidFill>
                            <a:srgbClr val="000000"/>
                          </a:solidFill>
                          <a:effectLst/>
                          <a:latin typeface="+mn-lt"/>
                        </a:rPr>
                        <a:t>Point-to-Point Tunneling Protocol (PPTP)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1723/TCP</a:t>
                      </a:r>
                      <a:endParaRPr lang="en-US" sz="1200" dirty="0">
                        <a:solidFill>
                          <a:srgbClr val="000000"/>
                        </a:solidFill>
                        <a:effectLst/>
                        <a:latin typeface="+mn-lt"/>
                      </a:endParaRPr>
                    </a:p>
                  </a:txBody>
                  <a:tcPr/>
                </a:tc>
                <a:extLst>
                  <a:ext uri="{0D108BD9-81ED-4DB2-BD59-A6C34878D82A}">
                    <a16:rowId xmlns:a16="http://schemas.microsoft.com/office/drawing/2014/main" val="10002"/>
                  </a:ext>
                </a:extLst>
              </a:tr>
              <a:tr h="370840">
                <a:tc>
                  <a:txBody>
                    <a:bodyPr/>
                    <a:lstStyle/>
                    <a:p>
                      <a:r>
                        <a:rPr lang="en-US" sz="1200" b="0" i="0" dirty="0">
                          <a:solidFill>
                            <a:srgbClr val="000000"/>
                          </a:solidFill>
                          <a:effectLst/>
                          <a:latin typeface="+mn-lt"/>
                        </a:rPr>
                        <a:t>Layer Two Tunneling Protocol (L2TP)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1701/TCP, 500/UDP, 4500/UDP (if using NAT)</a:t>
                      </a:r>
                      <a:endParaRPr lang="en-US" sz="1200" dirty="0">
                        <a:solidFill>
                          <a:srgbClr val="000000"/>
                        </a:solidFill>
                        <a:effectLst/>
                        <a:latin typeface="+mn-lt"/>
                      </a:endParaRPr>
                    </a:p>
                  </a:txBody>
                  <a:tcPr/>
                </a:tc>
                <a:extLst>
                  <a:ext uri="{0D108BD9-81ED-4DB2-BD59-A6C34878D82A}">
                    <a16:rowId xmlns:a16="http://schemas.microsoft.com/office/drawing/2014/main" val="10003"/>
                  </a:ext>
                </a:extLst>
              </a:tr>
              <a:tr h="370840">
                <a:tc>
                  <a:txBody>
                    <a:bodyPr/>
                    <a:lstStyle/>
                    <a:p>
                      <a:r>
                        <a:rPr lang="en-US" sz="1200" b="0" i="0" dirty="0">
                          <a:solidFill>
                            <a:srgbClr val="000000"/>
                          </a:solidFill>
                          <a:effectLst/>
                          <a:latin typeface="+mn-lt"/>
                        </a:rPr>
                        <a:t>Internet Key Exchange version 2 (IKEv2) </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1701/TCP, 500/UDP, 4500/UDP (if using NAT)</a:t>
                      </a:r>
                      <a:endParaRPr lang="en-US" sz="1200" dirty="0">
                        <a:solidFill>
                          <a:srgbClr val="000000"/>
                        </a:solidFill>
                        <a:effectLst/>
                        <a:latin typeface="+mn-lt"/>
                      </a:endParaRPr>
                    </a:p>
                  </a:txBody>
                  <a:tcPr/>
                </a:tc>
                <a:extLst>
                  <a:ext uri="{0D108BD9-81ED-4DB2-BD59-A6C34878D82A}">
                    <a16:rowId xmlns:a16="http://schemas.microsoft.com/office/drawing/2014/main" val="10004"/>
                  </a:ext>
                </a:extLst>
              </a:tr>
              <a:tr h="370840">
                <a:tc>
                  <a:txBody>
                    <a:bodyPr/>
                    <a:lstStyle/>
                    <a:p>
                      <a:r>
                        <a:rPr lang="sv-SE" sz="1200" b="0" i="0">
                          <a:solidFill>
                            <a:srgbClr val="000000"/>
                          </a:solidFill>
                          <a:effectLst/>
                          <a:latin typeface="+mn-lt"/>
                        </a:rPr>
                        <a:t>Secure Socket Tunneling Protocol (SSTP) </a:t>
                      </a:r>
                      <a:endParaRPr lang="sv-SE" sz="1200">
                        <a:solidFill>
                          <a:srgbClr val="000000"/>
                        </a:solidFill>
                        <a:effectLst/>
                        <a:latin typeface="+mn-lt"/>
                      </a:endParaRPr>
                    </a:p>
                  </a:txBody>
                  <a:tcPr/>
                </a:tc>
                <a:tc>
                  <a:txBody>
                    <a:bodyPr/>
                    <a:lstStyle/>
                    <a:p>
                      <a:r>
                        <a:rPr lang="en-US" sz="1200" b="0" i="0" dirty="0">
                          <a:solidFill>
                            <a:srgbClr val="000000"/>
                          </a:solidFill>
                          <a:effectLst/>
                          <a:latin typeface="+mn-lt"/>
                        </a:rPr>
                        <a:t>443/TCP</a:t>
                      </a:r>
                      <a:endParaRPr lang="en-US" sz="1200" dirty="0">
                        <a:solidFill>
                          <a:srgbClr val="000000"/>
                        </a:solidFill>
                        <a:effectLst/>
                        <a:latin typeface="+mn-lt"/>
                      </a:endParaRPr>
                    </a:p>
                  </a:txBody>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266895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VPN Authentication (1 of 2)</a:t>
            </a:r>
          </a:p>
        </p:txBody>
      </p:sp>
      <p:sp>
        <p:nvSpPr>
          <p:cNvPr id="5" name="Content Placeholder 4"/>
          <p:cNvSpPr>
            <a:spLocks noGrp="1"/>
          </p:cNvSpPr>
          <p:nvPr>
            <p:ph idx="1"/>
          </p:nvPr>
        </p:nvSpPr>
        <p:spPr/>
        <p:txBody>
          <a:bodyPr/>
          <a:lstStyle/>
          <a:p>
            <a:r>
              <a:rPr lang="en-US" dirty="0"/>
              <a:t>Establishing a VPN tunnel requires credentials to authenticate</a:t>
            </a:r>
          </a:p>
          <a:p>
            <a:pPr lvl="1"/>
            <a:r>
              <a:rPr lang="en-US" dirty="0"/>
              <a:t>Different authentication methods protect these credentials</a:t>
            </a:r>
          </a:p>
          <a:p>
            <a:r>
              <a:rPr lang="en-US" dirty="0"/>
              <a:t>Validate credentials before providing remote access</a:t>
            </a:r>
          </a:p>
          <a:p>
            <a:pPr lvl="1"/>
            <a:r>
              <a:rPr lang="en-US" dirty="0"/>
              <a:t>If remote access server joined to an Active Directory domain</a:t>
            </a:r>
          </a:p>
          <a:p>
            <a:pPr lvl="2"/>
            <a:r>
              <a:rPr lang="en-US" dirty="0"/>
              <a:t>Credentials forwarded to a DMZ domain controller</a:t>
            </a:r>
          </a:p>
          <a:p>
            <a:pPr lvl="1"/>
            <a:r>
              <a:rPr lang="en-US" dirty="0"/>
              <a:t>If credentials match user account credentials and dial-in permission granted</a:t>
            </a:r>
          </a:p>
          <a:p>
            <a:pPr lvl="2"/>
            <a:r>
              <a:rPr lang="en-US" dirty="0"/>
              <a:t>Domain controller allows remote access connection and returns a Kerberos ticket</a:t>
            </a:r>
          </a:p>
          <a:p>
            <a:pPr lvl="2"/>
            <a:r>
              <a:rPr lang="en-US" dirty="0"/>
              <a:t>Remote access server creates the VPN tunnel, sends Kerberos ticket</a:t>
            </a:r>
          </a:p>
        </p:txBody>
      </p:sp>
    </p:spTree>
    <p:custDataLst>
      <p:tags r:id="rId1"/>
    </p:custDataLst>
    <p:extLst>
      <p:ext uri="{BB962C8B-B14F-4D97-AF65-F5344CB8AC3E}">
        <p14:creationId xmlns:p14="http://schemas.microsoft.com/office/powerpoint/2010/main" val="2901822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VPN Authentication (2 of 2)</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403745803"/>
              </p:ext>
            </p:extLst>
          </p:nvPr>
        </p:nvGraphicFramePr>
        <p:xfrm>
          <a:off x="476250" y="1825625"/>
          <a:ext cx="11242676" cy="4119880"/>
        </p:xfrm>
        <a:graphic>
          <a:graphicData uri="http://schemas.openxmlformats.org/drawingml/2006/table">
            <a:tbl>
              <a:tblPr firstRow="1" bandRow="1">
                <a:tableStyleId>{5C22544A-7EE6-4342-B048-85BDC9FD1C3A}</a:tableStyleId>
              </a:tblPr>
              <a:tblGrid>
                <a:gridCol w="4166088">
                  <a:extLst>
                    <a:ext uri="{9D8B030D-6E8A-4147-A177-3AD203B41FA5}">
                      <a16:colId xmlns:a16="http://schemas.microsoft.com/office/drawing/2014/main" val="20000"/>
                    </a:ext>
                  </a:extLst>
                </a:gridCol>
                <a:gridCol w="7076588">
                  <a:extLst>
                    <a:ext uri="{9D8B030D-6E8A-4147-A177-3AD203B41FA5}">
                      <a16:colId xmlns:a16="http://schemas.microsoft.com/office/drawing/2014/main" val="20001"/>
                    </a:ext>
                  </a:extLst>
                </a:gridCol>
              </a:tblGrid>
              <a:tr h="370840">
                <a:tc>
                  <a:txBody>
                    <a:bodyPr/>
                    <a:lstStyle/>
                    <a:p>
                      <a:r>
                        <a:rPr lang="en-US" dirty="0"/>
                        <a:t>Table</a:t>
                      </a:r>
                      <a:r>
                        <a:rPr lang="en-US" baseline="0" dirty="0"/>
                        <a:t> 9-2  Microsoft VPN authentication methods</a:t>
                      </a:r>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000000"/>
                          </a:solidFill>
                          <a:effectLst/>
                          <a:latin typeface="+mn-lt"/>
                        </a:rPr>
                        <a:t>Authentication Method </a:t>
                      </a:r>
                      <a:endParaRPr lang="en-US" sz="1200" b="1" dirty="0">
                        <a:solidFill>
                          <a:srgbClr val="000000"/>
                        </a:solidFill>
                        <a:effectLst/>
                        <a:latin typeface="+mn-lt"/>
                      </a:endParaRPr>
                    </a:p>
                  </a:txBody>
                  <a:tcPr/>
                </a:tc>
                <a:tc>
                  <a:txBody>
                    <a:bodyPr/>
                    <a:lstStyle/>
                    <a:p>
                      <a:r>
                        <a:rPr lang="en-US" sz="1200" b="1" i="0" dirty="0">
                          <a:solidFill>
                            <a:srgbClr val="000000"/>
                          </a:solidFill>
                          <a:effectLst/>
                          <a:latin typeface="+mn-lt"/>
                        </a:rPr>
                        <a:t>Description</a:t>
                      </a:r>
                      <a:endParaRPr lang="en-US" sz="1200" b="1" dirty="0">
                        <a:solidFill>
                          <a:srgbClr val="000000"/>
                        </a:solidFill>
                        <a:effectLst/>
                        <a:latin typeface="+mn-lt"/>
                      </a:endParaRPr>
                    </a:p>
                  </a:txBody>
                  <a:tcPr/>
                </a:tc>
                <a:extLst>
                  <a:ext uri="{0D108BD9-81ED-4DB2-BD59-A6C34878D82A}">
                    <a16:rowId xmlns:a16="http://schemas.microsoft.com/office/drawing/2014/main" val="10001"/>
                  </a:ext>
                </a:extLst>
              </a:tr>
              <a:tr h="370840">
                <a:tc>
                  <a:txBody>
                    <a:bodyPr/>
                    <a:lstStyle/>
                    <a:p>
                      <a:r>
                        <a:rPr lang="en-US" sz="1200" b="0" i="0" dirty="0">
                          <a:solidFill>
                            <a:srgbClr val="000000"/>
                          </a:solidFill>
                          <a:effectLst/>
                          <a:latin typeface="+mn-lt"/>
                        </a:rPr>
                        <a:t>Password Authentication Protocol (PAP)</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Transmits user passwords across the network in plain text (unencrypted). This makes it unsuitable for use except as a last resort for clients that support no other authentication methods.</a:t>
                      </a:r>
                      <a:endParaRPr lang="en-US" sz="1200" dirty="0">
                        <a:solidFill>
                          <a:srgbClr val="000000"/>
                        </a:solidFill>
                        <a:effectLst/>
                        <a:latin typeface="+mn-lt"/>
                      </a:endParaRPr>
                    </a:p>
                  </a:txBody>
                  <a:tcPr/>
                </a:tc>
                <a:extLst>
                  <a:ext uri="{0D108BD9-81ED-4DB2-BD59-A6C34878D82A}">
                    <a16:rowId xmlns:a16="http://schemas.microsoft.com/office/drawing/2014/main" val="10002"/>
                  </a:ext>
                </a:extLst>
              </a:tr>
              <a:tr h="370840">
                <a:tc>
                  <a:txBody>
                    <a:bodyPr/>
                    <a:lstStyle/>
                    <a:p>
                      <a:r>
                        <a:rPr lang="en-US" sz="1200" b="0" i="0" dirty="0">
                          <a:solidFill>
                            <a:srgbClr val="000000"/>
                          </a:solidFill>
                          <a:effectLst/>
                          <a:latin typeface="+mn-lt"/>
                        </a:rPr>
                        <a:t>Challenge Handshake Authentication Protocol (CHAP)</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Does not transmit user passwords across the network, but uses the password to generate a hash of a message that is validated by the other system using a challenge and response mechanism. While CHAP is widely supported by many different operating systems and technologies, it cannot be used for PPTP VPNs.</a:t>
                      </a:r>
                      <a:endParaRPr lang="en-US" sz="1200" dirty="0">
                        <a:solidFill>
                          <a:srgbClr val="000000"/>
                        </a:solidFill>
                        <a:effectLst/>
                        <a:latin typeface="+mn-lt"/>
                      </a:endParaRPr>
                    </a:p>
                  </a:txBody>
                  <a:tcPr/>
                </a:tc>
                <a:extLst>
                  <a:ext uri="{0D108BD9-81ED-4DB2-BD59-A6C34878D82A}">
                    <a16:rowId xmlns:a16="http://schemas.microsoft.com/office/drawing/2014/main" val="10003"/>
                  </a:ext>
                </a:extLst>
              </a:tr>
              <a:tr h="370840">
                <a:tc>
                  <a:txBody>
                    <a:bodyPr/>
                    <a:lstStyle/>
                    <a:p>
                      <a:r>
                        <a:rPr lang="en-US" sz="1200" b="0" i="0" dirty="0">
                          <a:solidFill>
                            <a:srgbClr val="000000"/>
                          </a:solidFill>
                          <a:effectLst/>
                          <a:latin typeface="+mn-lt"/>
                        </a:rPr>
                        <a:t>Microsoft Challenge Handshake Authentication Protocol version 2 (MS-CHAP v2)</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A version of CHAP supported natively by Microsoft operating systems that provides stronger authentication mechanisms. In addition to authenticating user credentials, MS-CHAP v2 performs authentication for the computers involved in the connection and varies encryption keys with each new connection.</a:t>
                      </a:r>
                      <a:endParaRPr lang="en-US" sz="1200" dirty="0">
                        <a:solidFill>
                          <a:srgbClr val="000000"/>
                        </a:solidFill>
                        <a:effectLst/>
                        <a:latin typeface="+mn-lt"/>
                      </a:endParaRPr>
                    </a:p>
                  </a:txBody>
                  <a:tcPr/>
                </a:tc>
                <a:extLst>
                  <a:ext uri="{0D108BD9-81ED-4DB2-BD59-A6C34878D82A}">
                    <a16:rowId xmlns:a16="http://schemas.microsoft.com/office/drawing/2014/main" val="10004"/>
                  </a:ext>
                </a:extLst>
              </a:tr>
              <a:tr h="370840">
                <a:tc>
                  <a:txBody>
                    <a:bodyPr/>
                    <a:lstStyle/>
                    <a:p>
                      <a:r>
                        <a:rPr lang="en-US" sz="1200" b="0" i="0" dirty="0">
                          <a:solidFill>
                            <a:srgbClr val="000000"/>
                          </a:solidFill>
                          <a:effectLst/>
                          <a:latin typeface="+mn-lt"/>
                        </a:rPr>
                        <a:t>Extensible Authentication Protocol (EAP)</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This is not an authentication method as much as it is an authentication system that allows multiple authentication methods to be configured. The client and server can negotiate which EAP authentication method to use. The default EAP authentication methods included with Windows Server 2019 include EAP-MSCHAP v2, Protected EAP (PEAP), and Smart Card or other certificate (also called EAP-TLS).</a:t>
                      </a:r>
                      <a:endParaRPr lang="en-US" sz="1200" dirty="0">
                        <a:solidFill>
                          <a:srgbClr val="000000"/>
                        </a:solidFill>
                        <a:effectLst/>
                        <a:latin typeface="+mn-lt"/>
                      </a:endParaRPr>
                    </a:p>
                  </a:txBody>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1970914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C5F5D-85FC-4DCF-9852-5DB67BA800B6}"/>
              </a:ext>
            </a:extLst>
          </p:cNvPr>
          <p:cNvSpPr>
            <a:spLocks noGrp="1"/>
          </p:cNvSpPr>
          <p:nvPr>
            <p:ph type="title"/>
          </p:nvPr>
        </p:nvSpPr>
        <p:spPr>
          <a:xfrm>
            <a:off x="476843" y="473245"/>
            <a:ext cx="11241915" cy="1217447"/>
          </a:xfrm>
        </p:spPr>
        <p:txBody>
          <a:bodyPr/>
          <a:lstStyle/>
          <a:p>
            <a:r>
              <a:rPr lang="en-US" dirty="0"/>
              <a:t>Learning Objectives (1 of 2)</a:t>
            </a:r>
          </a:p>
        </p:txBody>
      </p:sp>
      <p:sp>
        <p:nvSpPr>
          <p:cNvPr id="3" name="Content Placeholder 2">
            <a:extLst>
              <a:ext uri="{FF2B5EF4-FFF2-40B4-BE49-F238E27FC236}">
                <a16:creationId xmlns:a16="http://schemas.microsoft.com/office/drawing/2014/main" id="{0EB8A59C-269E-4E9A-8BA8-6F11DAE70E28}"/>
              </a:ext>
            </a:extLst>
          </p:cNvPr>
          <p:cNvSpPr>
            <a:spLocks noGrp="1"/>
          </p:cNvSpPr>
          <p:nvPr>
            <p:ph idx="1"/>
          </p:nvPr>
        </p:nvSpPr>
        <p:spPr/>
        <p:txBody>
          <a:bodyPr/>
          <a:lstStyle/>
          <a:p>
            <a:pPr marL="0" indent="0">
              <a:buNone/>
            </a:pPr>
            <a:r>
              <a:rPr lang="en-US" dirty="0"/>
              <a:t>After completing this module you should be able to:</a:t>
            </a:r>
          </a:p>
          <a:p>
            <a:r>
              <a:rPr lang="en-US" dirty="0"/>
              <a:t>Identify methods used to provide remote access in an organization</a:t>
            </a:r>
          </a:p>
          <a:p>
            <a:r>
              <a:rPr lang="en-US" dirty="0"/>
              <a:t>Describe the components used to provide for VPN remote access</a:t>
            </a:r>
          </a:p>
          <a:p>
            <a:r>
              <a:rPr lang="en-US" dirty="0"/>
              <a:t>Configure a remote access server for VPN remote access</a:t>
            </a:r>
          </a:p>
          <a:p>
            <a:r>
              <a:rPr lang="en-US" dirty="0"/>
              <a:t>Configure RADIUS to support VPN remote access</a:t>
            </a:r>
          </a:p>
          <a:p>
            <a:r>
              <a:rPr lang="en-US" dirty="0"/>
              <a:t>Describe how DirectAccess can be used to enable automated remote access</a:t>
            </a:r>
          </a:p>
        </p:txBody>
      </p:sp>
    </p:spTree>
    <p:custDataLst>
      <p:tags r:id="rId1"/>
    </p:custDataLst>
    <p:extLst>
      <p:ext uri="{BB962C8B-B14F-4D97-AF65-F5344CB8AC3E}">
        <p14:creationId xmlns:p14="http://schemas.microsoft.com/office/powerpoint/2010/main" val="2756317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Using RADIUS</a:t>
            </a:r>
          </a:p>
        </p:txBody>
      </p:sp>
      <p:sp>
        <p:nvSpPr>
          <p:cNvPr id="5" name="Content Placeholder 4"/>
          <p:cNvSpPr>
            <a:spLocks noGrp="1"/>
          </p:cNvSpPr>
          <p:nvPr>
            <p:ph idx="1"/>
          </p:nvPr>
        </p:nvSpPr>
        <p:spPr/>
        <p:txBody>
          <a:bodyPr/>
          <a:lstStyle/>
          <a:p>
            <a:r>
              <a:rPr lang="en-US" dirty="0"/>
              <a:t>Remote Access Dial-In User Authentication Service (RADIUS) server</a:t>
            </a:r>
          </a:p>
          <a:p>
            <a:pPr lvl="1"/>
            <a:r>
              <a:rPr lang="en-US" dirty="0"/>
              <a:t>Centralizes authentication and logging for large distributed networks</a:t>
            </a:r>
          </a:p>
          <a:p>
            <a:r>
              <a:rPr lang="en-US" dirty="0"/>
              <a:t>RADIUS server receives credentials from a remote access server</a:t>
            </a:r>
          </a:p>
          <a:p>
            <a:pPr lvl="1"/>
            <a:r>
              <a:rPr lang="en-US" dirty="0"/>
              <a:t>Forwards credentials to domain controller for validation</a:t>
            </a:r>
          </a:p>
          <a:p>
            <a:pPr lvl="1"/>
            <a:r>
              <a:rPr lang="en-US" dirty="0"/>
              <a:t>Domain controller returns a Kerberos ticket</a:t>
            </a:r>
          </a:p>
          <a:p>
            <a:pPr lvl="1"/>
            <a:r>
              <a:rPr lang="en-US" dirty="0"/>
              <a:t>RADIUS server checks its remote access policies</a:t>
            </a:r>
          </a:p>
          <a:p>
            <a:pPr lvl="1"/>
            <a:r>
              <a:rPr lang="en-US" dirty="0"/>
              <a:t>Allows remote connection, forwards Kerberos ticket to the remote server</a:t>
            </a:r>
          </a:p>
          <a:p>
            <a:pPr lvl="1"/>
            <a:r>
              <a:rPr lang="en-US" dirty="0"/>
              <a:t>Remote access server creates the VPN tunnel, sends Kerberos ticket to remote access client, relays traffic from the VPN to the DMZ</a:t>
            </a:r>
          </a:p>
        </p:txBody>
      </p:sp>
    </p:spTree>
    <p:custDataLst>
      <p:tags r:id="rId1"/>
    </p:custDataLst>
    <p:extLst>
      <p:ext uri="{BB962C8B-B14F-4D97-AF65-F5344CB8AC3E}">
        <p14:creationId xmlns:p14="http://schemas.microsoft.com/office/powerpoint/2010/main" val="1256083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Implementing VPNs</a:t>
            </a:r>
          </a:p>
        </p:txBody>
      </p:sp>
      <p:sp>
        <p:nvSpPr>
          <p:cNvPr id="5" name="Content Placeholder 4"/>
          <p:cNvSpPr>
            <a:spLocks noGrp="1"/>
          </p:cNvSpPr>
          <p:nvPr>
            <p:ph idx="1"/>
          </p:nvPr>
        </p:nvSpPr>
        <p:spPr/>
        <p:txBody>
          <a:bodyPr/>
          <a:lstStyle/>
          <a:p>
            <a:r>
              <a:rPr lang="en-US" dirty="0"/>
              <a:t>Implementing remote access using VPNs</a:t>
            </a:r>
          </a:p>
          <a:p>
            <a:pPr lvl="1"/>
            <a:r>
              <a:rPr lang="en-US" dirty="0"/>
              <a:t>Install and configure a remote access server</a:t>
            </a:r>
          </a:p>
          <a:p>
            <a:pPr lvl="1"/>
            <a:r>
              <a:rPr lang="en-US" dirty="0"/>
              <a:t>Optionally configure a RADIUS server</a:t>
            </a:r>
          </a:p>
          <a:p>
            <a:pPr lvl="2"/>
            <a:r>
              <a:rPr lang="en-US" dirty="0"/>
              <a:t>Provides centralized authentication and logging</a:t>
            </a:r>
          </a:p>
          <a:p>
            <a:pPr lvl="2"/>
            <a:r>
              <a:rPr lang="en-US" dirty="0"/>
              <a:t>Provides remote access policies</a:t>
            </a:r>
          </a:p>
          <a:p>
            <a:pPr lvl="1"/>
            <a:r>
              <a:rPr lang="en-US" dirty="0"/>
              <a:t>Configure remote access clients to connect to the remote access server</a:t>
            </a:r>
          </a:p>
          <a:p>
            <a:pPr lvl="1"/>
            <a:r>
              <a:rPr lang="en-US" dirty="0"/>
              <a:t>Configure demand-dial interfaces on the organization’s routers</a:t>
            </a:r>
          </a:p>
          <a:p>
            <a:pPr lvl="2"/>
            <a:r>
              <a:rPr lang="en-US" dirty="0"/>
              <a:t>Protects traffic between two networks using VPNs</a:t>
            </a:r>
          </a:p>
        </p:txBody>
      </p:sp>
    </p:spTree>
    <p:custDataLst>
      <p:tags r:id="rId1"/>
    </p:custDataLst>
    <p:extLst>
      <p:ext uri="{BB962C8B-B14F-4D97-AF65-F5344CB8AC3E}">
        <p14:creationId xmlns:p14="http://schemas.microsoft.com/office/powerpoint/2010/main" val="1406720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(1 of 15)</a:t>
            </a:r>
          </a:p>
        </p:txBody>
      </p:sp>
      <p:sp>
        <p:nvSpPr>
          <p:cNvPr id="5" name="Content Placeholder 4"/>
          <p:cNvSpPr>
            <a:spLocks noGrp="1"/>
          </p:cNvSpPr>
          <p:nvPr>
            <p:ph idx="1"/>
          </p:nvPr>
        </p:nvSpPr>
        <p:spPr>
          <a:xfrm>
            <a:off x="476842" y="1825625"/>
            <a:ext cx="11241915" cy="4351338"/>
          </a:xfrm>
        </p:spPr>
        <p:txBody>
          <a:bodyPr/>
          <a:lstStyle/>
          <a:p>
            <a:r>
              <a:rPr lang="en-US" dirty="0"/>
              <a:t>Open the Add Roles and Features Wizard</a:t>
            </a:r>
          </a:p>
          <a:p>
            <a:pPr lvl="1"/>
            <a:r>
              <a:rPr lang="en-US" dirty="0"/>
              <a:t>Install the Remote Access server role</a:t>
            </a:r>
          </a:p>
          <a:p>
            <a:r>
              <a:rPr lang="en-US" dirty="0"/>
              <a:t>Start the Routing and Remote Access Server Setup Wizard</a:t>
            </a:r>
          </a:p>
          <a:p>
            <a:pPr lvl="1"/>
            <a:r>
              <a:rPr lang="en-US" dirty="0"/>
              <a:t>Choose the type of remote access server configuration</a:t>
            </a:r>
          </a:p>
          <a:p>
            <a:r>
              <a:rPr lang="en-US" dirty="0"/>
              <a:t>Configuring VPN protocol connections</a:t>
            </a:r>
          </a:p>
          <a:p>
            <a:pPr lvl="1"/>
            <a:r>
              <a:rPr lang="en-US" dirty="0"/>
              <a:t>Routing and Remote Access tool Ports section</a:t>
            </a:r>
          </a:p>
          <a:p>
            <a:pPr lvl="2"/>
            <a:r>
              <a:rPr lang="en-US" dirty="0"/>
              <a:t>Lists available connections, prefixed with WAN Miniport</a:t>
            </a:r>
          </a:p>
          <a:p>
            <a:pPr lvl="1"/>
            <a:r>
              <a:rPr lang="en-US" dirty="0"/>
              <a:t>Increase connections for each VPN protocol and disable VPN protocols not used</a:t>
            </a:r>
          </a:p>
        </p:txBody>
      </p:sp>
    </p:spTree>
    <p:custDataLst>
      <p:tags r:id="rId1"/>
    </p:custDataLst>
    <p:extLst>
      <p:ext uri="{BB962C8B-B14F-4D97-AF65-F5344CB8AC3E}">
        <p14:creationId xmlns:p14="http://schemas.microsoft.com/office/powerpoint/2010/main" val="134877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(2 of 15)</a:t>
            </a:r>
          </a:p>
        </p:txBody>
      </p:sp>
      <p:pic>
        <p:nvPicPr>
          <p:cNvPr id="3" name="Content Placeholder 2" descr="To configure Windows Server 2019 as a remote access server for V P N access, the Remote Access server role needs to be installed. The Add Roles and Features Wizard is shown in the screenshot in which the Direct Access and V P N and Routing role services have been selected for installat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8167" y="1690691"/>
            <a:ext cx="5959266" cy="4569431"/>
          </a:xfrm>
        </p:spPr>
      </p:pic>
    </p:spTree>
    <p:custDataLst>
      <p:tags r:id="rId1"/>
    </p:custDataLst>
    <p:extLst>
      <p:ext uri="{BB962C8B-B14F-4D97-AF65-F5344CB8AC3E}">
        <p14:creationId xmlns:p14="http://schemas.microsoft.com/office/powerpoint/2010/main" val="3147627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(3 of 15)</a:t>
            </a:r>
          </a:p>
        </p:txBody>
      </p:sp>
      <p:pic>
        <p:nvPicPr>
          <p:cNvPr id="3" name="Content Placeholder 2" descr="The Routing and Remote Access tool that is used to configure and manage V P N remote access. This tool is accessed from the tools menu in Server Manager by clicking on Routing and Remote Acces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1759" y="1690692"/>
            <a:ext cx="7172082" cy="4527228"/>
          </a:xfrm>
        </p:spPr>
      </p:pic>
    </p:spTree>
    <p:custDataLst>
      <p:tags r:id="rId1"/>
    </p:custDataLst>
    <p:extLst>
      <p:ext uri="{BB962C8B-B14F-4D97-AF65-F5344CB8AC3E}">
        <p14:creationId xmlns:p14="http://schemas.microsoft.com/office/powerpoint/2010/main" val="1985009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(4 of 15)</a:t>
            </a:r>
          </a:p>
        </p:txBody>
      </p:sp>
      <p:pic>
        <p:nvPicPr>
          <p:cNvPr id="3" name="Content Placeholder 2" descr="Selecting a remote access server configuration in the Routing and Remote Access Server Setup Wizard. In the Routing and Remote Access tool, right-click the server object in the navigation pane and click Configure and Enable Routing and Remote Access to open the Routing and Remote Access Server Setup Wizard. In the first page of the wizard, the next button is clicked. In the next page, the type of remote access server configuration must be chosen. Several options are available. In the screenshot of the wizard shown, the first option which is Remote access (dial-up or V P N) has been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4603" y="1690691"/>
            <a:ext cx="5006394" cy="4583499"/>
          </a:xfrm>
        </p:spPr>
      </p:pic>
    </p:spTree>
    <p:custDataLst>
      <p:tags r:id="rId1"/>
    </p:custDataLst>
    <p:extLst>
      <p:ext uri="{BB962C8B-B14F-4D97-AF65-F5344CB8AC3E}">
        <p14:creationId xmlns:p14="http://schemas.microsoft.com/office/powerpoint/2010/main" val="310389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(5 of 15)</a:t>
            </a:r>
          </a:p>
        </p:txBody>
      </p:sp>
      <p:pic>
        <p:nvPicPr>
          <p:cNvPr id="5" name="Content Placeholder 4" descr="Specifying a custom remote access server configuration in the Routing and Remote Access Server Setup Wizard. In the next step of the configuration, the services required are manually selected. In the screenshot shown, V P N Access and LAN routing have been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97355" y="1690692"/>
            <a:ext cx="5400889" cy="4578829"/>
          </a:xfrm>
        </p:spPr>
      </p:pic>
    </p:spTree>
    <p:custDataLst>
      <p:tags r:id="rId1"/>
    </p:custDataLst>
    <p:extLst>
      <p:ext uri="{BB962C8B-B14F-4D97-AF65-F5344CB8AC3E}">
        <p14:creationId xmlns:p14="http://schemas.microsoft.com/office/powerpoint/2010/main" val="146395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(6 of 15)</a:t>
            </a:r>
          </a:p>
        </p:txBody>
      </p:sp>
      <p:pic>
        <p:nvPicPr>
          <p:cNvPr id="8" name="Content Placeholder 7" descr="The Ports Properties window in which the V P N protocol connections are configured. The number of connections for each protocol needs to be increases so that it matches the number of remote clients. In the Routing and Remote Access tool, right-click the Ports folder and click Properties to open the Port Properties window. In this window, each V P N protocol is highlighted, configure is clicked and the desired number of connections is specified. In the screenshot of the Port Properties window shown, configuration has been done for 60 S S T P and L 2 T P connections, 30 P P T P connections, and no I K E v 2 connection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09328" y="1690692"/>
            <a:ext cx="3976943" cy="4513160"/>
          </a:xfrm>
        </p:spPr>
      </p:pic>
    </p:spTree>
    <p:custDataLst>
      <p:tags r:id="rId1"/>
    </p:custDataLst>
    <p:extLst>
      <p:ext uri="{BB962C8B-B14F-4D97-AF65-F5344CB8AC3E}">
        <p14:creationId xmlns:p14="http://schemas.microsoft.com/office/powerpoint/2010/main" val="954118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(7 of 15)</a:t>
            </a:r>
          </a:p>
        </p:txBody>
      </p:sp>
      <p:sp>
        <p:nvSpPr>
          <p:cNvPr id="5" name="Content Placeholder 4"/>
          <p:cNvSpPr>
            <a:spLocks noGrp="1"/>
          </p:cNvSpPr>
          <p:nvPr>
            <p:ph idx="1"/>
          </p:nvPr>
        </p:nvSpPr>
        <p:spPr/>
        <p:txBody>
          <a:bodyPr/>
          <a:lstStyle/>
          <a:p>
            <a:r>
              <a:rPr lang="en-US" dirty="0"/>
              <a:t>Specifying VPN IP configuration</a:t>
            </a:r>
          </a:p>
          <a:p>
            <a:pPr lvl="1"/>
            <a:r>
              <a:rPr lang="en-US" dirty="0"/>
              <a:t>Obtain IP address from a DHCP server in the DMZ using a DHCP relay agent</a:t>
            </a:r>
          </a:p>
          <a:p>
            <a:r>
              <a:rPr lang="en-US" dirty="0"/>
              <a:t>Using a DHCP relay agent</a:t>
            </a:r>
          </a:p>
          <a:p>
            <a:pPr lvl="1"/>
            <a:r>
              <a:rPr lang="en-US" dirty="0"/>
              <a:t>Locate and obtain IPv4 or IPv6 DHCP relay agent </a:t>
            </a:r>
          </a:p>
          <a:p>
            <a:pPr lvl="1"/>
            <a:r>
              <a:rPr lang="en-US" dirty="0"/>
              <a:t>Configure DHCP relay agent properties for </a:t>
            </a:r>
            <a:r>
              <a:rPr lang="en-US"/>
              <a:t>IPv4 or </a:t>
            </a:r>
            <a:r>
              <a:rPr lang="en-US" dirty="0"/>
              <a:t>IPv6</a:t>
            </a:r>
          </a:p>
          <a:p>
            <a:r>
              <a:rPr lang="en-US" dirty="0"/>
              <a:t>Using manual VPN IP configuration</a:t>
            </a:r>
          </a:p>
          <a:p>
            <a:pPr lvl="1"/>
            <a:r>
              <a:rPr lang="en-US" dirty="0"/>
              <a:t>Configure an IPv4 address range or IPv6 prefix</a:t>
            </a:r>
          </a:p>
          <a:p>
            <a:pPr lvl="1"/>
            <a:r>
              <a:rPr lang="en-US" dirty="0"/>
              <a:t>Configure adapter to obtain DHCP, DNS, and WINS addresses</a:t>
            </a:r>
          </a:p>
        </p:txBody>
      </p:sp>
    </p:spTree>
    <p:custDataLst>
      <p:tags r:id="rId1"/>
    </p:custDataLst>
    <p:extLst>
      <p:ext uri="{BB962C8B-B14F-4D97-AF65-F5344CB8AC3E}">
        <p14:creationId xmlns:p14="http://schemas.microsoft.com/office/powerpoint/2010/main" val="340338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(8 of 15)</a:t>
            </a:r>
          </a:p>
        </p:txBody>
      </p:sp>
      <p:pic>
        <p:nvPicPr>
          <p:cNvPr id="4" name="Content Placeholder 3" descr="Configuring D H C P relay agent properties in the D H C P Relay Agent Properties window. In the Routing and Remote Access tool, right-click D H C P Relay Agent and click Properties to open the D H C P Relay Agent Properties window. In this window, the I P address of one or more D H C P servers that contain a scope for the D M Z is entered. The I P addresses, 172 dot 16 dot 0 dot 75 and 172 dot 16 dot 0 dot 76 have been enter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34270" y="1690692"/>
            <a:ext cx="3527059" cy="4548266"/>
          </a:xfrm>
        </p:spPr>
      </p:pic>
    </p:spTree>
    <p:custDataLst>
      <p:tags r:id="rId1"/>
    </p:custDataLst>
    <p:extLst>
      <p:ext uri="{BB962C8B-B14F-4D97-AF65-F5344CB8AC3E}">
        <p14:creationId xmlns:p14="http://schemas.microsoft.com/office/powerpoint/2010/main" val="2589703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C5F5D-85FC-4DCF-9852-5DB67BA800B6}"/>
              </a:ext>
            </a:extLst>
          </p:cNvPr>
          <p:cNvSpPr>
            <a:spLocks noGrp="1"/>
          </p:cNvSpPr>
          <p:nvPr>
            <p:ph type="title"/>
          </p:nvPr>
        </p:nvSpPr>
        <p:spPr>
          <a:xfrm>
            <a:off x="476843" y="473245"/>
            <a:ext cx="11241915" cy="1217447"/>
          </a:xfrm>
        </p:spPr>
        <p:txBody>
          <a:bodyPr/>
          <a:lstStyle/>
          <a:p>
            <a:r>
              <a:rPr lang="en-US" dirty="0"/>
              <a:t>Learning Objectives (2 of 2)</a:t>
            </a:r>
          </a:p>
        </p:txBody>
      </p:sp>
      <p:sp>
        <p:nvSpPr>
          <p:cNvPr id="3" name="Content Placeholder 2">
            <a:extLst>
              <a:ext uri="{FF2B5EF4-FFF2-40B4-BE49-F238E27FC236}">
                <a16:creationId xmlns:a16="http://schemas.microsoft.com/office/drawing/2014/main" id="{0EB8A59C-269E-4E9A-8BA8-6F11DAE70E28}"/>
              </a:ext>
            </a:extLst>
          </p:cNvPr>
          <p:cNvSpPr>
            <a:spLocks noGrp="1"/>
          </p:cNvSpPr>
          <p:nvPr>
            <p:ph idx="1"/>
          </p:nvPr>
        </p:nvSpPr>
        <p:spPr/>
        <p:txBody>
          <a:bodyPr/>
          <a:lstStyle/>
          <a:p>
            <a:pPr marL="0" indent="0">
              <a:buNone/>
            </a:pPr>
            <a:r>
              <a:rPr lang="en-US" dirty="0"/>
              <a:t>After completing this module you should be able to:</a:t>
            </a:r>
          </a:p>
          <a:p>
            <a:r>
              <a:rPr lang="en-US" dirty="0"/>
              <a:t>Implement remote access using DirectAccess</a:t>
            </a:r>
          </a:p>
          <a:p>
            <a:r>
              <a:rPr lang="en-US" dirty="0"/>
              <a:t>Identify the components that enable remote access using Remote Desktop and RemoteApp</a:t>
            </a:r>
          </a:p>
          <a:p>
            <a:r>
              <a:rPr lang="en-US" dirty="0"/>
              <a:t>Configure Remote Desktop Services</a:t>
            </a:r>
          </a:p>
        </p:txBody>
      </p:sp>
    </p:spTree>
    <p:custDataLst>
      <p:tags r:id="rId1"/>
    </p:custDataLst>
    <p:extLst>
      <p:ext uri="{BB962C8B-B14F-4D97-AF65-F5344CB8AC3E}">
        <p14:creationId xmlns:p14="http://schemas.microsoft.com/office/powerpoint/2010/main" val="276247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(9 of 15)</a:t>
            </a:r>
          </a:p>
        </p:txBody>
      </p:sp>
      <p:pic>
        <p:nvPicPr>
          <p:cNvPr id="5" name="Content Placeholder 4" descr="Configuring D H C P relay agent interface properties. In the Routing and Remote Access tool, right-click D H C P Relay Agent and click New Interface. The network interface that connects the remote access server to the D M Z is selected and O K is clicked. Then, the D H C P relay options for the interface are suitably modified as shown in the screenshot. Here, the option Relay D H C P packets has been selected. The hop-count threshold and boot threshold have been set t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25404" y="1690692"/>
            <a:ext cx="3544792" cy="4583499"/>
          </a:xfrm>
        </p:spPr>
      </p:pic>
    </p:spTree>
    <p:custDataLst>
      <p:tags r:id="rId1"/>
    </p:custDataLst>
    <p:extLst>
      <p:ext uri="{BB962C8B-B14F-4D97-AF65-F5344CB8AC3E}">
        <p14:creationId xmlns:p14="http://schemas.microsoft.com/office/powerpoint/2010/main" val="4103636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(10 of 15)</a:t>
            </a:r>
          </a:p>
        </p:txBody>
      </p:sp>
      <p:pic>
        <p:nvPicPr>
          <p:cNvPr id="4" name="Content Placeholder 3" descr="Manually specifying I P v 4 configuration for V P N. In the Routing and Remote Access tool, right-click Server X and click Properties to open the Server X Properties window. Highlight the I P v 4 tab in this window. Select Enable I P v 4 forwarding. Select static address pool. Add the I P addresses 192 dot 168 dot 1 dot 100 and 192 dot 168 dot 1 dot 200 to the static address pool. The v Ethernet Internal Virtual Switch adapter obtains D H C P, D N S, and WINS addresses for dial-up clien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57529" y="1690692"/>
            <a:ext cx="3080541" cy="4506838"/>
          </a:xfrm>
        </p:spPr>
      </p:pic>
    </p:spTree>
    <p:custDataLst>
      <p:tags r:id="rId1"/>
    </p:custDataLst>
    <p:extLst>
      <p:ext uri="{BB962C8B-B14F-4D97-AF65-F5344CB8AC3E}">
        <p14:creationId xmlns:p14="http://schemas.microsoft.com/office/powerpoint/2010/main" val="1018777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(11 of 15)</a:t>
            </a:r>
          </a:p>
        </p:txBody>
      </p:sp>
      <p:pic>
        <p:nvPicPr>
          <p:cNvPr id="4" name="Content Placeholder 3" descr="Manually specifying I P v 6 configuration for V P N. In the Routing and Remote Access tool, right-click Server X and click Properties to open the Server X Properties window. Highlight the I P v 6 tab in this window. Select Enable I P v 6 forwarding. Select Enable Default Route Advertisement. Assign the I P v 6 addresses that have a 2001 colon d b 8 colon 3 c 4 d colon colon prefix to virtual network interfaces. The v Ethernet Internal Virtual Switch adapter obtains D H C P, D N S addresses for I K E v 2 client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9250" y="1690692"/>
            <a:ext cx="3133500" cy="4597566"/>
          </a:xfrm>
        </p:spPr>
      </p:pic>
    </p:spTree>
    <p:custDataLst>
      <p:tags r:id="rId1"/>
    </p:custDataLst>
    <p:extLst>
      <p:ext uri="{BB962C8B-B14F-4D97-AF65-F5344CB8AC3E}">
        <p14:creationId xmlns:p14="http://schemas.microsoft.com/office/powerpoint/2010/main" val="716770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(12 of 15)</a:t>
            </a:r>
          </a:p>
        </p:txBody>
      </p:sp>
      <p:sp>
        <p:nvSpPr>
          <p:cNvPr id="5" name="Content Placeholder 4"/>
          <p:cNvSpPr>
            <a:spLocks noGrp="1"/>
          </p:cNvSpPr>
          <p:nvPr>
            <p:ph idx="1"/>
          </p:nvPr>
        </p:nvSpPr>
        <p:spPr/>
        <p:txBody>
          <a:bodyPr/>
          <a:lstStyle/>
          <a:p>
            <a:r>
              <a:rPr lang="en-US" dirty="0"/>
              <a:t>Configuring security options and authentication methods</a:t>
            </a:r>
          </a:p>
          <a:p>
            <a:pPr lvl="1"/>
            <a:r>
              <a:rPr lang="en-US" dirty="0"/>
              <a:t>Open the Server Properties window, highlight the Security tab</a:t>
            </a:r>
          </a:p>
          <a:p>
            <a:pPr lvl="2"/>
            <a:r>
              <a:rPr lang="en-US" dirty="0"/>
              <a:t>Configure Windows Authentication settings</a:t>
            </a:r>
          </a:p>
          <a:p>
            <a:pPr lvl="2"/>
            <a:r>
              <a:rPr lang="en-US" dirty="0"/>
              <a:t>Configure Windows Accounting settings</a:t>
            </a:r>
          </a:p>
          <a:p>
            <a:pPr lvl="2"/>
            <a:r>
              <a:rPr lang="en-US" dirty="0"/>
              <a:t>Configure encryption settings</a:t>
            </a:r>
          </a:p>
          <a:p>
            <a:pPr lvl="2"/>
            <a:r>
              <a:rPr lang="en-US" dirty="0"/>
              <a:t>Click Authentication Methods button to provide additional or fewer authentication methods</a:t>
            </a:r>
          </a:p>
          <a:p>
            <a:r>
              <a:rPr lang="en-US" dirty="0"/>
              <a:t>Setting dial-in permission by right-clicking the associated user account</a:t>
            </a:r>
          </a:p>
          <a:p>
            <a:pPr lvl="1"/>
            <a:r>
              <a:rPr lang="en-US" dirty="0"/>
              <a:t>Click Properties and highlight the Dial-in tab</a:t>
            </a:r>
          </a:p>
        </p:txBody>
      </p:sp>
    </p:spTree>
    <p:custDataLst>
      <p:tags r:id="rId1"/>
    </p:custDataLst>
    <p:extLst>
      <p:ext uri="{BB962C8B-B14F-4D97-AF65-F5344CB8AC3E}">
        <p14:creationId xmlns:p14="http://schemas.microsoft.com/office/powerpoint/2010/main" val="985670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(13 of 15)</a:t>
            </a:r>
          </a:p>
        </p:txBody>
      </p:sp>
      <p:pic>
        <p:nvPicPr>
          <p:cNvPr id="3" name="Content Placeholder 2" descr="Configuring security options and authentication methods for V P N. In the Routing and Remote Access tool, right-click Server X and click Properties to open the Server X Properties window. Highlight the Security tab in this window. Under Authentication Provider, Windows Authentication is selected to ensure that remote access users are authenticated using Active Directory. Under Accounting Provider, Windows Accounting is selected which ensures that the details for each V P N connection is logged in the remote access serv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1675" y="1690692"/>
            <a:ext cx="2932249" cy="4655958"/>
          </a:xfrm>
        </p:spPr>
      </p:pic>
    </p:spTree>
    <p:custDataLst>
      <p:tags r:id="rId1"/>
    </p:custDataLst>
    <p:extLst>
      <p:ext uri="{BB962C8B-B14F-4D97-AF65-F5344CB8AC3E}">
        <p14:creationId xmlns:p14="http://schemas.microsoft.com/office/powerpoint/2010/main" val="3329362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(14 of 15)</a:t>
            </a:r>
          </a:p>
        </p:txBody>
      </p:sp>
      <p:pic>
        <p:nvPicPr>
          <p:cNvPr id="5" name="Content Placeholder 4" descr="Configuring authentication methods in the security tab of Server X properties window for V P N. In the security tab, click the Authentication Methods to open the Authentication Methods window in which additional or fewer authentication methods can be provided. By default, E A P and M S - CHAP v 2 authentication methods are allowed by the remote access server but additional methods such as CHAP, PAP, and machine certificate authentication for I K E v 2 can be enabled. Unauthenticated access can also be allow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7712" y="1690692"/>
            <a:ext cx="4940176" cy="4555363"/>
          </a:xfrm>
        </p:spPr>
      </p:pic>
    </p:spTree>
    <p:custDataLst>
      <p:tags r:id="rId1"/>
    </p:custDataLst>
    <p:extLst>
      <p:ext uri="{BB962C8B-B14F-4D97-AF65-F5344CB8AC3E}">
        <p14:creationId xmlns:p14="http://schemas.microsoft.com/office/powerpoint/2010/main" val="3315969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a Remote Access Server</a:t>
            </a:r>
            <a:br>
              <a:rPr lang="en-US" dirty="0"/>
            </a:br>
            <a:r>
              <a:rPr lang="en-US" dirty="0"/>
              <a:t>(15 of 15)</a:t>
            </a:r>
          </a:p>
        </p:txBody>
      </p:sp>
      <p:pic>
        <p:nvPicPr>
          <p:cNvPr id="4" name="Content Placeholder 3" descr="Configuring dial-in permission. V P N remote access is granted only if the properties of the user account that is being used during authentication has dial-in permission. For instance, to configure dial-in permission for the user Bob Burtt, right-click this user account int he Active Directory Users and Computers tool, click Properties, and highlight the Dial-in tab. The dial-in permission for users is controlled through the N P S Network Policy on a RADIUS server as indicated in this tab. If the remote access server does not use RADIUS, then the Allow access option is selected to allow the user Bob Burtt to gain V P N access through a remote access clien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03962" y="1690692"/>
            <a:ext cx="3187676" cy="4617727"/>
          </a:xfrm>
        </p:spPr>
      </p:pic>
    </p:spTree>
    <p:custDataLst>
      <p:tags r:id="rId1"/>
    </p:custDataLst>
    <p:extLst>
      <p:ext uri="{BB962C8B-B14F-4D97-AF65-F5344CB8AC3E}">
        <p14:creationId xmlns:p14="http://schemas.microsoft.com/office/powerpoint/2010/main" val="1507204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(1 of 14)</a:t>
            </a:r>
          </a:p>
        </p:txBody>
      </p:sp>
      <p:sp>
        <p:nvSpPr>
          <p:cNvPr id="5" name="Content Placeholder 4"/>
          <p:cNvSpPr>
            <a:spLocks noGrp="1"/>
          </p:cNvSpPr>
          <p:nvPr>
            <p:ph idx="1"/>
          </p:nvPr>
        </p:nvSpPr>
        <p:spPr/>
        <p:txBody>
          <a:bodyPr/>
          <a:lstStyle/>
          <a:p>
            <a:r>
              <a:rPr lang="en-US" dirty="0"/>
              <a:t>Install the Network Policy and Access Services role</a:t>
            </a:r>
          </a:p>
          <a:p>
            <a:r>
              <a:rPr lang="en-US" dirty="0"/>
              <a:t>Use the Network Policy Server tool to configure the RADIUS server</a:t>
            </a:r>
          </a:p>
          <a:p>
            <a:r>
              <a:rPr lang="en-US" dirty="0"/>
              <a:t>RADIUS server joined to an Active Directory domain</a:t>
            </a:r>
          </a:p>
          <a:p>
            <a:pPr lvl="1"/>
            <a:r>
              <a:rPr lang="en-US" dirty="0"/>
              <a:t>Remote access user accounts authenticated using Active Directory</a:t>
            </a:r>
          </a:p>
          <a:p>
            <a:pPr lvl="1"/>
            <a:r>
              <a:rPr lang="en-US" dirty="0"/>
              <a:t>Must right-click NPS (Local) and click </a:t>
            </a:r>
            <a:r>
              <a:rPr lang="en-US" i="1" dirty="0"/>
              <a:t>Register server in Active Directory</a:t>
            </a:r>
          </a:p>
          <a:p>
            <a:pPr lvl="1"/>
            <a:r>
              <a:rPr lang="en-US" dirty="0"/>
              <a:t>Configure remote access policies and logging</a:t>
            </a:r>
          </a:p>
          <a:p>
            <a:pPr lvl="1"/>
            <a:r>
              <a:rPr lang="en-US" dirty="0"/>
              <a:t>Configure remote access servers as RADIUS clients</a:t>
            </a:r>
            <a:endParaRPr lang="en-US" i="1" dirty="0"/>
          </a:p>
        </p:txBody>
      </p:sp>
    </p:spTree>
    <p:custDataLst>
      <p:tags r:id="rId1"/>
    </p:custDataLst>
    <p:extLst>
      <p:ext uri="{BB962C8B-B14F-4D97-AF65-F5344CB8AC3E}">
        <p14:creationId xmlns:p14="http://schemas.microsoft.com/office/powerpoint/2010/main" val="2783658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(2 of 14)</a:t>
            </a:r>
          </a:p>
        </p:txBody>
      </p:sp>
      <p:pic>
        <p:nvPicPr>
          <p:cNvPr id="3" name="Content Placeholder 2" descr="The Network Policy Server tool that can be opened by selecting Network Policy Server from the tools menu in Server Manager. This tool is used to configure a RADIUS serv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5766" y="1690692"/>
            <a:ext cx="9344067" cy="4147400"/>
          </a:xfrm>
        </p:spPr>
      </p:pic>
    </p:spTree>
    <p:custDataLst>
      <p:tags r:id="rId1"/>
    </p:custDataLst>
    <p:extLst>
      <p:ext uri="{BB962C8B-B14F-4D97-AF65-F5344CB8AC3E}">
        <p14:creationId xmlns:p14="http://schemas.microsoft.com/office/powerpoint/2010/main" val="3039178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(3 of 14)</a:t>
            </a:r>
          </a:p>
        </p:txBody>
      </p:sp>
      <p:sp>
        <p:nvSpPr>
          <p:cNvPr id="4" name="Content Placeholder 3"/>
          <p:cNvSpPr>
            <a:spLocks noGrp="1"/>
          </p:cNvSpPr>
          <p:nvPr>
            <p:ph idx="1"/>
          </p:nvPr>
        </p:nvSpPr>
        <p:spPr/>
        <p:txBody>
          <a:bodyPr/>
          <a:lstStyle/>
          <a:p>
            <a:r>
              <a:rPr lang="en-US" dirty="0"/>
              <a:t>Configuring remote access policies</a:t>
            </a:r>
          </a:p>
          <a:p>
            <a:pPr lvl="1"/>
            <a:r>
              <a:rPr lang="en-US" dirty="0"/>
              <a:t>Two policy folder types</a:t>
            </a:r>
          </a:p>
          <a:p>
            <a:pPr lvl="2"/>
            <a:r>
              <a:rPr lang="en-US" i="1" dirty="0"/>
              <a:t>Connection Request Policies </a:t>
            </a:r>
            <a:r>
              <a:rPr lang="en-US" dirty="0"/>
              <a:t>and </a:t>
            </a:r>
            <a:r>
              <a:rPr lang="en-US" i="1" dirty="0"/>
              <a:t>Network Policies</a:t>
            </a:r>
          </a:p>
          <a:p>
            <a:pPr lvl="1"/>
            <a:r>
              <a:rPr lang="en-US" dirty="0"/>
              <a:t>Create new remote access policy</a:t>
            </a:r>
          </a:p>
          <a:p>
            <a:pPr lvl="2"/>
            <a:r>
              <a:rPr lang="en-US" dirty="0"/>
              <a:t>Right-click the Network Policies folder and click New</a:t>
            </a:r>
          </a:p>
          <a:p>
            <a:pPr lvl="2"/>
            <a:r>
              <a:rPr lang="en-US" dirty="0"/>
              <a:t>Specify a policy name and remote access server type</a:t>
            </a:r>
          </a:p>
          <a:p>
            <a:pPr lvl="2"/>
            <a:r>
              <a:rPr lang="en-US" dirty="0"/>
              <a:t>Respond to prompts</a:t>
            </a:r>
          </a:p>
        </p:txBody>
      </p:sp>
    </p:spTree>
    <p:custDataLst>
      <p:tags r:id="rId1"/>
    </p:custDataLst>
    <p:extLst>
      <p:ext uri="{BB962C8B-B14F-4D97-AF65-F5344CB8AC3E}">
        <p14:creationId xmlns:p14="http://schemas.microsoft.com/office/powerpoint/2010/main" val="336800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Organization Networks and Remote Access (1 of 8)</a:t>
            </a:r>
          </a:p>
        </p:txBody>
      </p:sp>
      <p:pic>
        <p:nvPicPr>
          <p:cNvPr id="3" name="Content Placeholder 2" descr="The sample network structure of an organization. The organization has three department LANs that use the 172 dot 16 dot 1 dot 0 bar 24, 172 dot 16 dot 2 dot 0 bar 24, and 172 dot 16 dot 3 dot 0 bar 24 reserved I P v 4 ranges. These LANs are connected to a router via an interface with the I P address 172 dot 16 dot 3 dot 1. A D M Z using the 172 dot 16 dot 0 dot 0 bar 24 network range connects to the same router through a network interface with the I P address 172 dot 16 dot 0 dot 2. The D M Z connects to a NAT router through a network interface with the I P address 172 dot 16 dot 0 dot 1. A demarc connects to the NAT router through a network interface that has the I P address 1 dot 2 dot 3 dot 4. The demarc is connected to an I S P and to the Internet further with last mile technolog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26608" y="1690691"/>
            <a:ext cx="2742384" cy="4555363"/>
          </a:xfrm>
        </p:spPr>
      </p:pic>
    </p:spTree>
    <p:custDataLst>
      <p:tags r:id="rId1"/>
    </p:custDataLst>
    <p:extLst>
      <p:ext uri="{BB962C8B-B14F-4D97-AF65-F5344CB8AC3E}">
        <p14:creationId xmlns:p14="http://schemas.microsoft.com/office/powerpoint/2010/main" val="179938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(4 of 14)</a:t>
            </a:r>
          </a:p>
        </p:txBody>
      </p:sp>
      <p:pic>
        <p:nvPicPr>
          <p:cNvPr id="5" name="Content Placeholder 4" descr="Creating a remote access policy. In the Network Policy tool, right-click the Network Policies folder and click New to open the New Network Policy window that is shown in the screenshot. A policy name is entered in this window and the remote access server type is specified. The policy name, Accounting Department Remote Access Policy is entered. A V P N and dial-up remote access server type is specifi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1024" y="1690692"/>
            <a:ext cx="4943383" cy="4611634"/>
          </a:xfrm>
        </p:spPr>
      </p:pic>
    </p:spTree>
    <p:custDataLst>
      <p:tags r:id="rId1"/>
    </p:custDataLst>
    <p:extLst>
      <p:ext uri="{BB962C8B-B14F-4D97-AF65-F5344CB8AC3E}">
        <p14:creationId xmlns:p14="http://schemas.microsoft.com/office/powerpoint/2010/main" val="2295784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(5 of 14)</a:t>
            </a:r>
          </a:p>
        </p:txBody>
      </p:sp>
      <p:pic>
        <p:nvPicPr>
          <p:cNvPr id="4" name="Content Placeholder 3" descr="Specifying conditions in the remote access policy. In the New Network Policy window after specifying the name of the policy and the remote access server type, the conditions have to be added that identify the remote access clients to which the remote access policy applies. In the screenshot shown, the condition is added that the remote access policy will apply if the remote access user is a part of the Accounting G grou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1610" y="1690692"/>
            <a:ext cx="4952379" cy="4639770"/>
          </a:xfrm>
        </p:spPr>
      </p:pic>
    </p:spTree>
    <p:custDataLst>
      <p:tags r:id="rId1"/>
    </p:custDataLst>
    <p:extLst>
      <p:ext uri="{BB962C8B-B14F-4D97-AF65-F5344CB8AC3E}">
        <p14:creationId xmlns:p14="http://schemas.microsoft.com/office/powerpoint/2010/main" val="3762598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(6 of 14)</a:t>
            </a:r>
          </a:p>
        </p:txBody>
      </p:sp>
      <p:pic>
        <p:nvPicPr>
          <p:cNvPr id="4" name="Content Placeholder 3" descr="Configuring access or dial-in permission in the remote access policy. In the New Network Policy, after specifying the conditions, access permission must be granted or denied. In the screenshot shown, the option, Access granted is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3310" y="1690692"/>
            <a:ext cx="4928979" cy="4611634"/>
          </a:xfrm>
        </p:spPr>
      </p:pic>
    </p:spTree>
    <p:custDataLst>
      <p:tags r:id="rId1"/>
    </p:custDataLst>
    <p:extLst>
      <p:ext uri="{BB962C8B-B14F-4D97-AF65-F5344CB8AC3E}">
        <p14:creationId xmlns:p14="http://schemas.microsoft.com/office/powerpoint/2010/main" val="4212250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(7 of 14)</a:t>
            </a:r>
          </a:p>
        </p:txBody>
      </p:sp>
      <p:pic>
        <p:nvPicPr>
          <p:cNvPr id="4" name="Content Placeholder 3" descr="Configuring authentication methods for the remote access policy. After access permissions have been set up in the New Network Policy window, the permitted authentication methods have to be selected. The options shown in the screenshot require that remote access clients use either M S CHAP v 2 or E A P M S CHAP v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9900" y="1690692"/>
            <a:ext cx="4875799" cy="4551826"/>
          </a:xfrm>
        </p:spPr>
      </p:pic>
    </p:spTree>
    <p:custDataLst>
      <p:tags r:id="rId1"/>
    </p:custDataLst>
    <p:extLst>
      <p:ext uri="{BB962C8B-B14F-4D97-AF65-F5344CB8AC3E}">
        <p14:creationId xmlns:p14="http://schemas.microsoft.com/office/powerpoint/2010/main" val="2472422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(8 of 14)</a:t>
            </a:r>
          </a:p>
        </p:txBody>
      </p:sp>
      <p:pic>
        <p:nvPicPr>
          <p:cNvPr id="4" name="Content Placeholder 3" descr="Configuring constraints for the remote access policy. In the New Network Policy window, after the authentication methods have been selected, the constraints that remote access clients must meet have to be configured. In the screenshot, the idle timeout option has been configured such that the remote access is disconnected after a maximum idle time of 5 minut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2212" y="1690691"/>
            <a:ext cx="4891176" cy="4569431"/>
          </a:xfrm>
        </p:spPr>
      </p:pic>
    </p:spTree>
    <p:custDataLst>
      <p:tags r:id="rId1"/>
    </p:custDataLst>
    <p:extLst>
      <p:ext uri="{BB962C8B-B14F-4D97-AF65-F5344CB8AC3E}">
        <p14:creationId xmlns:p14="http://schemas.microsoft.com/office/powerpoint/2010/main" val="2670933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(9 of 14)</a:t>
            </a:r>
          </a:p>
        </p:txBody>
      </p:sp>
      <p:pic>
        <p:nvPicPr>
          <p:cNvPr id="5" name="Content Placeholder 4" descr="Configuring optional settings for the remote access policy. In the New Network Policy window, after specifying the constraints that remote access clients have to meet, the optional settings have to be configured. In the screenshot shown, the I P settings have been configured such that the remote access clients obtain an I P configuration as specified by the remote access serv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9406" y="1690692"/>
            <a:ext cx="4936787" cy="4625702"/>
          </a:xfrm>
        </p:spPr>
      </p:pic>
    </p:spTree>
    <p:custDataLst>
      <p:tags r:id="rId1"/>
    </p:custDataLst>
    <p:extLst>
      <p:ext uri="{BB962C8B-B14F-4D97-AF65-F5344CB8AC3E}">
        <p14:creationId xmlns:p14="http://schemas.microsoft.com/office/powerpoint/2010/main" val="2450483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(10 of 14)</a:t>
            </a:r>
          </a:p>
        </p:txBody>
      </p:sp>
      <p:sp>
        <p:nvSpPr>
          <p:cNvPr id="3" name="Content Placeholder 2"/>
          <p:cNvSpPr>
            <a:spLocks noGrp="1"/>
          </p:cNvSpPr>
          <p:nvPr>
            <p:ph idx="1"/>
          </p:nvPr>
        </p:nvSpPr>
        <p:spPr/>
        <p:txBody>
          <a:bodyPr/>
          <a:lstStyle/>
          <a:p>
            <a:r>
              <a:rPr lang="en-US" dirty="0"/>
              <a:t>Configuring logging</a:t>
            </a:r>
          </a:p>
          <a:p>
            <a:pPr lvl="1"/>
            <a:r>
              <a:rPr lang="en-US" dirty="0"/>
              <a:t>Text file called C:\Windows\system32\logfiles\IN</a:t>
            </a:r>
            <a:r>
              <a:rPr lang="en-US" i="1" dirty="0"/>
              <a:t>yymm</a:t>
            </a:r>
            <a:r>
              <a:rPr lang="en-US" dirty="0"/>
              <a:t>.log</a:t>
            </a:r>
          </a:p>
          <a:p>
            <a:pPr lvl="2"/>
            <a:r>
              <a:rPr lang="en-US" i="1" dirty="0"/>
              <a:t>yy</a:t>
            </a:r>
            <a:r>
              <a:rPr lang="en-US" dirty="0"/>
              <a:t> refers to the last two digits of the year</a:t>
            </a:r>
          </a:p>
          <a:p>
            <a:pPr lvl="2"/>
            <a:r>
              <a:rPr lang="en-US" i="1" dirty="0"/>
              <a:t>mm</a:t>
            </a:r>
            <a:r>
              <a:rPr lang="en-US" dirty="0"/>
              <a:t> refers to digits representing the month of the year</a:t>
            </a:r>
          </a:p>
          <a:p>
            <a:pPr lvl="1"/>
            <a:r>
              <a:rPr lang="en-US" dirty="0"/>
              <a:t>Can modify logging configuration by highlighting folder </a:t>
            </a:r>
          </a:p>
          <a:p>
            <a:pPr lvl="2"/>
            <a:r>
              <a:rPr lang="en-US" i="1" dirty="0"/>
              <a:t>Change Log File Properties</a:t>
            </a:r>
          </a:p>
          <a:p>
            <a:pPr lvl="2"/>
            <a:r>
              <a:rPr lang="en-US" i="1" dirty="0"/>
              <a:t>Change SQL Server Logging Properties</a:t>
            </a:r>
          </a:p>
          <a:p>
            <a:pPr lvl="2"/>
            <a:r>
              <a:rPr lang="en-US" i="1" dirty="0"/>
              <a:t>Configure accounting</a:t>
            </a:r>
            <a:endParaRPr lang="en-US" dirty="0"/>
          </a:p>
        </p:txBody>
      </p:sp>
    </p:spTree>
    <p:custDataLst>
      <p:tags r:id="rId1"/>
    </p:custDataLst>
    <p:extLst>
      <p:ext uri="{BB962C8B-B14F-4D97-AF65-F5344CB8AC3E}">
        <p14:creationId xmlns:p14="http://schemas.microsoft.com/office/powerpoint/2010/main" val="1097269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(11 of 14)</a:t>
            </a:r>
          </a:p>
        </p:txBody>
      </p:sp>
      <p:sp>
        <p:nvSpPr>
          <p:cNvPr id="3" name="Content Placeholder 2"/>
          <p:cNvSpPr>
            <a:spLocks noGrp="1"/>
          </p:cNvSpPr>
          <p:nvPr>
            <p:ph idx="1"/>
          </p:nvPr>
        </p:nvSpPr>
        <p:spPr/>
        <p:txBody>
          <a:bodyPr/>
          <a:lstStyle/>
          <a:p>
            <a:r>
              <a:rPr lang="en-US" dirty="0"/>
              <a:t>Configuring remote access servers to use Radius</a:t>
            </a:r>
          </a:p>
          <a:p>
            <a:pPr lvl="1"/>
            <a:r>
              <a:rPr lang="en-US" dirty="0"/>
              <a:t>Add a RADIUS client in the Network Policy Server tool</a:t>
            </a:r>
          </a:p>
          <a:p>
            <a:pPr lvl="2"/>
            <a:r>
              <a:rPr lang="en-US" dirty="0"/>
              <a:t>Right-click RADIUS Clients, click New, specify the appropriate options</a:t>
            </a:r>
          </a:p>
          <a:p>
            <a:pPr lvl="1"/>
            <a:r>
              <a:rPr lang="en-US" dirty="0"/>
              <a:t>Configure a remote access server as a RADIUS client using Server Properties window Security tab</a:t>
            </a:r>
          </a:p>
          <a:p>
            <a:pPr lvl="2"/>
            <a:r>
              <a:rPr lang="en-US" dirty="0"/>
              <a:t>Select RADIUS Authentication from the </a:t>
            </a:r>
            <a:r>
              <a:rPr lang="en-US" i="1" dirty="0"/>
              <a:t>Authentication provider</a:t>
            </a:r>
            <a:r>
              <a:rPr lang="en-US" dirty="0"/>
              <a:t> drop-down box</a:t>
            </a:r>
          </a:p>
          <a:p>
            <a:pPr lvl="2"/>
            <a:r>
              <a:rPr lang="en-US" dirty="0"/>
              <a:t>Select RADIUS Accounting from the </a:t>
            </a:r>
            <a:r>
              <a:rPr lang="en-US" i="1" dirty="0"/>
              <a:t>Accounting provider</a:t>
            </a:r>
            <a:r>
              <a:rPr lang="en-US" dirty="0"/>
              <a:t> drop-down box</a:t>
            </a:r>
          </a:p>
        </p:txBody>
      </p:sp>
    </p:spTree>
    <p:custDataLst>
      <p:tags r:id="rId1"/>
    </p:custDataLst>
    <p:extLst>
      <p:ext uri="{BB962C8B-B14F-4D97-AF65-F5344CB8AC3E}">
        <p14:creationId xmlns:p14="http://schemas.microsoft.com/office/powerpoint/2010/main" val="1534279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(12 of 14)</a:t>
            </a:r>
          </a:p>
        </p:txBody>
      </p:sp>
      <p:pic>
        <p:nvPicPr>
          <p:cNvPr id="5" name="Content Placeholder 4" descr="Creating a RADIUS client. In the Network Policy Server tool, right-click RADIUS Clients and click New to open the New RADIUS Client window. The option, Enable this RADIUS Client is selected. A RADIUS Client called Server X (V P N Remote Access) is created for the server, SERVER X with the I P address 172 dot 16 dot 0 dot 1 that utilizes a manually specified secret password.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9192" y="1690692"/>
            <a:ext cx="3397215" cy="4696040"/>
          </a:xfrm>
        </p:spPr>
      </p:pic>
    </p:spTree>
    <p:custDataLst>
      <p:tags r:id="rId1"/>
    </p:custDataLst>
    <p:extLst>
      <p:ext uri="{BB962C8B-B14F-4D97-AF65-F5344CB8AC3E}">
        <p14:creationId xmlns:p14="http://schemas.microsoft.com/office/powerpoint/2010/main" val="2624054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(13 of 14)</a:t>
            </a:r>
          </a:p>
        </p:txBody>
      </p:sp>
      <p:pic>
        <p:nvPicPr>
          <p:cNvPr id="4" name="Content Placeholder 3" descr="Configuring RADIUS authentication on a remote access server. In the Properties window of Server X, select RADIUS authentication in the Authentication provider drop-down box and then click Configure. This opens the Add RADIUS Server window. In this window, options have been configured such that the authentication requests will be forwarded to the RADIUS Server with the I P address 172 dot 16 dot 0 dot 77 after using the message authenticator attribute. The port has been set to 1812 and the shared secret specified here matches the shared secret specified in the associated RADIUS clien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5319" y="1690692"/>
            <a:ext cx="5064962" cy="4611634"/>
          </a:xfrm>
        </p:spPr>
      </p:pic>
    </p:spTree>
    <p:custDataLst>
      <p:tags r:id="rId1"/>
    </p:custDataLst>
    <p:extLst>
      <p:ext uri="{BB962C8B-B14F-4D97-AF65-F5344CB8AC3E}">
        <p14:creationId xmlns:p14="http://schemas.microsoft.com/office/powerpoint/2010/main" val="3742846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Organization Networks and Remote Access (2 of 8)</a:t>
            </a:r>
          </a:p>
        </p:txBody>
      </p:sp>
      <p:sp>
        <p:nvSpPr>
          <p:cNvPr id="5" name="Content Placeholder 4"/>
          <p:cNvSpPr>
            <a:spLocks noGrp="1"/>
          </p:cNvSpPr>
          <p:nvPr>
            <p:ph idx="1"/>
          </p:nvPr>
        </p:nvSpPr>
        <p:spPr/>
        <p:txBody>
          <a:bodyPr/>
          <a:lstStyle/>
          <a:p>
            <a:r>
              <a:rPr lang="en-US" dirty="0"/>
              <a:t>Last mile technologies</a:t>
            </a:r>
          </a:p>
          <a:p>
            <a:pPr lvl="1"/>
            <a:r>
              <a:rPr lang="en-US" dirty="0"/>
              <a:t>Span the “last mile” between the Internet and the organization</a:t>
            </a:r>
          </a:p>
          <a:p>
            <a:r>
              <a:rPr lang="en-US" dirty="0"/>
              <a:t>Common last mile technologies used to connect to an ISP</a:t>
            </a:r>
          </a:p>
          <a:p>
            <a:pPr lvl="1"/>
            <a:r>
              <a:rPr lang="en-US" dirty="0"/>
              <a:t>Digital subscriber line (DSL), cable broadband, Gigabit Passive Optical Network (GPON), long-range Wi-Fi</a:t>
            </a:r>
          </a:p>
          <a:p>
            <a:r>
              <a:rPr lang="en-US" dirty="0"/>
              <a:t>Organization’s NAT router connects to a demarcation point (</a:t>
            </a:r>
            <a:r>
              <a:rPr lang="en-US" dirty="0" err="1"/>
              <a:t>demarc</a:t>
            </a:r>
            <a:r>
              <a:rPr lang="en-US" dirty="0"/>
              <a:t>)</a:t>
            </a:r>
          </a:p>
          <a:p>
            <a:pPr lvl="1"/>
            <a:r>
              <a:rPr lang="en-US" dirty="0"/>
              <a:t>Connects to the ISP using a last mile technology</a:t>
            </a:r>
          </a:p>
          <a:p>
            <a:pPr lvl="1"/>
            <a:r>
              <a:rPr lang="en-US" dirty="0"/>
              <a:t>Translation device or router with a specialized network interface</a:t>
            </a:r>
          </a:p>
          <a:p>
            <a:pPr lvl="2"/>
            <a:r>
              <a:rPr lang="en-US" dirty="0"/>
              <a:t>Passes traffic directly between the ISP and NAT router</a:t>
            </a:r>
          </a:p>
        </p:txBody>
      </p:sp>
    </p:spTree>
    <p:custDataLst>
      <p:tags r:id="rId1"/>
    </p:custDataLst>
    <p:extLst>
      <p:ext uri="{BB962C8B-B14F-4D97-AF65-F5344CB8AC3E}">
        <p14:creationId xmlns:p14="http://schemas.microsoft.com/office/powerpoint/2010/main" val="2349212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RADIUS (14 of 14)</a:t>
            </a:r>
          </a:p>
        </p:txBody>
      </p:sp>
      <p:pic>
        <p:nvPicPr>
          <p:cNvPr id="5" name="Content Placeholder 4" descr="Configuring RADIUS logging on a remote access server. In the Properties window of SERVER X, select RADIUS Accounting from the Accounting provider drop-down box,  click Configure and then Add. Specify the RADIUS server and shared secret as done previously. Set the port to 1813. Select the Send RADIUS Accounting On and Accounting Off messages in order to log a record in the RADIUS server each time the remote server is started and shut dow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5403" y="1690692"/>
            <a:ext cx="5064794" cy="4583499"/>
          </a:xfrm>
        </p:spPr>
      </p:pic>
    </p:spTree>
    <p:custDataLst>
      <p:tags r:id="rId1"/>
    </p:custDataLst>
    <p:extLst>
      <p:ext uri="{BB962C8B-B14F-4D97-AF65-F5344CB8AC3E}">
        <p14:creationId xmlns:p14="http://schemas.microsoft.com/office/powerpoint/2010/main" val="1034349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Connecting to a VPN Server</a:t>
            </a:r>
          </a:p>
        </p:txBody>
      </p:sp>
      <p:sp>
        <p:nvSpPr>
          <p:cNvPr id="5" name="Content Placeholder 4"/>
          <p:cNvSpPr>
            <a:spLocks noGrp="1"/>
          </p:cNvSpPr>
          <p:nvPr>
            <p:ph idx="1"/>
          </p:nvPr>
        </p:nvSpPr>
        <p:spPr/>
        <p:txBody>
          <a:bodyPr/>
          <a:lstStyle/>
          <a:p>
            <a:r>
              <a:rPr lang="en-US" dirty="0"/>
              <a:t>Creating a VPN connection on a Windows 10 or Windows Server 2019 system</a:t>
            </a:r>
          </a:p>
          <a:p>
            <a:pPr lvl="1"/>
            <a:r>
              <a:rPr lang="en-US" dirty="0"/>
              <a:t>Right-click Start</a:t>
            </a:r>
          </a:p>
          <a:p>
            <a:pPr lvl="2"/>
            <a:r>
              <a:rPr lang="en-US" dirty="0"/>
              <a:t>Click Network Connections to open the Settings window</a:t>
            </a:r>
          </a:p>
          <a:p>
            <a:pPr lvl="1"/>
            <a:r>
              <a:rPr lang="en-US" dirty="0"/>
              <a:t>Highlight the VPN section</a:t>
            </a:r>
          </a:p>
          <a:p>
            <a:pPr lvl="2"/>
            <a:r>
              <a:rPr lang="en-US" dirty="0"/>
              <a:t>Click Add a VPN connection</a:t>
            </a:r>
          </a:p>
          <a:p>
            <a:pPr lvl="2"/>
            <a:r>
              <a:rPr lang="en-US" dirty="0"/>
              <a:t>Specify the appropriate options</a:t>
            </a:r>
          </a:p>
          <a:p>
            <a:r>
              <a:rPr lang="en-US" dirty="0"/>
              <a:t>Close the connection: click the VPN connection, click Disconnect</a:t>
            </a:r>
          </a:p>
          <a:p>
            <a:r>
              <a:rPr lang="en-US" dirty="0"/>
              <a:t>View VPN connections in the Routing and Remote Access tool</a:t>
            </a:r>
          </a:p>
        </p:txBody>
      </p:sp>
    </p:spTree>
    <p:custDataLst>
      <p:tags r:id="rId1"/>
    </p:custDataLst>
    <p:extLst>
      <p:ext uri="{BB962C8B-B14F-4D97-AF65-F5344CB8AC3E}">
        <p14:creationId xmlns:p14="http://schemas.microsoft.com/office/powerpoint/2010/main" val="3856134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Creating a Demand-Dial Interface (1 of 6)</a:t>
            </a:r>
          </a:p>
        </p:txBody>
      </p:sp>
      <p:sp>
        <p:nvSpPr>
          <p:cNvPr id="5" name="Content Placeholder 4"/>
          <p:cNvSpPr>
            <a:spLocks noGrp="1"/>
          </p:cNvSpPr>
          <p:nvPr>
            <p:ph idx="1"/>
          </p:nvPr>
        </p:nvSpPr>
        <p:spPr/>
        <p:txBody>
          <a:bodyPr/>
          <a:lstStyle/>
          <a:p>
            <a:r>
              <a:rPr lang="en-US" dirty="0"/>
              <a:t>Protects traffic passed to another network in the organization</a:t>
            </a:r>
          </a:p>
          <a:p>
            <a:pPr lvl="1"/>
            <a:r>
              <a:rPr lang="en-US" dirty="0"/>
              <a:t>Use the demand-dial interface in the Routing and Remote Access tool</a:t>
            </a:r>
          </a:p>
          <a:p>
            <a:r>
              <a:rPr lang="en-US" dirty="0"/>
              <a:t>Right-click the Network Interfaces folder, click New Demand-dial Interface</a:t>
            </a:r>
          </a:p>
          <a:p>
            <a:r>
              <a:rPr lang="en-US" dirty="0"/>
              <a:t>Start the Demand-Dial Interface Wizard</a:t>
            </a:r>
          </a:p>
          <a:p>
            <a:pPr lvl="1"/>
            <a:r>
              <a:rPr lang="en-US" dirty="0"/>
              <a:t>Specify a name for the remote router</a:t>
            </a:r>
          </a:p>
          <a:p>
            <a:pPr lvl="1"/>
            <a:r>
              <a:rPr lang="en-US" dirty="0"/>
              <a:t>Select the VPN option connection type</a:t>
            </a:r>
          </a:p>
          <a:p>
            <a:pPr lvl="1"/>
            <a:r>
              <a:rPr lang="en-US" dirty="0"/>
              <a:t>Select the VPN protocol</a:t>
            </a:r>
          </a:p>
          <a:p>
            <a:pPr lvl="2"/>
            <a:r>
              <a:rPr lang="en-US" dirty="0"/>
              <a:t>SSTP VPNs not supported for demand-dial interfaces</a:t>
            </a:r>
          </a:p>
        </p:txBody>
      </p:sp>
    </p:spTree>
    <p:custDataLst>
      <p:tags r:id="rId1"/>
    </p:custDataLst>
    <p:extLst>
      <p:ext uri="{BB962C8B-B14F-4D97-AF65-F5344CB8AC3E}">
        <p14:creationId xmlns:p14="http://schemas.microsoft.com/office/powerpoint/2010/main" val="1142106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Creating a Demand-Dial Interface (2 of 6)</a:t>
            </a:r>
          </a:p>
        </p:txBody>
      </p:sp>
      <p:pic>
        <p:nvPicPr>
          <p:cNvPr id="6" name="Content Placeholder 5" descr="Creating a demand-dial interface. Right-click the Network Interfaces folder and click New Demand-dial Interface. This opens the Demand-Dial Interface Wizard. Click Next at the first page and in the next screen specify a name for the remote router. The interface name is entered as Chicago Rout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7042" y="1690692"/>
            <a:ext cx="5281515" cy="4555363"/>
          </a:xfrm>
        </p:spPr>
      </p:pic>
    </p:spTree>
    <p:custDataLst>
      <p:tags r:id="rId1"/>
    </p:custDataLst>
    <p:extLst>
      <p:ext uri="{BB962C8B-B14F-4D97-AF65-F5344CB8AC3E}">
        <p14:creationId xmlns:p14="http://schemas.microsoft.com/office/powerpoint/2010/main" val="3900576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Creating a Demand-Dial Interface (3 of 6)</a:t>
            </a:r>
          </a:p>
        </p:txBody>
      </p:sp>
      <p:pic>
        <p:nvPicPr>
          <p:cNvPr id="3" name="Content Placeholder 2" descr="Selecting the V P N protocol when creating a demand-dial interface. In the Demand-Dial Interface Wizard, after selecting the connection type, select the V P N type. The option I K E v 2 is selected in this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6083" y="1690692"/>
            <a:ext cx="5323433" cy="4569431"/>
          </a:xfrm>
        </p:spPr>
      </p:pic>
    </p:spTree>
    <p:custDataLst>
      <p:tags r:id="rId1"/>
    </p:custDataLst>
    <p:extLst>
      <p:ext uri="{BB962C8B-B14F-4D97-AF65-F5344CB8AC3E}">
        <p14:creationId xmlns:p14="http://schemas.microsoft.com/office/powerpoint/2010/main" val="1296538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Creating a Demand-Dial Interface (4 of 6)</a:t>
            </a:r>
          </a:p>
        </p:txBody>
      </p:sp>
      <p:sp>
        <p:nvSpPr>
          <p:cNvPr id="5" name="Content Placeholder 4"/>
          <p:cNvSpPr>
            <a:spLocks noGrp="1"/>
          </p:cNvSpPr>
          <p:nvPr>
            <p:ph idx="1"/>
          </p:nvPr>
        </p:nvSpPr>
        <p:spPr/>
        <p:txBody>
          <a:bodyPr/>
          <a:lstStyle/>
          <a:p>
            <a:r>
              <a:rPr lang="en-US" dirty="0"/>
              <a:t>Start the Demand-Dial Interface Wizard (continued)</a:t>
            </a:r>
          </a:p>
          <a:p>
            <a:pPr lvl="1"/>
            <a:r>
              <a:rPr lang="en-US" dirty="0"/>
              <a:t>Supply the FQDN or associated public IP address of the other router</a:t>
            </a:r>
          </a:p>
          <a:p>
            <a:pPr lvl="1"/>
            <a:r>
              <a:rPr lang="en-US" dirty="0"/>
              <a:t>Ensure that </a:t>
            </a:r>
            <a:r>
              <a:rPr lang="en-US" i="1" dirty="0"/>
              <a:t>Route IP packets on this interface </a:t>
            </a:r>
            <a:r>
              <a:rPr lang="en-US" dirty="0"/>
              <a:t>is selected</a:t>
            </a:r>
          </a:p>
          <a:p>
            <a:pPr lvl="1"/>
            <a:r>
              <a:rPr lang="en-US" dirty="0"/>
              <a:t>Supply target network to which the demand-dial interface will create a VPN</a:t>
            </a:r>
          </a:p>
          <a:p>
            <a:pPr lvl="1"/>
            <a:r>
              <a:rPr lang="en-US" dirty="0"/>
              <a:t>Supply credentials for a user account with permission to connect to the remote access server</a:t>
            </a:r>
          </a:p>
          <a:p>
            <a:pPr lvl="2"/>
            <a:r>
              <a:rPr lang="en-US" dirty="0"/>
              <a:t>Supply domain name of the Active Directory domain NetBIOS name</a:t>
            </a:r>
          </a:p>
          <a:p>
            <a:pPr lvl="1"/>
            <a:r>
              <a:rPr lang="en-US" dirty="0"/>
              <a:t>Click Next and then Finish to create the demand-dial interface</a:t>
            </a:r>
          </a:p>
        </p:txBody>
      </p:sp>
    </p:spTree>
    <p:custDataLst>
      <p:tags r:id="rId1"/>
    </p:custDataLst>
    <p:extLst>
      <p:ext uri="{BB962C8B-B14F-4D97-AF65-F5344CB8AC3E}">
        <p14:creationId xmlns:p14="http://schemas.microsoft.com/office/powerpoint/2010/main" val="1083494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Creating a Demand-Dial Interface (5 of 6)</a:t>
            </a:r>
          </a:p>
        </p:txBody>
      </p:sp>
      <p:pic>
        <p:nvPicPr>
          <p:cNvPr id="3" name="Content Placeholder 2" descr="Choosing protocol and security options when creating a demand-dial interface. In the Demand-Dial Interface Wizard, after specifying the I P address of the remote router, the option Route I P packets on this interface must be selected. In case, the option Add a user account so a remote router can dial in is selected, the wizard will prompt for the creation of a user accoun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0803" y="1690692"/>
            <a:ext cx="5313994" cy="4583499"/>
          </a:xfrm>
        </p:spPr>
      </p:pic>
    </p:spTree>
    <p:custDataLst>
      <p:tags r:id="rId1"/>
    </p:custDataLst>
    <p:extLst>
      <p:ext uri="{BB962C8B-B14F-4D97-AF65-F5344CB8AC3E}">
        <p14:creationId xmlns:p14="http://schemas.microsoft.com/office/powerpoint/2010/main" val="1213758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Creating a Demand-Dial Interface (6 of 6)</a:t>
            </a:r>
          </a:p>
        </p:txBody>
      </p:sp>
      <p:pic>
        <p:nvPicPr>
          <p:cNvPr id="3" name="Content Placeholder 2" descr="Specifying remote access credentials when creating a demand-dial interface. In the next step, the credentials for a user account which has the permission to connect to the remote access server on the Chicago NAT router has to be supplied. The user name entered is Toronto router. The domain is entered as DOMAIN X. Then, the password is entered twic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7889" y="1690692"/>
            <a:ext cx="5339822" cy="4583499"/>
          </a:xfrm>
        </p:spPr>
      </p:pic>
    </p:spTree>
    <p:custDataLst>
      <p:tags r:id="rId1"/>
    </p:custDataLst>
    <p:extLst>
      <p:ext uri="{BB962C8B-B14F-4D97-AF65-F5344CB8AC3E}">
        <p14:creationId xmlns:p14="http://schemas.microsoft.com/office/powerpoint/2010/main" val="1735842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DirectAccess</a:t>
            </a:r>
          </a:p>
        </p:txBody>
      </p:sp>
      <p:sp>
        <p:nvSpPr>
          <p:cNvPr id="5" name="Content Placeholder 4"/>
          <p:cNvSpPr>
            <a:spLocks noGrp="1"/>
          </p:cNvSpPr>
          <p:nvPr>
            <p:ph idx="1"/>
          </p:nvPr>
        </p:nvSpPr>
        <p:spPr/>
        <p:txBody>
          <a:bodyPr/>
          <a:lstStyle/>
          <a:p>
            <a:r>
              <a:rPr lang="en-US" dirty="0"/>
              <a:t>DirectAccess</a:t>
            </a:r>
          </a:p>
          <a:p>
            <a:pPr lvl="1"/>
            <a:r>
              <a:rPr lang="en-US" dirty="0"/>
              <a:t>Provides automated secure remote access for computers joined to an Active Directory domain</a:t>
            </a:r>
          </a:p>
          <a:p>
            <a:pPr lvl="1"/>
            <a:r>
              <a:rPr lang="en-US" dirty="0"/>
              <a:t>Initiates an IPSec tunnel to provide remote access to the organization DMZ</a:t>
            </a:r>
          </a:p>
          <a:p>
            <a:r>
              <a:rPr lang="en-US" dirty="0"/>
              <a:t>Network Connectivity Assistant service</a:t>
            </a:r>
          </a:p>
          <a:p>
            <a:pPr lvl="1"/>
            <a:r>
              <a:rPr lang="en-US" dirty="0"/>
              <a:t>Used by remote access clients with DirectAccess</a:t>
            </a:r>
          </a:p>
          <a:p>
            <a:pPr lvl="1"/>
            <a:r>
              <a:rPr lang="en-US" dirty="0"/>
              <a:t>Probes a network location server using HTTPS</a:t>
            </a:r>
          </a:p>
          <a:p>
            <a:pPr lvl="2"/>
            <a:r>
              <a:rPr lang="en-US" dirty="0"/>
              <a:t>Each time remote access client’s network interface activated</a:t>
            </a:r>
          </a:p>
          <a:p>
            <a:pPr lvl="1"/>
            <a:r>
              <a:rPr lang="en-US" dirty="0"/>
              <a:t>Determines remote access client’s location</a:t>
            </a:r>
          </a:p>
        </p:txBody>
      </p:sp>
    </p:spTree>
    <p:custDataLst>
      <p:tags r:id="rId1"/>
    </p:custDataLst>
    <p:extLst>
      <p:ext uri="{BB962C8B-B14F-4D97-AF65-F5344CB8AC3E}">
        <p14:creationId xmlns:p14="http://schemas.microsoft.com/office/powerpoint/2010/main" val="3941519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Implementing DirectAccess (1 of 4)</a:t>
            </a:r>
          </a:p>
        </p:txBody>
      </p:sp>
      <p:sp>
        <p:nvSpPr>
          <p:cNvPr id="5" name="Content Placeholder 4"/>
          <p:cNvSpPr>
            <a:spLocks noGrp="1"/>
          </p:cNvSpPr>
          <p:nvPr>
            <p:ph idx="1"/>
          </p:nvPr>
        </p:nvSpPr>
        <p:spPr/>
        <p:txBody>
          <a:bodyPr/>
          <a:lstStyle/>
          <a:p>
            <a:r>
              <a:rPr lang="en-US" dirty="0"/>
              <a:t>Remote Access Management Console</a:t>
            </a:r>
          </a:p>
          <a:p>
            <a:pPr lvl="1"/>
            <a:r>
              <a:rPr lang="en-US" dirty="0"/>
              <a:t> Dashboard section displays</a:t>
            </a:r>
          </a:p>
          <a:p>
            <a:pPr lvl="2"/>
            <a:r>
              <a:rPr lang="en-US" dirty="0"/>
              <a:t>Status of remote access service</a:t>
            </a:r>
          </a:p>
          <a:p>
            <a:pPr lvl="2"/>
            <a:r>
              <a:rPr lang="en-US" dirty="0"/>
              <a:t>VPN and DirectAccess client statistics</a:t>
            </a:r>
          </a:p>
          <a:p>
            <a:pPr lvl="1"/>
            <a:r>
              <a:rPr lang="en-US" dirty="0"/>
              <a:t>To view detailed information regarding remote access services</a:t>
            </a:r>
          </a:p>
          <a:p>
            <a:pPr lvl="2"/>
            <a:r>
              <a:rPr lang="en-US" dirty="0"/>
              <a:t>Highlight Operations Status in the navigation pane</a:t>
            </a:r>
          </a:p>
          <a:p>
            <a:pPr lvl="1"/>
            <a:r>
              <a:rPr lang="en-US" dirty="0"/>
              <a:t>To view detailed client statistics or reporting to generate reports</a:t>
            </a:r>
          </a:p>
          <a:p>
            <a:pPr lvl="2"/>
            <a:r>
              <a:rPr lang="en-US" dirty="0"/>
              <a:t>Highlight Remote Client Status in the navigation pane</a:t>
            </a:r>
          </a:p>
        </p:txBody>
      </p:sp>
    </p:spTree>
    <p:custDataLst>
      <p:tags r:id="rId1"/>
    </p:custDataLst>
    <p:extLst>
      <p:ext uri="{BB962C8B-B14F-4D97-AF65-F5344CB8AC3E}">
        <p14:creationId xmlns:p14="http://schemas.microsoft.com/office/powerpoint/2010/main" val="2603204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Organization Networks and Remote Access (3 of 8)</a:t>
            </a:r>
          </a:p>
        </p:txBody>
      </p:sp>
      <p:sp>
        <p:nvSpPr>
          <p:cNvPr id="4" name="Content Placeholder 3"/>
          <p:cNvSpPr>
            <a:spLocks noGrp="1"/>
          </p:cNvSpPr>
          <p:nvPr>
            <p:ph idx="1"/>
          </p:nvPr>
        </p:nvSpPr>
        <p:spPr/>
        <p:txBody>
          <a:bodyPr/>
          <a:lstStyle/>
          <a:p>
            <a:r>
              <a:rPr lang="en-US" dirty="0"/>
              <a:t>Remote access technology</a:t>
            </a:r>
          </a:p>
          <a:p>
            <a:pPr lvl="1"/>
            <a:r>
              <a:rPr lang="en-US" dirty="0"/>
              <a:t>Connects to DMZ server resources from outside the organization</a:t>
            </a:r>
          </a:p>
          <a:p>
            <a:r>
              <a:rPr lang="en-US" dirty="0"/>
              <a:t>Remote access server</a:t>
            </a:r>
          </a:p>
          <a:p>
            <a:pPr lvl="1"/>
            <a:r>
              <a:rPr lang="en-US" dirty="0"/>
              <a:t>DMZ server that accepts requests from remote access clients</a:t>
            </a:r>
          </a:p>
          <a:p>
            <a:r>
              <a:rPr lang="en-US" dirty="0"/>
              <a:t>Remote access client</a:t>
            </a:r>
          </a:p>
          <a:p>
            <a:pPr lvl="1"/>
            <a:r>
              <a:rPr lang="en-US" dirty="0"/>
              <a:t>Connects to the DMZ remote access server using encryption provided by the remote access server</a:t>
            </a:r>
          </a:p>
          <a:p>
            <a:pPr lvl="1"/>
            <a:r>
              <a:rPr lang="en-US" dirty="0"/>
              <a:t>Remote access server authenticates user before allowing remote access</a:t>
            </a:r>
          </a:p>
          <a:p>
            <a:pPr lvl="2"/>
            <a:r>
              <a:rPr lang="en-US" dirty="0"/>
              <a:t>May authenticate remote access user to an Active Directory domain</a:t>
            </a:r>
          </a:p>
        </p:txBody>
      </p:sp>
    </p:spTree>
    <p:custDataLst>
      <p:tags r:id="rId1"/>
    </p:custDataLst>
    <p:extLst>
      <p:ext uri="{BB962C8B-B14F-4D97-AF65-F5344CB8AC3E}">
        <p14:creationId xmlns:p14="http://schemas.microsoft.com/office/powerpoint/2010/main" val="3815084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Implementing DirectAccess (2 of 4)</a:t>
            </a:r>
          </a:p>
        </p:txBody>
      </p:sp>
      <p:pic>
        <p:nvPicPr>
          <p:cNvPr id="4" name="Content Placeholder 3" descr="The Remote Access Management Console that can be opened by clicking Remote Access Management from the Tools menu in Server Manager. This tool is used to configure and manage Direct Access for V P 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5873" y="1690692"/>
            <a:ext cx="7303853" cy="4294957"/>
          </a:xfrm>
        </p:spPr>
      </p:pic>
    </p:spTree>
    <p:custDataLst>
      <p:tags r:id="rId1"/>
    </p:custDataLst>
    <p:extLst>
      <p:ext uri="{BB962C8B-B14F-4D97-AF65-F5344CB8AC3E}">
        <p14:creationId xmlns:p14="http://schemas.microsoft.com/office/powerpoint/2010/main" val="2850388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Implementing DirectAccess (3 of 4)</a:t>
            </a:r>
          </a:p>
        </p:txBody>
      </p:sp>
      <p:sp>
        <p:nvSpPr>
          <p:cNvPr id="4" name="Content Placeholder 3"/>
          <p:cNvSpPr>
            <a:spLocks noGrp="1"/>
          </p:cNvSpPr>
          <p:nvPr>
            <p:ph idx="1"/>
          </p:nvPr>
        </p:nvSpPr>
        <p:spPr/>
        <p:txBody>
          <a:bodyPr/>
          <a:lstStyle/>
          <a:p>
            <a:r>
              <a:rPr lang="en-US" dirty="0"/>
              <a:t>To configure DirectAccess, start the Enable DirectAccess Wizard</a:t>
            </a:r>
          </a:p>
          <a:p>
            <a:pPr lvl="1"/>
            <a:r>
              <a:rPr lang="en-US" dirty="0"/>
              <a:t>Select DirectAccess client configuration options</a:t>
            </a:r>
          </a:p>
          <a:p>
            <a:pPr lvl="1"/>
            <a:r>
              <a:rPr lang="en-US" dirty="0"/>
              <a:t>Select the DirectAccess network topology</a:t>
            </a:r>
          </a:p>
          <a:p>
            <a:pPr lvl="1"/>
            <a:r>
              <a:rPr lang="en-US" dirty="0"/>
              <a:t>Configure DirectAccess remote access clients with domain name suffixes list</a:t>
            </a:r>
          </a:p>
          <a:p>
            <a:pPr lvl="1"/>
            <a:r>
              <a:rPr lang="en-US" dirty="0"/>
              <a:t>Optionally modify default names for the Group Policy objects</a:t>
            </a:r>
          </a:p>
          <a:p>
            <a:pPr lvl="1"/>
            <a:r>
              <a:rPr lang="en-US" dirty="0"/>
              <a:t>Click Finish</a:t>
            </a:r>
          </a:p>
          <a:p>
            <a:r>
              <a:rPr lang="en-US" dirty="0"/>
              <a:t>Modify DirectAccess configuration using Remote Access Management Console</a:t>
            </a:r>
          </a:p>
          <a:p>
            <a:pPr lvl="1"/>
            <a:r>
              <a:rPr lang="en-US" dirty="0"/>
              <a:t>Four steps represent the different components of DirectAccess</a:t>
            </a:r>
          </a:p>
        </p:txBody>
      </p:sp>
    </p:spTree>
    <p:custDataLst>
      <p:tags r:id="rId1"/>
    </p:custDataLst>
    <p:extLst>
      <p:ext uri="{BB962C8B-B14F-4D97-AF65-F5344CB8AC3E}">
        <p14:creationId xmlns:p14="http://schemas.microsoft.com/office/powerpoint/2010/main" val="1691145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Implementing DirectAccess (4 of 4)</a:t>
            </a:r>
          </a:p>
        </p:txBody>
      </p:sp>
      <p:pic>
        <p:nvPicPr>
          <p:cNvPr id="4" name="Content Placeholder 3" descr="Modifying Direct Access configuration in the Remote Access Setup pane. Four steps are listed in this pane. Step 1: Remote Clients. Step 2: Remote Access Server. Step 3: Instructure Servers. Step 4: Application Servers. The Edit button is clicked for each component and the associated Direct Access configuration can be modifi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0797" y="1690692"/>
            <a:ext cx="8554005" cy="4541296"/>
          </a:xfrm>
        </p:spPr>
      </p:pic>
    </p:spTree>
    <p:custDataLst>
      <p:tags r:id="rId1"/>
    </p:custDataLst>
    <p:extLst>
      <p:ext uri="{BB962C8B-B14F-4D97-AF65-F5344CB8AC3E}">
        <p14:creationId xmlns:p14="http://schemas.microsoft.com/office/powerpoint/2010/main" val="1421460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Remote Desktop (1 of 4)</a:t>
            </a:r>
          </a:p>
        </p:txBody>
      </p:sp>
      <p:sp>
        <p:nvSpPr>
          <p:cNvPr id="5" name="Content Placeholder 4"/>
          <p:cNvSpPr>
            <a:spLocks noGrp="1"/>
          </p:cNvSpPr>
          <p:nvPr>
            <p:ph idx="1"/>
          </p:nvPr>
        </p:nvSpPr>
        <p:spPr/>
        <p:txBody>
          <a:bodyPr/>
          <a:lstStyle/>
          <a:p>
            <a:r>
              <a:rPr lang="en-US" dirty="0"/>
              <a:t>Remote desktop clients use a Remote Desktop app to log into a remote access server</a:t>
            </a:r>
          </a:p>
          <a:p>
            <a:pPr lvl="1"/>
            <a:r>
              <a:rPr lang="en-US" dirty="0"/>
              <a:t>Obtain a graphical desktop session on the remote access server itself</a:t>
            </a:r>
          </a:p>
          <a:p>
            <a:pPr lvl="2"/>
            <a:r>
              <a:rPr lang="en-US" dirty="0"/>
              <a:t>Called session-based desktop deployment</a:t>
            </a:r>
          </a:p>
          <a:p>
            <a:pPr lvl="1"/>
            <a:r>
              <a:rPr lang="en-US" dirty="0"/>
              <a:t>Obtain a graphical desktop session from a Hyper-V virtual machine running on the remote access server</a:t>
            </a:r>
          </a:p>
          <a:p>
            <a:pPr lvl="2"/>
            <a:r>
              <a:rPr lang="en-US" dirty="0"/>
              <a:t>Called virtual machine-based desktop deployment</a:t>
            </a:r>
          </a:p>
          <a:p>
            <a:r>
              <a:rPr lang="en-US" dirty="0"/>
              <a:t>Remote Desktop Protocol (RDP) transfers desktop graphics, keystrokes, and mouse movements to and from the remote access server</a:t>
            </a:r>
          </a:p>
        </p:txBody>
      </p:sp>
    </p:spTree>
    <p:custDataLst>
      <p:tags r:id="rId1"/>
    </p:custDataLst>
    <p:extLst>
      <p:ext uri="{BB962C8B-B14F-4D97-AF65-F5344CB8AC3E}">
        <p14:creationId xmlns:p14="http://schemas.microsoft.com/office/powerpoint/2010/main" val="13033993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Remote Desktop (2 of 4)</a:t>
            </a:r>
          </a:p>
        </p:txBody>
      </p:sp>
      <p:sp>
        <p:nvSpPr>
          <p:cNvPr id="4" name="Content Placeholder 3"/>
          <p:cNvSpPr>
            <a:spLocks noGrp="1"/>
          </p:cNvSpPr>
          <p:nvPr>
            <p:ph idx="1"/>
          </p:nvPr>
        </p:nvSpPr>
        <p:spPr/>
        <p:txBody>
          <a:bodyPr/>
          <a:lstStyle/>
          <a:p>
            <a:r>
              <a:rPr lang="en-US" dirty="0"/>
              <a:t>Remote Desktop Services</a:t>
            </a:r>
          </a:p>
          <a:p>
            <a:pPr lvl="1"/>
            <a:r>
              <a:rPr lang="en-US" dirty="0"/>
              <a:t>Collection of services providing remote access using Remote Desktop on Windows Server 2019 </a:t>
            </a:r>
          </a:p>
          <a:p>
            <a:pPr lvl="1"/>
            <a:r>
              <a:rPr lang="en-US" dirty="0"/>
              <a:t>Can be obtained by installing the Remote Desktop Services server role</a:t>
            </a:r>
          </a:p>
          <a:p>
            <a:r>
              <a:rPr lang="en-US" dirty="0"/>
              <a:t>Minimum install to provide for remote access using Remote Desktop</a:t>
            </a:r>
          </a:p>
          <a:p>
            <a:pPr lvl="1"/>
            <a:r>
              <a:rPr lang="en-US" dirty="0"/>
              <a:t>Either Remote Desktop Session Host or Remote Desktop Virtualization Host</a:t>
            </a:r>
          </a:p>
          <a:p>
            <a:pPr lvl="1"/>
            <a:r>
              <a:rPr lang="en-US" dirty="0"/>
              <a:t>And Remote Desktop Licensing on a remote access server</a:t>
            </a:r>
          </a:p>
          <a:p>
            <a:r>
              <a:rPr lang="en-US" dirty="0"/>
              <a:t>Configuring firewall exceptions, port forwarding, or reverse proxy to the remote access server requires the RDP and HTTPS protocols, or the port numbers</a:t>
            </a:r>
          </a:p>
        </p:txBody>
      </p:sp>
    </p:spTree>
    <p:custDataLst>
      <p:tags r:id="rId1"/>
    </p:custDataLst>
    <p:extLst>
      <p:ext uri="{BB962C8B-B14F-4D97-AF65-F5344CB8AC3E}">
        <p14:creationId xmlns:p14="http://schemas.microsoft.com/office/powerpoint/2010/main" val="3229944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Remote Desktop (3 of 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89128165"/>
              </p:ext>
            </p:extLst>
          </p:nvPr>
        </p:nvGraphicFramePr>
        <p:xfrm>
          <a:off x="476250" y="1825625"/>
          <a:ext cx="11242674" cy="3841701"/>
        </p:xfrm>
        <a:graphic>
          <a:graphicData uri="http://schemas.openxmlformats.org/drawingml/2006/table">
            <a:tbl>
              <a:tblPr firstRow="1" bandRow="1">
                <a:tableStyleId>{5C22544A-7EE6-4342-B048-85BDC9FD1C3A}</a:tableStyleId>
              </a:tblPr>
              <a:tblGrid>
                <a:gridCol w="3392365">
                  <a:extLst>
                    <a:ext uri="{9D8B030D-6E8A-4147-A177-3AD203B41FA5}">
                      <a16:colId xmlns:a16="http://schemas.microsoft.com/office/drawing/2014/main" val="20000"/>
                    </a:ext>
                  </a:extLst>
                </a:gridCol>
                <a:gridCol w="5922499">
                  <a:extLst>
                    <a:ext uri="{9D8B030D-6E8A-4147-A177-3AD203B41FA5}">
                      <a16:colId xmlns:a16="http://schemas.microsoft.com/office/drawing/2014/main" val="20001"/>
                    </a:ext>
                  </a:extLst>
                </a:gridCol>
                <a:gridCol w="1927810">
                  <a:extLst>
                    <a:ext uri="{9D8B030D-6E8A-4147-A177-3AD203B41FA5}">
                      <a16:colId xmlns:a16="http://schemas.microsoft.com/office/drawing/2014/main" val="20002"/>
                    </a:ext>
                  </a:extLst>
                </a:gridCol>
              </a:tblGrid>
              <a:tr h="1001981">
                <a:tc>
                  <a:txBody>
                    <a:bodyPr/>
                    <a:lstStyle/>
                    <a:p>
                      <a:r>
                        <a:rPr lang="en-US" dirty="0"/>
                        <a:t>Table 9-3  Services available for</a:t>
                      </a:r>
                      <a:r>
                        <a:rPr lang="en-US" baseline="0" dirty="0"/>
                        <a:t> </a:t>
                      </a:r>
                      <a:r>
                        <a:rPr lang="en-US" dirty="0"/>
                        <a:t>the Remote Desktop services server role</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000000"/>
                          </a:solidFill>
                          <a:effectLst/>
                          <a:latin typeface="+mn-lt"/>
                        </a:rPr>
                        <a:t>Role service </a:t>
                      </a:r>
                      <a:endParaRPr lang="en-US" sz="1200" b="1" dirty="0">
                        <a:solidFill>
                          <a:srgbClr val="000000"/>
                        </a:solidFill>
                        <a:effectLst/>
                        <a:latin typeface="+mn-lt"/>
                      </a:endParaRPr>
                    </a:p>
                  </a:txBody>
                  <a:tcPr/>
                </a:tc>
                <a:tc>
                  <a:txBody>
                    <a:bodyPr/>
                    <a:lstStyle/>
                    <a:p>
                      <a:r>
                        <a:rPr lang="en-US" sz="1200" b="1" i="0" dirty="0">
                          <a:solidFill>
                            <a:srgbClr val="000000"/>
                          </a:solidFill>
                          <a:effectLst/>
                          <a:latin typeface="+mn-lt"/>
                        </a:rPr>
                        <a:t>Description </a:t>
                      </a:r>
                      <a:endParaRPr lang="en-US" sz="1200" b="1" dirty="0">
                        <a:solidFill>
                          <a:srgbClr val="000000"/>
                        </a:solidFill>
                        <a:effectLst/>
                        <a:latin typeface="+mn-lt"/>
                      </a:endParaRPr>
                    </a:p>
                  </a:txBody>
                  <a:tcPr/>
                </a:tc>
                <a:tc>
                  <a:txBody>
                    <a:bodyPr/>
                    <a:lstStyle/>
                    <a:p>
                      <a:r>
                        <a:rPr lang="en-US" sz="1200" b="1" i="0" dirty="0">
                          <a:solidFill>
                            <a:srgbClr val="000000"/>
                          </a:solidFill>
                          <a:effectLst/>
                          <a:latin typeface="+mn-lt"/>
                        </a:rPr>
                        <a:t>Ports</a:t>
                      </a:r>
                      <a:endParaRPr lang="en-US" sz="1200" b="1" dirty="0">
                        <a:solidFill>
                          <a:srgbClr val="000000"/>
                        </a:solidFill>
                        <a:effectLst/>
                        <a:latin typeface="+mn-lt"/>
                      </a:endParaRPr>
                    </a:p>
                  </a:txBody>
                  <a:tcPr/>
                </a:tc>
                <a:extLst>
                  <a:ext uri="{0D108BD9-81ED-4DB2-BD59-A6C34878D82A}">
                    <a16:rowId xmlns:a16="http://schemas.microsoft.com/office/drawing/2014/main" val="10001"/>
                  </a:ext>
                </a:extLst>
              </a:tr>
              <a:tr h="370840">
                <a:tc>
                  <a:txBody>
                    <a:bodyPr/>
                    <a:lstStyle/>
                    <a:p>
                      <a:r>
                        <a:rPr lang="en-US" sz="1200" b="0" i="0" dirty="0">
                          <a:solidFill>
                            <a:srgbClr val="000000"/>
                          </a:solidFill>
                          <a:effectLst/>
                          <a:latin typeface="+mn-lt"/>
                        </a:rPr>
                        <a:t>Remote Desktop Connection Broker</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If multiple Remote Desktop Session Host or Remote Desktop Virtualization Host servers are used, it allows remote access users the ability to reconnect to a disconnected remote desktop session, as well as balances requests for remote desktop sessions across servers.</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443/TCP</a:t>
                      </a:r>
                      <a:br>
                        <a:rPr lang="en-US" sz="1200" b="0" i="0" dirty="0">
                          <a:solidFill>
                            <a:srgbClr val="000000"/>
                          </a:solidFill>
                          <a:effectLst/>
                          <a:latin typeface="+mn-lt"/>
                        </a:rPr>
                      </a:br>
                      <a:r>
                        <a:rPr lang="en-US" sz="1200" b="0" i="0" dirty="0">
                          <a:solidFill>
                            <a:srgbClr val="000000"/>
                          </a:solidFill>
                          <a:effectLst/>
                          <a:latin typeface="+mn-lt"/>
                        </a:rPr>
                        <a:t>3389/TCP</a:t>
                      </a:r>
                      <a:br>
                        <a:rPr lang="en-US" sz="1200" b="0" i="0" dirty="0">
                          <a:solidFill>
                            <a:srgbClr val="000000"/>
                          </a:solidFill>
                          <a:effectLst/>
                          <a:latin typeface="+mn-lt"/>
                        </a:rPr>
                      </a:br>
                      <a:r>
                        <a:rPr lang="en-US" sz="1200" b="0" i="0" dirty="0">
                          <a:solidFill>
                            <a:srgbClr val="000000"/>
                          </a:solidFill>
                          <a:effectLst/>
                          <a:latin typeface="+mn-lt"/>
                        </a:rPr>
                        <a:t>3389/UDP</a:t>
                      </a:r>
                      <a:endParaRPr lang="en-US" sz="1200" dirty="0">
                        <a:solidFill>
                          <a:srgbClr val="000000"/>
                        </a:solidFill>
                        <a:effectLst/>
                        <a:latin typeface="+mn-lt"/>
                      </a:endParaRPr>
                    </a:p>
                  </a:txBody>
                  <a:tcPr/>
                </a:tc>
                <a:extLst>
                  <a:ext uri="{0D108BD9-81ED-4DB2-BD59-A6C34878D82A}">
                    <a16:rowId xmlns:a16="http://schemas.microsoft.com/office/drawing/2014/main" val="10002"/>
                  </a:ext>
                </a:extLst>
              </a:tr>
              <a:tr h="370840">
                <a:tc>
                  <a:txBody>
                    <a:bodyPr/>
                    <a:lstStyle/>
                    <a:p>
                      <a:r>
                        <a:rPr lang="en-US" sz="1200" b="0" i="0" dirty="0">
                          <a:solidFill>
                            <a:srgbClr val="000000"/>
                          </a:solidFill>
                          <a:effectLst/>
                          <a:latin typeface="+mn-lt"/>
                        </a:rPr>
                        <a:t>Remote Desktop Gateway</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When users connect to a Remote Desktop Session Host or Remote Desktop Virtualization Host server using RDP, this service ensures that all RDP traffic between the remote access server and client is encrypted by enclosing each RDP packet in an HTTPS packet. This role requires that you install an HTTPS certificate.</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443/TCP</a:t>
                      </a:r>
                      <a:endParaRPr lang="en-US" sz="1200" dirty="0">
                        <a:solidFill>
                          <a:srgbClr val="000000"/>
                        </a:solidFill>
                        <a:effectLst/>
                        <a:latin typeface="+mn-lt"/>
                      </a:endParaRPr>
                    </a:p>
                  </a:txBody>
                  <a:tcPr/>
                </a:tc>
                <a:extLst>
                  <a:ext uri="{0D108BD9-81ED-4DB2-BD59-A6C34878D82A}">
                    <a16:rowId xmlns:a16="http://schemas.microsoft.com/office/drawing/2014/main" val="10003"/>
                  </a:ext>
                </a:extLst>
              </a:tr>
              <a:tr h="370840">
                <a:tc>
                  <a:txBody>
                    <a:bodyPr/>
                    <a:lstStyle/>
                    <a:p>
                      <a:r>
                        <a:rPr lang="en-US" sz="1200" b="0" i="0" dirty="0">
                          <a:solidFill>
                            <a:srgbClr val="000000"/>
                          </a:solidFill>
                          <a:effectLst/>
                          <a:latin typeface="+mn-lt"/>
                        </a:rPr>
                        <a:t>Remote Desktop Licensing</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Allows you to add and manage the licenses required for Remote Desktop Services. Remote Desktop Services</a:t>
                      </a:r>
                      <a:r>
                        <a:rPr lang="en-US" sz="1200" b="0" i="0" baseline="0" dirty="0">
                          <a:solidFill>
                            <a:srgbClr val="000000"/>
                          </a:solidFill>
                          <a:effectLst/>
                          <a:latin typeface="+mn-lt"/>
                        </a:rPr>
                        <a:t> </a:t>
                      </a:r>
                      <a:r>
                        <a:rPr lang="en-US" sz="1200" b="0" i="0" dirty="0">
                          <a:solidFill>
                            <a:srgbClr val="000000"/>
                          </a:solidFill>
                          <a:effectLst/>
                          <a:latin typeface="+mn-lt"/>
                        </a:rPr>
                        <a:t>provides a 120-day grace period. After this period, you must purchase licenses from Microsoft and configure this service to continue using Remote Desktop Services.</a:t>
                      </a:r>
                      <a:endParaRPr lang="en-US" sz="1200" dirty="0">
                        <a:solidFill>
                          <a:srgbClr val="000000"/>
                        </a:solidFill>
                        <a:effectLst/>
                        <a:latin typeface="+mn-lt"/>
                      </a:endParaRPr>
                    </a:p>
                  </a:txBody>
                  <a:tcPr/>
                </a:tc>
                <a:tc>
                  <a:txBody>
                    <a:bodyPr/>
                    <a:lstStyle/>
                    <a:p>
                      <a:endParaRPr lang="en-US" sz="1200" dirty="0">
                        <a:solidFill>
                          <a:srgbClr val="000000"/>
                        </a:solidFill>
                        <a:latin typeface="+mn-lt"/>
                      </a:endParaRPr>
                    </a:p>
                  </a:txBody>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536749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Remote Desktop (4 of 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2824072"/>
              </p:ext>
            </p:extLst>
          </p:nvPr>
        </p:nvGraphicFramePr>
        <p:xfrm>
          <a:off x="476250" y="1825625"/>
          <a:ext cx="11242674" cy="3475941"/>
        </p:xfrm>
        <a:graphic>
          <a:graphicData uri="http://schemas.openxmlformats.org/drawingml/2006/table">
            <a:tbl>
              <a:tblPr firstRow="1" bandRow="1">
                <a:tableStyleId>{5C22544A-7EE6-4342-B048-85BDC9FD1C3A}</a:tableStyleId>
              </a:tblPr>
              <a:tblGrid>
                <a:gridCol w="3392365">
                  <a:extLst>
                    <a:ext uri="{9D8B030D-6E8A-4147-A177-3AD203B41FA5}">
                      <a16:colId xmlns:a16="http://schemas.microsoft.com/office/drawing/2014/main" val="20000"/>
                    </a:ext>
                  </a:extLst>
                </a:gridCol>
                <a:gridCol w="5922499">
                  <a:extLst>
                    <a:ext uri="{9D8B030D-6E8A-4147-A177-3AD203B41FA5}">
                      <a16:colId xmlns:a16="http://schemas.microsoft.com/office/drawing/2014/main" val="20001"/>
                    </a:ext>
                  </a:extLst>
                </a:gridCol>
                <a:gridCol w="1927810">
                  <a:extLst>
                    <a:ext uri="{9D8B030D-6E8A-4147-A177-3AD203B41FA5}">
                      <a16:colId xmlns:a16="http://schemas.microsoft.com/office/drawing/2014/main" val="20002"/>
                    </a:ext>
                  </a:extLst>
                </a:gridCol>
              </a:tblGrid>
              <a:tr h="1001981">
                <a:tc>
                  <a:txBody>
                    <a:bodyPr/>
                    <a:lstStyle/>
                    <a:p>
                      <a:r>
                        <a:rPr lang="en-US" dirty="0"/>
                        <a:t>Table 9-3  Services available for</a:t>
                      </a:r>
                      <a:r>
                        <a:rPr lang="en-US" baseline="0" dirty="0"/>
                        <a:t> </a:t>
                      </a:r>
                      <a:r>
                        <a:rPr lang="en-US" dirty="0"/>
                        <a:t>the Remote Desktop services server role</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200" b="1" i="0" dirty="0">
                          <a:solidFill>
                            <a:srgbClr val="000000"/>
                          </a:solidFill>
                          <a:effectLst/>
                          <a:latin typeface="+mn-lt"/>
                        </a:rPr>
                        <a:t>Role service </a:t>
                      </a:r>
                      <a:endParaRPr lang="en-US" sz="1200" b="1" dirty="0">
                        <a:solidFill>
                          <a:srgbClr val="000000"/>
                        </a:solidFill>
                        <a:effectLst/>
                        <a:latin typeface="+mn-lt"/>
                      </a:endParaRPr>
                    </a:p>
                  </a:txBody>
                  <a:tcPr/>
                </a:tc>
                <a:tc>
                  <a:txBody>
                    <a:bodyPr/>
                    <a:lstStyle/>
                    <a:p>
                      <a:r>
                        <a:rPr lang="en-US" sz="1200" b="1" i="0" dirty="0">
                          <a:solidFill>
                            <a:srgbClr val="000000"/>
                          </a:solidFill>
                          <a:effectLst/>
                          <a:latin typeface="+mn-lt"/>
                        </a:rPr>
                        <a:t>Description </a:t>
                      </a:r>
                      <a:endParaRPr lang="en-US" sz="1200" b="1" dirty="0">
                        <a:solidFill>
                          <a:srgbClr val="000000"/>
                        </a:solidFill>
                        <a:effectLst/>
                        <a:latin typeface="+mn-lt"/>
                      </a:endParaRPr>
                    </a:p>
                  </a:txBody>
                  <a:tcPr/>
                </a:tc>
                <a:tc>
                  <a:txBody>
                    <a:bodyPr/>
                    <a:lstStyle/>
                    <a:p>
                      <a:r>
                        <a:rPr lang="en-US" sz="1200" b="1" i="0" dirty="0">
                          <a:solidFill>
                            <a:srgbClr val="000000"/>
                          </a:solidFill>
                          <a:effectLst/>
                          <a:latin typeface="+mn-lt"/>
                        </a:rPr>
                        <a:t>Ports</a:t>
                      </a:r>
                      <a:endParaRPr lang="en-US" sz="1200" b="1" dirty="0">
                        <a:solidFill>
                          <a:srgbClr val="000000"/>
                        </a:solidFill>
                        <a:effectLst/>
                        <a:latin typeface="+mn-lt"/>
                      </a:endParaRPr>
                    </a:p>
                  </a:txBody>
                  <a:tcPr/>
                </a:tc>
                <a:extLst>
                  <a:ext uri="{0D108BD9-81ED-4DB2-BD59-A6C34878D82A}">
                    <a16:rowId xmlns:a16="http://schemas.microsoft.com/office/drawing/2014/main" val="10001"/>
                  </a:ext>
                </a:extLst>
              </a:tr>
              <a:tr h="370840">
                <a:tc>
                  <a:txBody>
                    <a:bodyPr/>
                    <a:lstStyle/>
                    <a:p>
                      <a:r>
                        <a:rPr lang="en-US" sz="1200" b="0" i="0" dirty="0">
                          <a:solidFill>
                            <a:srgbClr val="000000"/>
                          </a:solidFill>
                          <a:effectLst/>
                          <a:latin typeface="+mn-lt"/>
                        </a:rPr>
                        <a:t>Remote Desktop Session Host</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Provides for session-based desktop deployment and RemoteApp using RDP. This role uses a self-signed HTTPS certificate when authenticating users.</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443/TCP</a:t>
                      </a:r>
                      <a:br>
                        <a:rPr lang="en-US" sz="1200" b="0" i="0" dirty="0">
                          <a:solidFill>
                            <a:srgbClr val="000000"/>
                          </a:solidFill>
                          <a:effectLst/>
                          <a:latin typeface="+mn-lt"/>
                        </a:rPr>
                      </a:br>
                      <a:r>
                        <a:rPr lang="en-US" sz="1200" b="0" i="0" dirty="0">
                          <a:solidFill>
                            <a:srgbClr val="000000"/>
                          </a:solidFill>
                          <a:effectLst/>
                          <a:latin typeface="+mn-lt"/>
                        </a:rPr>
                        <a:t>3389/TCP</a:t>
                      </a:r>
                      <a:br>
                        <a:rPr lang="en-US" sz="1200" b="0" i="0" dirty="0">
                          <a:solidFill>
                            <a:srgbClr val="000000"/>
                          </a:solidFill>
                          <a:effectLst/>
                          <a:latin typeface="+mn-lt"/>
                        </a:rPr>
                      </a:br>
                      <a:r>
                        <a:rPr lang="en-US" sz="1200" b="0" i="0" dirty="0">
                          <a:solidFill>
                            <a:srgbClr val="000000"/>
                          </a:solidFill>
                          <a:effectLst/>
                          <a:latin typeface="+mn-lt"/>
                        </a:rPr>
                        <a:t>3389/UDP</a:t>
                      </a:r>
                      <a:endParaRPr lang="en-US" sz="1200" dirty="0">
                        <a:solidFill>
                          <a:srgbClr val="000000"/>
                        </a:solidFill>
                        <a:effectLst/>
                        <a:latin typeface="+mn-lt"/>
                      </a:endParaRPr>
                    </a:p>
                  </a:txBody>
                  <a:tcPr/>
                </a:tc>
                <a:extLst>
                  <a:ext uri="{0D108BD9-81ED-4DB2-BD59-A6C34878D82A}">
                    <a16:rowId xmlns:a16="http://schemas.microsoft.com/office/drawing/2014/main" val="10002"/>
                  </a:ext>
                </a:extLst>
              </a:tr>
              <a:tr h="370840">
                <a:tc>
                  <a:txBody>
                    <a:bodyPr/>
                    <a:lstStyle/>
                    <a:p>
                      <a:r>
                        <a:rPr lang="en-US" sz="1200" b="0" i="0" dirty="0">
                          <a:solidFill>
                            <a:srgbClr val="000000"/>
                          </a:solidFill>
                          <a:effectLst/>
                          <a:latin typeface="+mn-lt"/>
                        </a:rPr>
                        <a:t>Remote Desktop Virtualization Host</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Provides for virtual machine-based desktop deployment and RemoteApp using RDP. This role uses a self-signed HTTPS certificate when authenticating users.</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443/TCP</a:t>
                      </a:r>
                      <a:br>
                        <a:rPr lang="en-US" sz="1200" b="0" i="0" dirty="0">
                          <a:solidFill>
                            <a:srgbClr val="000000"/>
                          </a:solidFill>
                          <a:effectLst/>
                          <a:latin typeface="+mn-lt"/>
                        </a:rPr>
                      </a:br>
                      <a:r>
                        <a:rPr lang="en-US" sz="1200" b="0" i="0" dirty="0">
                          <a:solidFill>
                            <a:srgbClr val="000000"/>
                          </a:solidFill>
                          <a:effectLst/>
                          <a:latin typeface="+mn-lt"/>
                        </a:rPr>
                        <a:t>3389/TCP</a:t>
                      </a:r>
                      <a:br>
                        <a:rPr lang="en-US" sz="1200" b="0" i="0" dirty="0">
                          <a:solidFill>
                            <a:srgbClr val="000000"/>
                          </a:solidFill>
                          <a:effectLst/>
                          <a:latin typeface="+mn-lt"/>
                        </a:rPr>
                      </a:br>
                      <a:r>
                        <a:rPr lang="en-US" sz="1200" b="0" i="0" dirty="0">
                          <a:solidFill>
                            <a:srgbClr val="000000"/>
                          </a:solidFill>
                          <a:effectLst/>
                          <a:latin typeface="+mn-lt"/>
                        </a:rPr>
                        <a:t>3389/UDP</a:t>
                      </a:r>
                      <a:endParaRPr lang="en-US" sz="1200" dirty="0">
                        <a:solidFill>
                          <a:srgbClr val="000000"/>
                        </a:solidFill>
                        <a:effectLst/>
                        <a:latin typeface="+mn-lt"/>
                      </a:endParaRPr>
                    </a:p>
                  </a:txBody>
                  <a:tcPr/>
                </a:tc>
                <a:extLst>
                  <a:ext uri="{0D108BD9-81ED-4DB2-BD59-A6C34878D82A}">
                    <a16:rowId xmlns:a16="http://schemas.microsoft.com/office/drawing/2014/main" val="10003"/>
                  </a:ext>
                </a:extLst>
              </a:tr>
              <a:tr h="370840">
                <a:tc>
                  <a:txBody>
                    <a:bodyPr/>
                    <a:lstStyle/>
                    <a:p>
                      <a:r>
                        <a:rPr lang="en-US" sz="1200" b="0" i="0" dirty="0">
                          <a:solidFill>
                            <a:srgbClr val="000000"/>
                          </a:solidFill>
                          <a:effectLst/>
                          <a:latin typeface="+mn-lt"/>
                        </a:rPr>
                        <a:t>Remote Desktop Web Access</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Provides access to RemoteApp programs configured by the Remote Desktop Session Host or Remote Desktop Virtualization Host, as well as access to Remote Desktop sessions through a Web browser using HTTPS. This role requires that you install an HTTPS certificate.</a:t>
                      </a:r>
                      <a:endParaRPr lang="en-US" sz="1200" dirty="0">
                        <a:solidFill>
                          <a:srgbClr val="000000"/>
                        </a:solidFill>
                        <a:effectLst/>
                        <a:latin typeface="+mn-lt"/>
                      </a:endParaRPr>
                    </a:p>
                  </a:txBody>
                  <a:tcPr/>
                </a:tc>
                <a:tc>
                  <a:txBody>
                    <a:bodyPr/>
                    <a:lstStyle/>
                    <a:p>
                      <a:r>
                        <a:rPr lang="en-US" sz="1200" b="0" i="0" dirty="0">
                          <a:solidFill>
                            <a:srgbClr val="000000"/>
                          </a:solidFill>
                          <a:effectLst/>
                          <a:latin typeface="+mn-lt"/>
                        </a:rPr>
                        <a:t>443/TCP</a:t>
                      </a:r>
                      <a:endParaRPr lang="en-US" sz="1200" dirty="0">
                        <a:solidFill>
                          <a:srgbClr val="000000"/>
                        </a:solidFill>
                        <a:effectLst/>
                        <a:latin typeface="+mn-lt"/>
                      </a:endParaRPr>
                    </a:p>
                  </a:txBody>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097600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Installing Remote Desktop Services (1 of 4)</a:t>
            </a:r>
          </a:p>
        </p:txBody>
      </p:sp>
      <p:sp>
        <p:nvSpPr>
          <p:cNvPr id="5" name="Content Placeholder 4"/>
          <p:cNvSpPr>
            <a:spLocks noGrp="1"/>
          </p:cNvSpPr>
          <p:nvPr>
            <p:ph idx="1"/>
          </p:nvPr>
        </p:nvSpPr>
        <p:spPr/>
        <p:txBody>
          <a:bodyPr/>
          <a:lstStyle/>
          <a:p>
            <a:r>
              <a:rPr lang="en-US" dirty="0"/>
              <a:t>Install the Remote Desktop Services server role</a:t>
            </a:r>
          </a:p>
          <a:p>
            <a:pPr lvl="1"/>
            <a:r>
              <a:rPr lang="en-US" dirty="0"/>
              <a:t>Start the Add Roles and Features Wizard using this role</a:t>
            </a:r>
          </a:p>
          <a:p>
            <a:pPr lvl="2"/>
            <a:r>
              <a:rPr lang="en-US" dirty="0"/>
              <a:t>Progress through the wizard and reboot the server</a:t>
            </a:r>
          </a:p>
          <a:p>
            <a:r>
              <a:rPr lang="en-US" dirty="0"/>
              <a:t>Start the Add Roles and Features Wizard again</a:t>
            </a:r>
          </a:p>
          <a:p>
            <a:pPr lvl="1"/>
            <a:r>
              <a:rPr lang="en-US" dirty="0"/>
              <a:t>Select Remote Desktop Services installation</a:t>
            </a:r>
          </a:p>
          <a:p>
            <a:pPr lvl="1"/>
            <a:r>
              <a:rPr lang="en-US" dirty="0"/>
              <a:t>Select deployment options</a:t>
            </a:r>
          </a:p>
          <a:p>
            <a:pPr lvl="2"/>
            <a:r>
              <a:rPr lang="en-US" i="1" dirty="0"/>
              <a:t>Standard deployment</a:t>
            </a:r>
            <a:r>
              <a:rPr lang="en-US" dirty="0"/>
              <a:t> option provides the most flexibility</a:t>
            </a:r>
          </a:p>
          <a:p>
            <a:pPr lvl="2"/>
            <a:r>
              <a:rPr lang="en-US" i="1" dirty="0"/>
              <a:t>Quick Start </a:t>
            </a:r>
            <a:r>
              <a:rPr lang="en-US" dirty="0"/>
              <a:t>automatically configures all role services on the local server</a:t>
            </a:r>
          </a:p>
        </p:txBody>
      </p:sp>
    </p:spTree>
    <p:custDataLst>
      <p:tags r:id="rId1"/>
    </p:custDataLst>
    <p:extLst>
      <p:ext uri="{BB962C8B-B14F-4D97-AF65-F5344CB8AC3E}">
        <p14:creationId xmlns:p14="http://schemas.microsoft.com/office/powerpoint/2010/main" val="2220024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Installing Remote Desktop Services (2 of 4)</a:t>
            </a:r>
          </a:p>
        </p:txBody>
      </p:sp>
      <p:sp>
        <p:nvSpPr>
          <p:cNvPr id="5" name="Content Placeholder 4"/>
          <p:cNvSpPr>
            <a:spLocks noGrp="1"/>
          </p:cNvSpPr>
          <p:nvPr>
            <p:ph idx="1"/>
          </p:nvPr>
        </p:nvSpPr>
        <p:spPr/>
        <p:txBody>
          <a:bodyPr/>
          <a:lstStyle/>
          <a:p>
            <a:r>
              <a:rPr lang="en-US" dirty="0"/>
              <a:t>Start the Add Roles and Features Wizard again (continued)</a:t>
            </a:r>
          </a:p>
          <a:p>
            <a:pPr lvl="1"/>
            <a:r>
              <a:rPr lang="en-US" dirty="0"/>
              <a:t>Choose the desktop deployment type</a:t>
            </a:r>
          </a:p>
          <a:p>
            <a:pPr lvl="1"/>
            <a:r>
              <a:rPr lang="en-US" dirty="0"/>
              <a:t>Summary of the role services that will be installed displays</a:t>
            </a:r>
          </a:p>
          <a:p>
            <a:pPr lvl="1"/>
            <a:r>
              <a:rPr lang="en-US" dirty="0"/>
              <a:t>Choose a server that hosts the Remote Desktop Connection Broker</a:t>
            </a:r>
          </a:p>
          <a:p>
            <a:pPr lvl="1"/>
            <a:r>
              <a:rPr lang="en-US" dirty="0"/>
              <a:t>Specify a server that hosts the Remote Desktop Web Access role service</a:t>
            </a:r>
          </a:p>
          <a:p>
            <a:pPr lvl="1"/>
            <a:r>
              <a:rPr lang="en-US" dirty="0"/>
              <a:t>Specify one or more remote access servers that host the Remote Desktop Session Host role service</a:t>
            </a:r>
          </a:p>
          <a:p>
            <a:pPr lvl="1"/>
            <a:r>
              <a:rPr lang="en-US" dirty="0"/>
              <a:t>Click Deploy to apply the selections</a:t>
            </a:r>
          </a:p>
          <a:p>
            <a:pPr lvl="1"/>
            <a:r>
              <a:rPr lang="en-US" dirty="0"/>
              <a:t>Reboot server to complete the installation of Remote Desktop Services</a:t>
            </a:r>
          </a:p>
        </p:txBody>
      </p:sp>
    </p:spTree>
    <p:custDataLst>
      <p:tags r:id="rId1"/>
    </p:custDataLst>
    <p:extLst>
      <p:ext uri="{BB962C8B-B14F-4D97-AF65-F5344CB8AC3E}">
        <p14:creationId xmlns:p14="http://schemas.microsoft.com/office/powerpoint/2010/main" val="3173538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Installing Remote Desktop Services (3 of 4)</a:t>
            </a:r>
          </a:p>
        </p:txBody>
      </p:sp>
      <p:pic>
        <p:nvPicPr>
          <p:cNvPr id="5" name="Content Placeholder 4" descr="During the installation of the Remote Desktop Services server role, at the end of the Add Roles and Features Wizard, the server is rebooted. After reboot, the Add Roles and Features Wizard is again started and in the installation type screen, Remote Desktop Services installation is selected as shown in the screensho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4805" y="1690692"/>
            <a:ext cx="5965989" cy="4597566"/>
          </a:xfrm>
        </p:spPr>
      </p:pic>
    </p:spTree>
    <p:custDataLst>
      <p:tags r:id="rId1"/>
    </p:custDataLst>
    <p:extLst>
      <p:ext uri="{BB962C8B-B14F-4D97-AF65-F5344CB8AC3E}">
        <p14:creationId xmlns:p14="http://schemas.microsoft.com/office/powerpoint/2010/main" val="1543224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Organization Networks and Remote Access (4 of 8)</a:t>
            </a:r>
          </a:p>
        </p:txBody>
      </p:sp>
      <p:pic>
        <p:nvPicPr>
          <p:cNvPr id="3" name="Content Placeholder 2" descr="Providing remote access via a remote access server in the D M Z. The illustration shows the network structure of an organization. There are three LANs that connect to a router. A D M Z using the network range 172 dot 16 dot 0 dot 0 bar 24 is also connected to the router. The D M Z features a remote access server with the I P address 172 dot 16 dot 0 dot 50. The D M Z connects to a NAT router through a network interface with the I P address 172 dot 16 dot 0 dot 1. A demarc connects to the router through a network interface with the I P address 1 dot 2 dot 3 dot 4. The demarc connects to an I S P and the larger Internet. A remote computer or remote access client lies on the Intern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4852" y="1690691"/>
            <a:ext cx="2805895" cy="4555363"/>
          </a:xfrm>
        </p:spPr>
      </p:pic>
    </p:spTree>
    <p:custDataLst>
      <p:tags r:id="rId1"/>
    </p:custDataLst>
    <p:extLst>
      <p:ext uri="{BB962C8B-B14F-4D97-AF65-F5344CB8AC3E}">
        <p14:creationId xmlns:p14="http://schemas.microsoft.com/office/powerpoint/2010/main" val="24285409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Installing Remote Desktop Services (4 of 4)</a:t>
            </a:r>
          </a:p>
        </p:txBody>
      </p:sp>
      <p:pic>
        <p:nvPicPr>
          <p:cNvPr id="7" name="Content Placeholder 6" descr="Choosing the desktop deployment type during the installation of remote desktop services in the Add Roles and Features Wizard. In the next step, the deployment scenario has to be selected. The following options are available. Virtual machine-based desktop deployment. Session-based desktop deployment. In the screenshot shown, session-based desktop deployment is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36132" y="1690691"/>
            <a:ext cx="5923336" cy="4569431"/>
          </a:xfrm>
        </p:spPr>
      </p:pic>
    </p:spTree>
    <p:custDataLst>
      <p:tags r:id="rId1"/>
    </p:custDataLst>
    <p:extLst>
      <p:ext uri="{BB962C8B-B14F-4D97-AF65-F5344CB8AC3E}">
        <p14:creationId xmlns:p14="http://schemas.microsoft.com/office/powerpoint/2010/main" val="4185724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Remote Desktop Services</a:t>
            </a:r>
            <a:br>
              <a:rPr lang="en-US" dirty="0"/>
            </a:br>
            <a:r>
              <a:rPr lang="en-US" dirty="0"/>
              <a:t>(1 of 4)</a:t>
            </a:r>
          </a:p>
        </p:txBody>
      </p:sp>
      <p:sp>
        <p:nvSpPr>
          <p:cNvPr id="5" name="Content Placeholder 4"/>
          <p:cNvSpPr>
            <a:spLocks noGrp="1"/>
          </p:cNvSpPr>
          <p:nvPr>
            <p:ph idx="1"/>
          </p:nvPr>
        </p:nvSpPr>
        <p:spPr/>
        <p:txBody>
          <a:bodyPr/>
          <a:lstStyle/>
          <a:p>
            <a:r>
              <a:rPr lang="en-US" dirty="0"/>
              <a:t>Can configure and manage Remote Desktop Services</a:t>
            </a:r>
          </a:p>
          <a:p>
            <a:pPr lvl="1"/>
            <a:r>
              <a:rPr lang="en-US" dirty="0"/>
              <a:t>Open Server Manager and highlight Remote Desktop Services in the navigation pane</a:t>
            </a:r>
          </a:p>
          <a:p>
            <a:r>
              <a:rPr lang="en-US" dirty="0"/>
              <a:t>Overview section indicates a session-based desktop deployment configured</a:t>
            </a:r>
          </a:p>
          <a:p>
            <a:r>
              <a:rPr lang="en-US" dirty="0"/>
              <a:t>Configure RD Gateway in the DEPLOYMENT OVERVIEW section to add it to the configuration by clicking green + symbol</a:t>
            </a:r>
          </a:p>
          <a:p>
            <a:r>
              <a:rPr lang="en-US" dirty="0"/>
              <a:t>Configure Remote Desktop Licensing role service by clicking green + symbol</a:t>
            </a:r>
          </a:p>
          <a:p>
            <a:r>
              <a:rPr lang="en-US" dirty="0"/>
              <a:t>Can configure an existing HTTPS encryption certificate for use with these role services</a:t>
            </a:r>
          </a:p>
        </p:txBody>
      </p:sp>
    </p:spTree>
    <p:custDataLst>
      <p:tags r:id="rId1"/>
    </p:custDataLst>
    <p:extLst>
      <p:ext uri="{BB962C8B-B14F-4D97-AF65-F5344CB8AC3E}">
        <p14:creationId xmlns:p14="http://schemas.microsoft.com/office/powerpoint/2010/main" val="2637503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Remote Desktop Services</a:t>
            </a:r>
            <a:br>
              <a:rPr lang="en-US" dirty="0"/>
            </a:br>
            <a:r>
              <a:rPr lang="en-US" dirty="0"/>
              <a:t>(2 of 4)</a:t>
            </a:r>
          </a:p>
        </p:txBody>
      </p:sp>
      <p:pic>
        <p:nvPicPr>
          <p:cNvPr id="3" name="Content Placeholder 2" descr="Screenshot of the Remote Desktop Services section of Server Manager. The overview section indicates the configuration of a session-based deployment with the Remote Desktop Connection Broker, Remote Desktop Session Host, and Remote Desktop Web Access role services on server x dot domain x dot co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7317" y="1690692"/>
            <a:ext cx="6560966" cy="4583499"/>
          </a:xfrm>
        </p:spPr>
      </p:pic>
    </p:spTree>
    <p:custDataLst>
      <p:tags r:id="rId1"/>
    </p:custDataLst>
    <p:extLst>
      <p:ext uri="{BB962C8B-B14F-4D97-AF65-F5344CB8AC3E}">
        <p14:creationId xmlns:p14="http://schemas.microsoft.com/office/powerpoint/2010/main" val="39133033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Remote Desktop Services</a:t>
            </a:r>
            <a:br>
              <a:rPr lang="en-US" dirty="0"/>
            </a:br>
            <a:r>
              <a:rPr lang="en-US" dirty="0"/>
              <a:t>(3 of 4)</a:t>
            </a:r>
          </a:p>
        </p:txBody>
      </p:sp>
      <p:pic>
        <p:nvPicPr>
          <p:cNvPr id="5" name="Content Placeholder 4" descr="Configuring the Remote Desktop Licensing role service by specifying a Remote Desktop Licensing server. In the Deployment Overview section of Remote Desktop Services in Server Manager, click on the green plus symbol next to R D Licensing. This opens the Add R D Licensing Servers Wizard. The listed server is selected.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7530" y="1690692"/>
            <a:ext cx="5780540" cy="4611634"/>
          </a:xfrm>
        </p:spPr>
      </p:pic>
    </p:spTree>
    <p:custDataLst>
      <p:tags r:id="rId1"/>
    </p:custDataLst>
    <p:extLst>
      <p:ext uri="{BB962C8B-B14F-4D97-AF65-F5344CB8AC3E}">
        <p14:creationId xmlns:p14="http://schemas.microsoft.com/office/powerpoint/2010/main" val="148620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Remote Desktop Services</a:t>
            </a:r>
            <a:br>
              <a:rPr lang="en-US" dirty="0"/>
            </a:br>
            <a:r>
              <a:rPr lang="en-US" dirty="0"/>
              <a:t>(4 of 4)</a:t>
            </a:r>
          </a:p>
        </p:txBody>
      </p:sp>
      <p:pic>
        <p:nvPicPr>
          <p:cNvPr id="5" name="Content Placeholder 4" descr="Selecting a licensing mode. In the Deployment Overview section of Remote Desktop Services in Server Manager, click the Tasks menu and click Deployment Properties to open the Deployment Properties window. Highlight the R D Licensing section in this window and select the Per Device option for Remote Desktop Licensing mod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9682" y="1690692"/>
            <a:ext cx="5256235" cy="4569431"/>
          </a:xfrm>
        </p:spPr>
      </p:pic>
    </p:spTree>
    <p:custDataLst>
      <p:tags r:id="rId1"/>
    </p:custDataLst>
    <p:extLst>
      <p:ext uri="{BB962C8B-B14F-4D97-AF65-F5344CB8AC3E}">
        <p14:creationId xmlns:p14="http://schemas.microsoft.com/office/powerpoint/2010/main" val="2959720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Collections (1 of 8)</a:t>
            </a:r>
          </a:p>
        </p:txBody>
      </p:sp>
      <p:sp>
        <p:nvSpPr>
          <p:cNvPr id="5" name="Content Placeholder 4"/>
          <p:cNvSpPr>
            <a:spLocks noGrp="1"/>
          </p:cNvSpPr>
          <p:nvPr>
            <p:ph idx="1"/>
          </p:nvPr>
        </p:nvSpPr>
        <p:spPr/>
        <p:txBody>
          <a:bodyPr/>
          <a:lstStyle/>
          <a:p>
            <a:r>
              <a:rPr lang="en-US" dirty="0"/>
              <a:t>Create a new collection for session-based desktop deployment</a:t>
            </a:r>
          </a:p>
          <a:p>
            <a:r>
              <a:rPr lang="en-US" dirty="0"/>
              <a:t>Start the Create Collection wizard</a:t>
            </a:r>
          </a:p>
          <a:p>
            <a:pPr lvl="1"/>
            <a:r>
              <a:rPr lang="en-US" dirty="0"/>
              <a:t>Enter the collection name</a:t>
            </a:r>
          </a:p>
          <a:p>
            <a:pPr lvl="1"/>
            <a:r>
              <a:rPr lang="en-US" dirty="0"/>
              <a:t>Specify one or more remote access servers to be added to the collection</a:t>
            </a:r>
          </a:p>
          <a:p>
            <a:pPr lvl="1"/>
            <a:r>
              <a:rPr lang="en-US" dirty="0"/>
              <a:t>Specify groups allowed to access the remote access servers in the collection</a:t>
            </a:r>
          </a:p>
        </p:txBody>
      </p:sp>
    </p:spTree>
    <p:custDataLst>
      <p:tags r:id="rId1"/>
    </p:custDataLst>
    <p:extLst>
      <p:ext uri="{BB962C8B-B14F-4D97-AF65-F5344CB8AC3E}">
        <p14:creationId xmlns:p14="http://schemas.microsoft.com/office/powerpoint/2010/main" val="458441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Collections (2 of 8)</a:t>
            </a:r>
          </a:p>
        </p:txBody>
      </p:sp>
      <p:pic>
        <p:nvPicPr>
          <p:cNvPr id="3" name="Content Placeholder 2" descr="Configuring collections. Specifying a collection name in the Create Collection Wizard. In the Overview section of Remote Desktop Services in Server Manager click Create session collections to open the Create Collection Wizard. When the next button is clicked at the first page of this wizard, a collection name needs to be specified. The name entered is Domain X Collect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6768" y="1690692"/>
            <a:ext cx="5762064" cy="4556051"/>
          </a:xfrm>
        </p:spPr>
      </p:pic>
    </p:spTree>
    <p:custDataLst>
      <p:tags r:id="rId1"/>
    </p:custDataLst>
    <p:extLst>
      <p:ext uri="{BB962C8B-B14F-4D97-AF65-F5344CB8AC3E}">
        <p14:creationId xmlns:p14="http://schemas.microsoft.com/office/powerpoint/2010/main" val="37485646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Collections (3 of 8)</a:t>
            </a:r>
          </a:p>
        </p:txBody>
      </p:sp>
      <p:pic>
        <p:nvPicPr>
          <p:cNvPr id="5" name="Content Placeholder 4" descr="Configuring collections by adding remote access servers to it. In the next step of the Create Collection Wizard, one or more remote access servers that should be added to the collection are specified. The listed server is selec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4255" y="1690692"/>
            <a:ext cx="5807090" cy="4611634"/>
          </a:xfrm>
        </p:spPr>
      </p:pic>
    </p:spTree>
    <p:custDataLst>
      <p:tags r:id="rId1"/>
    </p:custDataLst>
    <p:extLst>
      <p:ext uri="{BB962C8B-B14F-4D97-AF65-F5344CB8AC3E}">
        <p14:creationId xmlns:p14="http://schemas.microsoft.com/office/powerpoint/2010/main" val="3006908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Collections (4 of 8)</a:t>
            </a:r>
          </a:p>
        </p:txBody>
      </p:sp>
      <p:pic>
        <p:nvPicPr>
          <p:cNvPr id="4" name="Content Placeholder 3" descr="Configuring collections by specifying user groups for remote access. In the next step of the Create Collection Wizard, the groups that are allowed to access the remote access servers in the collection are selected. The domain users group is added. This gives all domain users access to Remote Deskto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9906" y="1690691"/>
            <a:ext cx="5775787" cy="4583499"/>
          </a:xfrm>
        </p:spPr>
      </p:pic>
    </p:spTree>
    <p:custDataLst>
      <p:tags r:id="rId1"/>
    </p:custDataLst>
    <p:extLst>
      <p:ext uri="{BB962C8B-B14F-4D97-AF65-F5344CB8AC3E}">
        <p14:creationId xmlns:p14="http://schemas.microsoft.com/office/powerpoint/2010/main" val="11882831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Collections (5 of 8)</a:t>
            </a:r>
          </a:p>
        </p:txBody>
      </p:sp>
      <p:sp>
        <p:nvSpPr>
          <p:cNvPr id="4" name="Content Placeholder 3"/>
          <p:cNvSpPr>
            <a:spLocks noGrp="1"/>
          </p:cNvSpPr>
          <p:nvPr>
            <p:ph idx="1"/>
          </p:nvPr>
        </p:nvSpPr>
        <p:spPr/>
        <p:txBody>
          <a:bodyPr/>
          <a:lstStyle/>
          <a:p>
            <a:r>
              <a:rPr lang="en-US" dirty="0"/>
              <a:t>Start the Create Collection wizard (continued)</a:t>
            </a:r>
          </a:p>
          <a:p>
            <a:pPr lvl="1"/>
            <a:r>
              <a:rPr lang="en-US" dirty="0"/>
              <a:t>For a collection consisting of multiple remote access servers</a:t>
            </a:r>
          </a:p>
          <a:p>
            <a:pPr lvl="2"/>
            <a:r>
              <a:rPr lang="en-US" dirty="0"/>
              <a:t>Remote Desktop Connection Broker may connect a user to a different remote access server when requesting a new Remote Desktop session</a:t>
            </a:r>
          </a:p>
          <a:p>
            <a:pPr lvl="2"/>
            <a:r>
              <a:rPr lang="en-US" dirty="0"/>
              <a:t>May need to provide a consistent desktop experience</a:t>
            </a:r>
          </a:p>
          <a:p>
            <a:pPr lvl="2"/>
            <a:r>
              <a:rPr lang="en-US" dirty="0"/>
              <a:t>Can configure a collection to store desktop customization settings for users in a shared folder</a:t>
            </a:r>
          </a:p>
          <a:p>
            <a:pPr lvl="1"/>
            <a:r>
              <a:rPr lang="en-US" dirty="0"/>
              <a:t>Enable and specify the location and maximum size of this shared folder</a:t>
            </a:r>
          </a:p>
          <a:p>
            <a:pPr lvl="1"/>
            <a:r>
              <a:rPr lang="en-US" dirty="0"/>
              <a:t>Click Create to create the collection</a:t>
            </a:r>
          </a:p>
        </p:txBody>
      </p:sp>
    </p:spTree>
    <p:custDataLst>
      <p:tags r:id="rId1"/>
    </p:custDataLst>
    <p:extLst>
      <p:ext uri="{BB962C8B-B14F-4D97-AF65-F5344CB8AC3E}">
        <p14:creationId xmlns:p14="http://schemas.microsoft.com/office/powerpoint/2010/main" val="1801394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Organization Networks and Remote Access (5 of 8)</a:t>
            </a:r>
          </a:p>
        </p:txBody>
      </p:sp>
      <p:sp>
        <p:nvSpPr>
          <p:cNvPr id="4" name="Content Placeholder 3"/>
          <p:cNvSpPr>
            <a:spLocks noGrp="1"/>
          </p:cNvSpPr>
          <p:nvPr>
            <p:ph idx="1"/>
          </p:nvPr>
        </p:nvSpPr>
        <p:spPr/>
        <p:txBody>
          <a:bodyPr/>
          <a:lstStyle/>
          <a:p>
            <a:r>
              <a:rPr lang="en-US" dirty="0"/>
              <a:t>Organizations can connect remote access servers directly to a demarc</a:t>
            </a:r>
          </a:p>
          <a:p>
            <a:pPr lvl="1"/>
            <a:r>
              <a:rPr lang="en-US" dirty="0"/>
              <a:t>Remote access server requires two network interfaces</a:t>
            </a:r>
          </a:p>
          <a:p>
            <a:pPr lvl="2"/>
            <a:r>
              <a:rPr lang="en-US" dirty="0"/>
              <a:t>One connected to the demarc and assigned a public IP address resolved using a host record in a publicly registered DNS zone</a:t>
            </a:r>
          </a:p>
          <a:p>
            <a:pPr lvl="2"/>
            <a:r>
              <a:rPr lang="en-US" dirty="0"/>
              <a:t>One connected to the DMZ</a:t>
            </a:r>
          </a:p>
          <a:p>
            <a:pPr lvl="1"/>
            <a:r>
              <a:rPr lang="en-US" dirty="0"/>
              <a:t>No additional configuration required on the NAT router</a:t>
            </a:r>
          </a:p>
          <a:p>
            <a:pPr lvl="1"/>
            <a:r>
              <a:rPr lang="en-US" dirty="0"/>
              <a:t>Remote access server is exposed directly to the Internet</a:t>
            </a:r>
          </a:p>
          <a:p>
            <a:pPr lvl="2"/>
            <a:r>
              <a:rPr lang="en-US" dirty="0"/>
              <a:t>Must have a firewall and additional security software enabled</a:t>
            </a:r>
          </a:p>
        </p:txBody>
      </p:sp>
    </p:spTree>
    <p:custDataLst>
      <p:tags r:id="rId1"/>
    </p:custDataLst>
    <p:extLst>
      <p:ext uri="{BB962C8B-B14F-4D97-AF65-F5344CB8AC3E}">
        <p14:creationId xmlns:p14="http://schemas.microsoft.com/office/powerpoint/2010/main" val="40785235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Collections (6 of 8)</a:t>
            </a:r>
          </a:p>
        </p:txBody>
      </p:sp>
      <p:pic>
        <p:nvPicPr>
          <p:cNvPr id="5" name="Content Placeholder 4" descr="Configuring collections by specifying a shared profile location. In the next step of the Create Collection Wizard, a location for a shared folder needs to be specified along with the size in which the collection will store desktop customization settings for users. The folder Profile Shares on server y dot domain x dot com is specified which will store up to 20 G B of user desktop customization setting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1041" y="1687337"/>
            <a:ext cx="5833518" cy="4600921"/>
          </a:xfrm>
        </p:spPr>
      </p:pic>
    </p:spTree>
    <p:custDataLst>
      <p:tags r:id="rId1"/>
    </p:custDataLst>
    <p:extLst>
      <p:ext uri="{BB962C8B-B14F-4D97-AF65-F5344CB8AC3E}">
        <p14:creationId xmlns:p14="http://schemas.microsoft.com/office/powerpoint/2010/main" val="19948510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Collections (7 of 8)</a:t>
            </a:r>
          </a:p>
        </p:txBody>
      </p:sp>
      <p:sp>
        <p:nvSpPr>
          <p:cNvPr id="4" name="Content Placeholder 3"/>
          <p:cNvSpPr>
            <a:spLocks noGrp="1"/>
          </p:cNvSpPr>
          <p:nvPr>
            <p:ph idx="1"/>
          </p:nvPr>
        </p:nvSpPr>
        <p:spPr/>
        <p:txBody>
          <a:bodyPr/>
          <a:lstStyle/>
          <a:p>
            <a:r>
              <a:rPr lang="en-US" dirty="0"/>
              <a:t>Use Server Manger to configure and manage Remote Desktop for the remote access servers in the collection</a:t>
            </a:r>
          </a:p>
          <a:p>
            <a:pPr lvl="1"/>
            <a:r>
              <a:rPr lang="en-US" dirty="0"/>
              <a:t>PROPERTIES pane allows modification of the options configured when collection created and other options</a:t>
            </a:r>
          </a:p>
          <a:p>
            <a:pPr lvl="2"/>
            <a:r>
              <a:rPr lang="en-US" dirty="0"/>
              <a:t>Select the TASKS menu and click Edit Properties</a:t>
            </a:r>
          </a:p>
          <a:p>
            <a:pPr lvl="1"/>
            <a:r>
              <a:rPr lang="en-US" dirty="0"/>
              <a:t>REMOTEAPP PROGRAMS pane displays programs made available to remote access clients using RemoteApp</a:t>
            </a:r>
          </a:p>
          <a:p>
            <a:pPr lvl="1"/>
            <a:r>
              <a:rPr lang="en-US" dirty="0"/>
              <a:t>CONNECTIONS pane is used to manage Remote Desktop connections</a:t>
            </a:r>
          </a:p>
        </p:txBody>
      </p:sp>
    </p:spTree>
    <p:custDataLst>
      <p:tags r:id="rId1"/>
    </p:custDataLst>
    <p:extLst>
      <p:ext uri="{BB962C8B-B14F-4D97-AF65-F5344CB8AC3E}">
        <p14:creationId xmlns:p14="http://schemas.microsoft.com/office/powerpoint/2010/main" val="15855410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Configuring Collections (8 of 8)</a:t>
            </a:r>
          </a:p>
        </p:txBody>
      </p:sp>
      <p:pic>
        <p:nvPicPr>
          <p:cNvPr id="4" name="Content Placeholder 3" descr="The domain x collection listed in the collections section of remote desktop servic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2241" y="1690691"/>
            <a:ext cx="8331118" cy="4583499"/>
          </a:xfrm>
        </p:spPr>
      </p:pic>
    </p:spTree>
    <p:custDataLst>
      <p:tags r:id="rId1"/>
    </p:custDataLst>
    <p:extLst>
      <p:ext uri="{BB962C8B-B14F-4D97-AF65-F5344CB8AC3E}">
        <p14:creationId xmlns:p14="http://schemas.microsoft.com/office/powerpoint/2010/main" val="191763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Connecting to Remote Desktop Services</a:t>
            </a:r>
            <a:br>
              <a:rPr lang="en-US" dirty="0"/>
            </a:br>
            <a:r>
              <a:rPr lang="en-US" dirty="0"/>
              <a:t>(1 of 2)</a:t>
            </a:r>
          </a:p>
        </p:txBody>
      </p:sp>
      <p:sp>
        <p:nvSpPr>
          <p:cNvPr id="4" name="Content Placeholder 3"/>
          <p:cNvSpPr>
            <a:spLocks noGrp="1"/>
          </p:cNvSpPr>
          <p:nvPr>
            <p:ph idx="1"/>
          </p:nvPr>
        </p:nvSpPr>
        <p:spPr/>
        <p:txBody>
          <a:bodyPr/>
          <a:lstStyle/>
          <a:p>
            <a:r>
              <a:rPr lang="en-US" dirty="0"/>
              <a:t>Click Remote Desktop Connection from the Start menu</a:t>
            </a:r>
          </a:p>
          <a:p>
            <a:pPr lvl="1"/>
            <a:r>
              <a:rPr lang="en-US" dirty="0"/>
              <a:t>Open the Remote Desktop Connection app</a:t>
            </a:r>
          </a:p>
          <a:p>
            <a:r>
              <a:rPr lang="en-US" dirty="0"/>
              <a:t>If Remote Desktop Web Access role service configured</a:t>
            </a:r>
          </a:p>
          <a:p>
            <a:pPr lvl="1"/>
            <a:r>
              <a:rPr lang="en-US" dirty="0"/>
              <a:t>Obtain a Remote Desktop session or access RemoteApp programs</a:t>
            </a:r>
          </a:p>
          <a:p>
            <a:pPr lvl="2"/>
            <a:r>
              <a:rPr lang="en-US" dirty="0"/>
              <a:t>Open a Web browser</a:t>
            </a:r>
          </a:p>
          <a:p>
            <a:pPr lvl="2"/>
            <a:r>
              <a:rPr lang="en-US" dirty="0"/>
              <a:t>Navigate to https://</a:t>
            </a:r>
            <a:r>
              <a:rPr lang="en-US" i="1" dirty="0"/>
              <a:t>server</a:t>
            </a:r>
            <a:r>
              <a:rPr lang="en-US" dirty="0"/>
              <a:t>/RdWeb where </a:t>
            </a:r>
            <a:r>
              <a:rPr lang="en-US" i="1" dirty="0"/>
              <a:t>server</a:t>
            </a:r>
            <a:r>
              <a:rPr lang="en-US" dirty="0"/>
              <a:t> is the FQDN of the Remote Desktop Web Access server</a:t>
            </a:r>
          </a:p>
          <a:p>
            <a:r>
              <a:rPr lang="en-US" dirty="0"/>
              <a:t>Can open the RemoteApp and Desktop Connections tool in Control Panel</a:t>
            </a:r>
          </a:p>
          <a:p>
            <a:pPr lvl="1"/>
            <a:r>
              <a:rPr lang="en-US" dirty="0"/>
              <a:t>Click Access RemoteApp and desktops</a:t>
            </a:r>
          </a:p>
        </p:txBody>
      </p:sp>
    </p:spTree>
    <p:custDataLst>
      <p:tags r:id="rId1"/>
    </p:custDataLst>
    <p:extLst>
      <p:ext uri="{BB962C8B-B14F-4D97-AF65-F5344CB8AC3E}">
        <p14:creationId xmlns:p14="http://schemas.microsoft.com/office/powerpoint/2010/main" val="42491932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Connecting to Remote Desktop Services</a:t>
            </a:r>
            <a:br>
              <a:rPr lang="en-US" dirty="0"/>
            </a:br>
            <a:r>
              <a:rPr lang="en-US" dirty="0"/>
              <a:t>(2 of 2)</a:t>
            </a:r>
          </a:p>
        </p:txBody>
      </p:sp>
      <p:pic>
        <p:nvPicPr>
          <p:cNvPr id="3" name="Content Placeholder 2" descr="Screenshot of the Remote Desktop Connection app. This app is used to obtain a remote desktop session to a remote access server on a windows remote access clien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6550" y="1690692"/>
            <a:ext cx="6622500" cy="4428754"/>
          </a:xfrm>
        </p:spPr>
      </p:pic>
    </p:spTree>
    <p:custDataLst>
      <p:tags r:id="rId1"/>
    </p:custDataLst>
    <p:extLst>
      <p:ext uri="{BB962C8B-B14F-4D97-AF65-F5344CB8AC3E}">
        <p14:creationId xmlns:p14="http://schemas.microsoft.com/office/powerpoint/2010/main" val="4013600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30D3-9EBC-4FB6-B508-306FA93C2E4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36D4A9A-B027-496B-856F-9DEACFA7D4AD}"/>
              </a:ext>
            </a:extLst>
          </p:cNvPr>
          <p:cNvSpPr>
            <a:spLocks noGrp="1"/>
          </p:cNvSpPr>
          <p:nvPr>
            <p:ph idx="1"/>
          </p:nvPr>
        </p:nvSpPr>
        <p:spPr/>
        <p:txBody>
          <a:bodyPr/>
          <a:lstStyle/>
          <a:p>
            <a:r>
              <a:rPr lang="en-US" dirty="0"/>
              <a:t>Organizations connect department LANs to a DMZ network that provides access to servers and the Internet</a:t>
            </a:r>
          </a:p>
          <a:p>
            <a:r>
              <a:rPr lang="en-US" dirty="0"/>
              <a:t>VPNs provide remote access and remote access servers authenticate users </a:t>
            </a:r>
          </a:p>
          <a:p>
            <a:r>
              <a:rPr lang="en-US" dirty="0"/>
              <a:t>RADIUS provides centralized authentication and logging</a:t>
            </a:r>
          </a:p>
          <a:p>
            <a:r>
              <a:rPr lang="en-US" dirty="0"/>
              <a:t>Router demand-dial interfaces provide VPN remote access for packets sent to a remote network</a:t>
            </a:r>
          </a:p>
          <a:p>
            <a:r>
              <a:rPr lang="en-US" dirty="0"/>
              <a:t>DirectAccess automatically creates IPSec tunnels to a remote access server</a:t>
            </a:r>
          </a:p>
          <a:p>
            <a:r>
              <a:rPr lang="en-US" dirty="0"/>
              <a:t>Remote Access server role required for VPNs or DirectAccess</a:t>
            </a:r>
          </a:p>
          <a:p>
            <a:r>
              <a:rPr lang="en-US" dirty="0"/>
              <a:t>Remote Desktop and RemoteApp require Remote Desktop Services</a:t>
            </a:r>
          </a:p>
        </p:txBody>
      </p:sp>
      <p:pic>
        <p:nvPicPr>
          <p:cNvPr id="4" name="Content Placeholder 14">
            <a:extLst>
              <a:ext uri="{FF2B5EF4-FFF2-40B4-BE49-F238E27FC236}">
                <a16:creationId xmlns:a16="http://schemas.microsoft.com/office/drawing/2014/main" id="{282D3309-6524-4B47-BD36-35F65CB850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67335" y="4962011"/>
            <a:ext cx="1547822" cy="1422744"/>
          </a:xfrm>
          <a:prstGeom prst="rect">
            <a:avLst/>
          </a:prstGeom>
        </p:spPr>
      </p:pic>
    </p:spTree>
    <p:custDataLst>
      <p:tags r:id="rId1"/>
    </p:custDataLst>
    <p:extLst>
      <p:ext uri="{BB962C8B-B14F-4D97-AF65-F5344CB8AC3E}">
        <p14:creationId xmlns:p14="http://schemas.microsoft.com/office/powerpoint/2010/main" val="2929739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E10-34BD-4D27-A7AC-72AFDA55995E}"/>
              </a:ext>
            </a:extLst>
          </p:cNvPr>
          <p:cNvSpPr>
            <a:spLocks noGrp="1"/>
          </p:cNvSpPr>
          <p:nvPr>
            <p:ph type="title"/>
          </p:nvPr>
        </p:nvSpPr>
        <p:spPr/>
        <p:txBody>
          <a:bodyPr/>
          <a:lstStyle/>
          <a:p>
            <a:r>
              <a:rPr lang="en-US" dirty="0"/>
              <a:t>Understanding Organization Networks and Remote Access (6 of 8)</a:t>
            </a:r>
          </a:p>
        </p:txBody>
      </p:sp>
      <p:sp>
        <p:nvSpPr>
          <p:cNvPr id="8" name="Content Placeholder 7"/>
          <p:cNvSpPr>
            <a:spLocks noGrp="1"/>
          </p:cNvSpPr>
          <p:nvPr>
            <p:ph idx="1"/>
          </p:nvPr>
        </p:nvSpPr>
        <p:spPr/>
        <p:txBody>
          <a:bodyPr/>
          <a:lstStyle/>
          <a:p>
            <a:r>
              <a:rPr lang="en-US" dirty="0"/>
              <a:t>Accessing a remote access server</a:t>
            </a:r>
          </a:p>
          <a:p>
            <a:pPr lvl="1"/>
            <a:r>
              <a:rPr lang="en-US" dirty="0"/>
              <a:t>Remote access client must connect to the public IP of the NAT router</a:t>
            </a:r>
          </a:p>
          <a:p>
            <a:pPr lvl="1"/>
            <a:r>
              <a:rPr lang="en-US" dirty="0"/>
              <a:t>Port forwarding or service forwarding</a:t>
            </a:r>
          </a:p>
          <a:p>
            <a:pPr lvl="2"/>
            <a:r>
              <a:rPr lang="en-US" dirty="0"/>
              <a:t>Allows requests for a particular port or service to be forwarded to an internal server in the DMZ</a:t>
            </a:r>
          </a:p>
          <a:p>
            <a:pPr lvl="1"/>
            <a:r>
              <a:rPr lang="en-US" dirty="0"/>
              <a:t>Reverse proxy responds to forwarding remote access requests</a:t>
            </a:r>
          </a:p>
          <a:p>
            <a:pPr lvl="2"/>
            <a:r>
              <a:rPr lang="en-US" dirty="0"/>
              <a:t>Can deny access to traffic it deems to be malicious</a:t>
            </a:r>
          </a:p>
          <a:p>
            <a:pPr lvl="2"/>
            <a:r>
              <a:rPr lang="en-US" dirty="0"/>
              <a:t>Requires NAT router to be an NGFW</a:t>
            </a:r>
          </a:p>
        </p:txBody>
      </p:sp>
    </p:spTree>
    <p:custDataLst>
      <p:tags r:id="rId1"/>
    </p:custDataLst>
    <p:extLst>
      <p:ext uri="{BB962C8B-B14F-4D97-AF65-F5344CB8AC3E}">
        <p14:creationId xmlns:p14="http://schemas.microsoft.com/office/powerpoint/2010/main" val="3184439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FULL TEXT TEMPLATE MASTER" val="7pb33sBP"/>
  <p:tag name="ARTICULATE_DESIGN_ID_FULL TEXT TEMPLATE MASTER (CONT.)" val="V3Eg5WUK"/>
  <p:tag name="ARTICULATE_DESIGN_ID_OPTIMIZED TEMPLATE MASTER" val="rzwWCka7"/>
  <p:tag name="ARTICULATE_DESIGN_ID_OPTIMIZED TEMPLATE MASTER (CONT.)" val="klKJ3eZ5"/>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ptimized Template Master">
  <a:themeElements>
    <a:clrScheme name="Cengage">
      <a:dk1>
        <a:srgbClr val="53565A"/>
      </a:dk1>
      <a:lt1>
        <a:srgbClr val="FFFFFF"/>
      </a:lt1>
      <a:dk2>
        <a:srgbClr val="003865"/>
      </a:dk2>
      <a:lt2>
        <a:srgbClr val="E7E6E6"/>
      </a:lt2>
      <a:accent1>
        <a:srgbClr val="003865"/>
      </a:accent1>
      <a:accent2>
        <a:srgbClr val="0085CA"/>
      </a:accent2>
      <a:accent3>
        <a:srgbClr val="E0004D"/>
      </a:accent3>
      <a:accent4>
        <a:srgbClr val="FC4C02"/>
      </a:accent4>
      <a:accent5>
        <a:srgbClr val="F2A900"/>
      </a:accent5>
      <a:accent6>
        <a:srgbClr val="92278F"/>
      </a:accent6>
      <a:hlink>
        <a:srgbClr val="0563C1"/>
      </a:hlink>
      <a:folHlink>
        <a:srgbClr val="9227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 Slide Template_062119.pptx" id="{6B22C0EA-E87F-44CF-A46D-442A4B1C7725}" vid="{4750C866-A8C9-4719-BE6C-60F527581425}"/>
    </a:ext>
  </a:extLst>
</a:theme>
</file>

<file path=ppt/theme/theme2.xml><?xml version="1.0" encoding="utf-8"?>
<a:theme xmlns:a="http://schemas.openxmlformats.org/drawingml/2006/main" name="Optimized Template Master (cont.)">
  <a:themeElements>
    <a:clrScheme name="TSA">
      <a:dk1>
        <a:srgbClr val="53565A"/>
      </a:dk1>
      <a:lt1>
        <a:srgbClr val="FFFFFF"/>
      </a:lt1>
      <a:dk2>
        <a:srgbClr val="003865"/>
      </a:dk2>
      <a:lt2>
        <a:srgbClr val="E7E6E6"/>
      </a:lt2>
      <a:accent1>
        <a:srgbClr val="003865"/>
      </a:accent1>
      <a:accent2>
        <a:srgbClr val="A7A8AA"/>
      </a:accent2>
      <a:accent3>
        <a:srgbClr val="53565A"/>
      </a:accent3>
      <a:accent4>
        <a:srgbClr val="A6192E"/>
      </a:accent4>
      <a:accent5>
        <a:srgbClr val="006BA6"/>
      </a:accent5>
      <a:accent6>
        <a:srgbClr val="658D1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 Slide Template_062119.pptx" id="{6B22C0EA-E87F-44CF-A46D-442A4B1C7725}" vid="{CFA8FA2C-1F1B-46EC-B7B9-70B8E770E3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 Slide Template_062119</Template>
  <TotalTime>0</TotalTime>
  <Words>3628</Words>
  <Application>Microsoft Office PowerPoint</Application>
  <PresentationFormat>Widescreen</PresentationFormat>
  <Paragraphs>401</Paragraphs>
  <Slides>85</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Arial</vt:lpstr>
      <vt:lpstr>Calibri</vt:lpstr>
      <vt:lpstr>Courier New</vt:lpstr>
      <vt:lpstr>Wingdings</vt:lpstr>
      <vt:lpstr>Optimized Template Master</vt:lpstr>
      <vt:lpstr>Optimized Template Master (cont.)</vt:lpstr>
      <vt:lpstr>Configuring and Managing Remote Access Services</vt:lpstr>
      <vt:lpstr>Learning Objectives (1 of 2)</vt:lpstr>
      <vt:lpstr>Learning Objectives (2 of 2)</vt:lpstr>
      <vt:lpstr>Understanding Organization Networks and Remote Access (1 of 8)</vt:lpstr>
      <vt:lpstr>Understanding Organization Networks and Remote Access (2 of 8)</vt:lpstr>
      <vt:lpstr>Understanding Organization Networks and Remote Access (3 of 8)</vt:lpstr>
      <vt:lpstr>Understanding Organization Networks and Remote Access (4 of 8)</vt:lpstr>
      <vt:lpstr>Understanding Organization Networks and Remote Access (5 of 8)</vt:lpstr>
      <vt:lpstr>Understanding Organization Networks and Remote Access (6 of 8)</vt:lpstr>
      <vt:lpstr>Understanding Organization Networks and Remote Access (7 of 8)</vt:lpstr>
      <vt:lpstr>Understanding Organization Networks and Remote Access (8 of 8)</vt:lpstr>
      <vt:lpstr>Understanding VPNs</vt:lpstr>
      <vt:lpstr>Using VPNs for Remote Access (1 of 2)</vt:lpstr>
      <vt:lpstr>Using VPNs for Remote Access (2 of 2)</vt:lpstr>
      <vt:lpstr>Using VPNs to Protect Network Traffic</vt:lpstr>
      <vt:lpstr>VPN Protocols (1 of 2)</vt:lpstr>
      <vt:lpstr>VPN Protocols (2 of 2)</vt:lpstr>
      <vt:lpstr>VPN Authentication (1 of 2)</vt:lpstr>
      <vt:lpstr>VPN Authentication (2 of 2)</vt:lpstr>
      <vt:lpstr>Using RADIUS</vt:lpstr>
      <vt:lpstr>Implementing VPNs</vt:lpstr>
      <vt:lpstr>Configuring a Remote Access Server (1 of 15)</vt:lpstr>
      <vt:lpstr>Configuring a Remote Access Server (2 of 15)</vt:lpstr>
      <vt:lpstr>Configuring a Remote Access Server (3 of 15)</vt:lpstr>
      <vt:lpstr>Configuring a Remote Access Server (4 of 15)</vt:lpstr>
      <vt:lpstr>Configuring a Remote Access Server (5 of 15)</vt:lpstr>
      <vt:lpstr>Configuring a Remote Access Server (6 of 15)</vt:lpstr>
      <vt:lpstr>Configuring a Remote Access Server (7 of 15)</vt:lpstr>
      <vt:lpstr>Configuring a Remote Access Server (8 of 15)</vt:lpstr>
      <vt:lpstr>Configuring a Remote Access Server (9 of 15)</vt:lpstr>
      <vt:lpstr>Configuring a Remote Access Server (10 of 15)</vt:lpstr>
      <vt:lpstr>Configuring a Remote Access Server (11 of 15)</vt:lpstr>
      <vt:lpstr>Configuring a Remote Access Server (12 of 15)</vt:lpstr>
      <vt:lpstr>Configuring a Remote Access Server (13 of 15)</vt:lpstr>
      <vt:lpstr>Configuring a Remote Access Server (14 of 15)</vt:lpstr>
      <vt:lpstr>Configuring a Remote Access Server (15 of 15)</vt:lpstr>
      <vt:lpstr>Configuring RADIUS (1 of 14)</vt:lpstr>
      <vt:lpstr>Configuring RADIUS (2 of 14)</vt:lpstr>
      <vt:lpstr>Configuring RADIUS (3 of 14)</vt:lpstr>
      <vt:lpstr>Configuring RADIUS (4 of 14)</vt:lpstr>
      <vt:lpstr>Configuring RADIUS (5 of 14)</vt:lpstr>
      <vt:lpstr>Configuring RADIUS (6 of 14)</vt:lpstr>
      <vt:lpstr>Configuring RADIUS (7 of 14)</vt:lpstr>
      <vt:lpstr>Configuring RADIUS (8 of 14)</vt:lpstr>
      <vt:lpstr>Configuring RADIUS (9 of 14)</vt:lpstr>
      <vt:lpstr>Configuring RADIUS (10 of 14)</vt:lpstr>
      <vt:lpstr>Configuring RADIUS (11 of 14)</vt:lpstr>
      <vt:lpstr>Configuring RADIUS (12 of 14)</vt:lpstr>
      <vt:lpstr>Configuring RADIUS (13 of 14)</vt:lpstr>
      <vt:lpstr>Configuring RADIUS (14 of 14)</vt:lpstr>
      <vt:lpstr>Connecting to a VPN Server</vt:lpstr>
      <vt:lpstr>Creating a Demand-Dial Interface (1 of 6)</vt:lpstr>
      <vt:lpstr>Creating a Demand-Dial Interface (2 of 6)</vt:lpstr>
      <vt:lpstr>Creating a Demand-Dial Interface (3 of 6)</vt:lpstr>
      <vt:lpstr>Creating a Demand-Dial Interface (4 of 6)</vt:lpstr>
      <vt:lpstr>Creating a Demand-Dial Interface (5 of 6)</vt:lpstr>
      <vt:lpstr>Creating a Demand-Dial Interface (6 of 6)</vt:lpstr>
      <vt:lpstr>Understanding DirectAccess</vt:lpstr>
      <vt:lpstr>Implementing DirectAccess (1 of 4)</vt:lpstr>
      <vt:lpstr>Implementing DirectAccess (2 of 4)</vt:lpstr>
      <vt:lpstr>Implementing DirectAccess (3 of 4)</vt:lpstr>
      <vt:lpstr>Implementing DirectAccess (4 of 4)</vt:lpstr>
      <vt:lpstr>Understanding Remote Desktop (1 of 4)</vt:lpstr>
      <vt:lpstr>Understanding Remote Desktop (2 of 4)</vt:lpstr>
      <vt:lpstr>Understanding Remote Desktop (3 of 4)</vt:lpstr>
      <vt:lpstr>Understanding Remote Desktop (4 of 4)</vt:lpstr>
      <vt:lpstr>Installing Remote Desktop Services (1 of 4)</vt:lpstr>
      <vt:lpstr>Installing Remote Desktop Services (2 of 4)</vt:lpstr>
      <vt:lpstr>Installing Remote Desktop Services (3 of 4)</vt:lpstr>
      <vt:lpstr>Installing Remote Desktop Services (4 of 4)</vt:lpstr>
      <vt:lpstr>Configuring Remote Desktop Services (1 of 4)</vt:lpstr>
      <vt:lpstr>Configuring Remote Desktop Services (2 of 4)</vt:lpstr>
      <vt:lpstr>Configuring Remote Desktop Services (3 of 4)</vt:lpstr>
      <vt:lpstr>Configuring Remote Desktop Services (4 of 4)</vt:lpstr>
      <vt:lpstr>Configuring Collections (1 of 8)</vt:lpstr>
      <vt:lpstr>Configuring Collections (2 of 8)</vt:lpstr>
      <vt:lpstr>Configuring Collections (3 of 8)</vt:lpstr>
      <vt:lpstr>Configuring Collections (4 of 8)</vt:lpstr>
      <vt:lpstr>Configuring Collections (5 of 8)</vt:lpstr>
      <vt:lpstr>Configuring Collections (6 of 8)</vt:lpstr>
      <vt:lpstr>Configuring Collections (7 of 8)</vt:lpstr>
      <vt:lpstr>Configuring Collections (8 of 8)</vt:lpstr>
      <vt:lpstr>Connecting to Remote Desktop Services (1 of 2)</vt:lpstr>
      <vt:lpstr>Connecting to Remote Desktop Services (2 of 2)</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2020-06-05T13:21:56Z</dcterms:created>
  <dcterms:modified xsi:type="dcterms:W3CDTF">2020-06-16T19:39:18Z</dcterms:modified>
</cp:coreProperties>
</file>