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25" r:id="rId1"/>
    <p:sldMasterId id="2147483739" r:id="rId2"/>
  </p:sldMasterIdLst>
  <p:notesMasterIdLst>
    <p:notesMasterId r:id="rId96"/>
  </p:notesMasterIdLst>
  <p:handoutMasterIdLst>
    <p:handoutMasterId r:id="rId97"/>
  </p:handoutMasterIdLst>
  <p:sldIdLst>
    <p:sldId id="266" r:id="rId3"/>
    <p:sldId id="257" r:id="rId4"/>
    <p:sldId id="271" r:id="rId5"/>
    <p:sldId id="406" r:id="rId6"/>
    <p:sldId id="399" r:id="rId7"/>
    <p:sldId id="407" r:id="rId8"/>
    <p:sldId id="408" r:id="rId9"/>
    <p:sldId id="400" r:id="rId10"/>
    <p:sldId id="410" r:id="rId11"/>
    <p:sldId id="413" r:id="rId12"/>
    <p:sldId id="503" r:id="rId13"/>
    <p:sldId id="504" r:id="rId14"/>
    <p:sldId id="412" r:id="rId15"/>
    <p:sldId id="414" r:id="rId16"/>
    <p:sldId id="415" r:id="rId17"/>
    <p:sldId id="416" r:id="rId18"/>
    <p:sldId id="419" r:id="rId19"/>
    <p:sldId id="418" r:id="rId20"/>
    <p:sldId id="420" r:id="rId21"/>
    <p:sldId id="421" r:id="rId22"/>
    <p:sldId id="422" r:id="rId23"/>
    <p:sldId id="423" r:id="rId24"/>
    <p:sldId id="505" r:id="rId25"/>
    <p:sldId id="424" r:id="rId26"/>
    <p:sldId id="409" r:id="rId27"/>
    <p:sldId id="426" r:id="rId28"/>
    <p:sldId id="495" r:id="rId29"/>
    <p:sldId id="417" r:id="rId30"/>
    <p:sldId id="428" r:id="rId31"/>
    <p:sldId id="429" r:id="rId32"/>
    <p:sldId id="430" r:id="rId33"/>
    <p:sldId id="496" r:id="rId34"/>
    <p:sldId id="431" r:id="rId35"/>
    <p:sldId id="433" r:id="rId36"/>
    <p:sldId id="427" r:id="rId37"/>
    <p:sldId id="435" r:id="rId38"/>
    <p:sldId id="434" r:id="rId39"/>
    <p:sldId id="436" r:id="rId40"/>
    <p:sldId id="437" r:id="rId41"/>
    <p:sldId id="441" r:id="rId42"/>
    <p:sldId id="401" r:id="rId43"/>
    <p:sldId id="444" r:id="rId44"/>
    <p:sldId id="445" r:id="rId45"/>
    <p:sldId id="443" r:id="rId46"/>
    <p:sldId id="446" r:id="rId47"/>
    <p:sldId id="447" r:id="rId48"/>
    <p:sldId id="448" r:id="rId49"/>
    <p:sldId id="497" r:id="rId50"/>
    <p:sldId id="450" r:id="rId51"/>
    <p:sldId id="451" r:id="rId52"/>
    <p:sldId id="402" r:id="rId53"/>
    <p:sldId id="453" r:id="rId54"/>
    <p:sldId id="452" r:id="rId55"/>
    <p:sldId id="498" r:id="rId56"/>
    <p:sldId id="454" r:id="rId57"/>
    <p:sldId id="456" r:id="rId58"/>
    <p:sldId id="457" r:id="rId59"/>
    <p:sldId id="458" r:id="rId60"/>
    <p:sldId id="403" r:id="rId61"/>
    <p:sldId id="459" r:id="rId62"/>
    <p:sldId id="404" r:id="rId63"/>
    <p:sldId id="462" r:id="rId64"/>
    <p:sldId id="463" r:id="rId65"/>
    <p:sldId id="464" r:id="rId66"/>
    <p:sldId id="461" r:id="rId67"/>
    <p:sldId id="467" r:id="rId68"/>
    <p:sldId id="468" r:id="rId69"/>
    <p:sldId id="469" r:id="rId70"/>
    <p:sldId id="471" r:id="rId71"/>
    <p:sldId id="499" r:id="rId72"/>
    <p:sldId id="472" r:id="rId73"/>
    <p:sldId id="473" r:id="rId74"/>
    <p:sldId id="475" r:id="rId75"/>
    <p:sldId id="476" r:id="rId76"/>
    <p:sldId id="466" r:id="rId77"/>
    <p:sldId id="477" r:id="rId78"/>
    <p:sldId id="478" r:id="rId79"/>
    <p:sldId id="460" r:id="rId80"/>
    <p:sldId id="479" r:id="rId81"/>
    <p:sldId id="405" r:id="rId82"/>
    <p:sldId id="484" r:id="rId83"/>
    <p:sldId id="500" r:id="rId84"/>
    <p:sldId id="485" r:id="rId85"/>
    <p:sldId id="486" r:id="rId86"/>
    <p:sldId id="488" r:id="rId87"/>
    <p:sldId id="489" r:id="rId88"/>
    <p:sldId id="501" r:id="rId89"/>
    <p:sldId id="490" r:id="rId90"/>
    <p:sldId id="491" r:id="rId91"/>
    <p:sldId id="492" r:id="rId92"/>
    <p:sldId id="493" r:id="rId93"/>
    <p:sldId id="494" r:id="rId94"/>
    <p:sldId id="309" r:id="rId95"/>
  </p:sldIdLst>
  <p:sldSz cx="12192000" cy="6858000"/>
  <p:notesSz cx="7102475" cy="9388475"/>
  <p:custDataLst>
    <p:tags r:id="rId98"/>
  </p:custDataLst>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D4"/>
    <a:srgbClr val="F2F2F2"/>
    <a:srgbClr val="003865"/>
    <a:srgbClr val="000000"/>
    <a:srgbClr val="004A78"/>
    <a:srgbClr val="006298"/>
    <a:srgbClr val="FF6300"/>
    <a:srgbClr val="E9255F"/>
    <a:srgbClr val="00B8E7"/>
    <a:srgbClr val="81D0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0" autoAdjust="0"/>
    <p:restoredTop sz="81481" autoAdjust="0"/>
  </p:normalViewPr>
  <p:slideViewPr>
    <p:cSldViewPr snapToGrid="0" snapToObjects="1">
      <p:cViewPr varScale="1">
        <p:scale>
          <a:sx n="92" d="100"/>
          <a:sy n="92" d="100"/>
        </p:scale>
        <p:origin x="90" y="19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68"/>
    </p:cViewPr>
  </p:sorterViewPr>
  <p:notesViewPr>
    <p:cSldViewPr snapToGrid="0" snapToObjects="1">
      <p:cViewPr>
        <p:scale>
          <a:sx n="130" d="100"/>
          <a:sy n="130" d="100"/>
        </p:scale>
        <p:origin x="1080" y="-447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gs" Target="tags/tag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7.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292084" y="8917422"/>
            <a:ext cx="669735" cy="471053"/>
          </a:xfrm>
          <a:prstGeom prst="rect">
            <a:avLst/>
          </a:prstGeom>
        </p:spPr>
        <p:txBody>
          <a:bodyPr vert="horz" lIns="94229" tIns="47114" rIns="94229" bIns="47114" rtlCol="0" anchor="b"/>
          <a:lstStyle>
            <a:lvl1pPr algn="r">
              <a:defRPr sz="1200"/>
            </a:lvl1pPr>
          </a:lstStyle>
          <a:p>
            <a:fld id="{6767803E-66EE-42CE-8DFB-98553954E472}" type="slidenum">
              <a:rPr lang="en-US" sz="1000">
                <a:solidFill>
                  <a:schemeClr val="bg1">
                    <a:lumMod val="50000"/>
                  </a:schemeClr>
                </a:solidFill>
                <a:latin typeface="Arial" panose="020B0604020202020204" pitchFamily="34" charset="0"/>
                <a:cs typeface="Arial" panose="020B0604020202020204" pitchFamily="34" charset="0"/>
              </a:rPr>
              <a:t>‹#›</a:t>
            </a:fld>
            <a:endParaRPr lang="en-US" sz="1000" dirty="0">
              <a:solidFill>
                <a:schemeClr val="bg1">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55392BA-16D5-4BCB-8BB3-D7B53B67DB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2331" y="159670"/>
            <a:ext cx="1307320" cy="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947FD3A-2300-48D5-81E3-9406328116EE}"/>
              </a:ext>
            </a:extLst>
          </p:cNvPr>
          <p:cNvSpPr txBox="1"/>
          <p:nvPr/>
        </p:nvSpPr>
        <p:spPr>
          <a:xfrm>
            <a:off x="140741" y="9050502"/>
            <a:ext cx="6486212" cy="341369"/>
          </a:xfrm>
          <a:prstGeom prst="rect">
            <a:avLst/>
          </a:prstGeom>
          <a:noFill/>
        </p:spPr>
        <p:txBody>
          <a:bodyPr wrap="square" lIns="94229" tIns="47114" rIns="94229" bIns="47114" rtlCol="0">
            <a:spAutoFit/>
          </a:bodyPr>
          <a:lstStyle/>
          <a:p>
            <a:r>
              <a:rPr lang="en-US" sz="800" dirty="0"/>
              <a:t>Eckert/triOS College, Hands-On Microsoft Windows Server, 3</a:t>
            </a:r>
            <a:r>
              <a:rPr lang="en-US" sz="800" baseline="30000" dirty="0"/>
              <a:t>rd</a:t>
            </a:r>
            <a:r>
              <a:rPr lang="en-US" sz="800" dirty="0"/>
              <a:t> Edition. ©2021 Cengage. All Rights Reserved. May not be scanned, copied or duplicated, or posted to a publicly accessible website, in whole or in part.</a:t>
            </a:r>
            <a:endParaRPr lang="en-US" sz="700" dirty="0">
              <a:solidFill>
                <a:schemeClr val="bg1">
                  <a:lumMod val="50000"/>
                </a:schemeClr>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28663" y="647700"/>
            <a:ext cx="3876675" cy="2181225"/>
          </a:xfrm>
          <a:prstGeom prst="rect">
            <a:avLst/>
          </a:prstGeom>
          <a:noFill/>
          <a:ln w="12700">
            <a:solidFill>
              <a:schemeClr val="bg1">
                <a:lumMod val="65000"/>
              </a:schemeClr>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10248" y="3073762"/>
            <a:ext cx="5681980" cy="5667626"/>
          </a:xfrm>
          <a:prstGeom prst="rect">
            <a:avLst/>
          </a:prstGeom>
        </p:spPr>
        <p:txBody>
          <a:bodyPr vert="horz" lIns="94229" tIns="47114" rIns="94229" bIns="47114"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6279152" y="8917422"/>
            <a:ext cx="708603" cy="471053"/>
          </a:xfrm>
          <a:prstGeom prst="rect">
            <a:avLst/>
          </a:prstGeom>
        </p:spPr>
        <p:txBody>
          <a:bodyPr vert="horz" lIns="94229" tIns="47114" rIns="94229" bIns="47114" rtlCol="0" anchor="b"/>
          <a:lstStyle>
            <a:lvl1pPr algn="r" eaLnBrk="1" fontAlgn="auto" hangingPunct="1">
              <a:spcBef>
                <a:spcPts val="0"/>
              </a:spcBef>
              <a:spcAft>
                <a:spcPts val="0"/>
              </a:spcAft>
              <a:defRPr sz="1000">
                <a:solidFill>
                  <a:schemeClr val="bg1">
                    <a:lumMod val="50000"/>
                  </a:schemeClr>
                </a:solidFill>
                <a:latin typeface="Arial" panose="020B0604020202020204" pitchFamily="34" charset="0"/>
                <a:cs typeface="Arial" panose="020B0604020202020204" pitchFamily="34" charset="0"/>
              </a:defRPr>
            </a:lvl1pPr>
          </a:lstStyle>
          <a:p>
            <a:pPr>
              <a:defRPr/>
            </a:pPr>
            <a:fld id="{91CAE60C-72A0-D14D-8733-C13212F694AD}" type="slidenum">
              <a:rPr lang="en-US" smtClean="0"/>
              <a:pPr>
                <a:defRPr/>
              </a:pPr>
              <a:t>‹#›</a:t>
            </a:fld>
            <a:endParaRPr lang="en-US" dirty="0"/>
          </a:p>
        </p:txBody>
      </p:sp>
      <p:pic>
        <p:nvPicPr>
          <p:cNvPr id="8" name="Picture 7">
            <a:extLst>
              <a:ext uri="{FF2B5EF4-FFF2-40B4-BE49-F238E27FC236}">
                <a16:creationId xmlns:a16="http://schemas.microsoft.com/office/drawing/2014/main" id="{A75DDB2F-32A5-4136-BC2E-0D7E0518B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2331" y="159670"/>
            <a:ext cx="1307320" cy="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37E5B37-4A58-4B32-B9B0-D824A69A3D97}"/>
              </a:ext>
            </a:extLst>
          </p:cNvPr>
          <p:cNvSpPr txBox="1"/>
          <p:nvPr/>
        </p:nvSpPr>
        <p:spPr>
          <a:xfrm>
            <a:off x="140741" y="9161112"/>
            <a:ext cx="6486212" cy="205404"/>
          </a:xfrm>
          <a:prstGeom prst="rect">
            <a:avLst/>
          </a:prstGeom>
          <a:noFill/>
        </p:spPr>
        <p:txBody>
          <a:bodyPr wrap="square" lIns="94229" tIns="47114" rIns="94229" bIns="47114" rtlCol="0">
            <a:spAutoFit/>
          </a:bodyPr>
          <a:lstStyle/>
          <a:p>
            <a:pPr algn="ctr"/>
            <a:r>
              <a:rPr lang="en-US" sz="700" dirty="0">
                <a:solidFill>
                  <a:schemeClr val="bg1">
                    <a:lumMod val="50000"/>
                  </a:schemeClr>
                </a:solidFill>
                <a:latin typeface="Arial" panose="020B0604020202020204" pitchFamily="34" charset="0"/>
                <a:cs typeface="Arial" panose="020B0604020202020204" pitchFamily="34" charset="0"/>
              </a:rPr>
              <a:t>©2019</a:t>
            </a:r>
            <a:r>
              <a:rPr lang="en-US" sz="700" baseline="0" dirty="0">
                <a:solidFill>
                  <a:schemeClr val="bg1">
                    <a:lumMod val="50000"/>
                  </a:schemeClr>
                </a:solidFill>
                <a:latin typeface="Arial" panose="020B0604020202020204" pitchFamily="34" charset="0"/>
                <a:cs typeface="Arial" panose="020B0604020202020204" pitchFamily="34" charset="0"/>
              </a:rPr>
              <a:t> </a:t>
            </a:r>
            <a:r>
              <a:rPr lang="en-US" sz="700" dirty="0">
                <a:solidFill>
                  <a:schemeClr val="bg1">
                    <a:lumMod val="50000"/>
                  </a:schemeClr>
                </a:solidFill>
                <a:latin typeface="Arial" panose="020B0604020202020204" pitchFamily="34" charset="0"/>
                <a:cs typeface="Arial" panose="020B0604020202020204" pitchFamily="34" charset="0"/>
              </a:rPr>
              <a:t>Cengage Learning. All Rights Reserved. May not be scanned, copied or duplicated, or posted to a publicly accessible website, in whole or in part.</a:t>
            </a: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22542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68897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139825" indent="-225425" algn="l" rtl="0" eaLnBrk="0" fontAlgn="base" hangingPunct="0">
      <a:spcBef>
        <a:spcPct val="30000"/>
      </a:spcBef>
      <a:spcAft>
        <a:spcPct val="0"/>
      </a:spcAft>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1603375" indent="-225425" algn="l" rtl="0" eaLnBrk="0" fontAlgn="base" hangingPunct="0">
      <a:spcBef>
        <a:spcPct val="30000"/>
      </a:spcBef>
      <a:spcAft>
        <a:spcPct val="0"/>
      </a:spcAft>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647700"/>
            <a:ext cx="3878263" cy="2181225"/>
          </a:xfrm>
        </p:spPr>
      </p:sp>
      <p:sp>
        <p:nvSpPr>
          <p:cNvPr id="3" name="Notes Placeholder 2"/>
          <p:cNvSpPr>
            <a:spLocks noGrp="1"/>
          </p:cNvSpPr>
          <p:nvPr>
            <p:ph type="body" idx="1"/>
          </p:nvPr>
        </p:nvSpPr>
        <p:spPr/>
        <p:txBody>
          <a:bodyPr/>
          <a:lstStyle/>
          <a:p>
            <a:pPr defTabSz="942289">
              <a:defRPr/>
            </a:pPr>
            <a:r>
              <a:rPr lang="en-US" dirty="0"/>
              <a:t>Add</a:t>
            </a:r>
            <a:r>
              <a:rPr lang="en-US" baseline="0" dirty="0"/>
              <a:t> slide notes here</a:t>
            </a:r>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a:t>
            </a:fld>
            <a:endParaRPr lang="en-US" dirty="0"/>
          </a:p>
        </p:txBody>
      </p:sp>
    </p:spTree>
    <p:extLst>
      <p:ext uri="{BB962C8B-B14F-4D97-AF65-F5344CB8AC3E}">
        <p14:creationId xmlns:p14="http://schemas.microsoft.com/office/powerpoint/2010/main" val="120570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647700"/>
            <a:ext cx="3878263" cy="2181225"/>
          </a:xfrm>
        </p:spPr>
      </p:sp>
      <p:sp>
        <p:nvSpPr>
          <p:cNvPr id="3" name="Notes Placeholder 2"/>
          <p:cNvSpPr>
            <a:spLocks noGrp="1"/>
          </p:cNvSpPr>
          <p:nvPr>
            <p:ph type="body" idx="1"/>
          </p:nvPr>
        </p:nvSpPr>
        <p:spPr/>
        <p:txBody>
          <a:bodyPr/>
          <a:lstStyle/>
          <a:p>
            <a:pPr defTabSz="942289">
              <a:defRPr/>
            </a:pPr>
            <a:r>
              <a:rPr lang="en-US" dirty="0"/>
              <a:t>Add</a:t>
            </a:r>
            <a:r>
              <a:rPr lang="en-US" baseline="0" dirty="0"/>
              <a:t> slide notes here</a:t>
            </a:r>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a:t>
            </a:fld>
            <a:endParaRPr lang="en-US" dirty="0"/>
          </a:p>
        </p:txBody>
      </p:sp>
    </p:spTree>
    <p:extLst>
      <p:ext uri="{BB962C8B-B14F-4D97-AF65-F5344CB8AC3E}">
        <p14:creationId xmlns:p14="http://schemas.microsoft.com/office/powerpoint/2010/main" val="1622348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6096000" y="1122363"/>
            <a:ext cx="5654722" cy="2387600"/>
          </a:xfrm>
        </p:spPr>
        <p:txBody>
          <a:bodyPr anchor="b"/>
          <a:lstStyle>
            <a:lvl1pPr algn="ctr">
              <a:defRPr sz="4800" baseline="0"/>
            </a:lvl1pPr>
          </a:lstStyle>
          <a:p>
            <a:r>
              <a:rPr lang="en-US" dirty="0"/>
              <a:t>Title Slide</a:t>
            </a:r>
          </a:p>
        </p:txBody>
      </p:sp>
      <p:sp>
        <p:nvSpPr>
          <p:cNvPr id="3" name="Subtitle 2"/>
          <p:cNvSpPr>
            <a:spLocks noGrp="1"/>
          </p:cNvSpPr>
          <p:nvPr>
            <p:ph type="subTitle" idx="1" hasCustomPrompt="1"/>
          </p:nvPr>
        </p:nvSpPr>
        <p:spPr>
          <a:xfrm>
            <a:off x="6096000" y="3578888"/>
            <a:ext cx="5654722" cy="1655762"/>
          </a:xfrm>
          <a:solidFill>
            <a:schemeClr val="tx2"/>
          </a:solidFill>
        </p:spPr>
        <p:txBody>
          <a:bodyPr anchor="ct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Rectangle 5">
            <a:extLst>
              <a:ext uri="{FF2B5EF4-FFF2-40B4-BE49-F238E27FC236}">
                <a16:creationId xmlns:a16="http://schemas.microsoft.com/office/drawing/2014/main" id="{4588AE3E-88D2-4C97-95D7-EF8DE60BFF5A}"/>
              </a:ext>
              <a:ext uri="{C183D7F6-B498-43B3-948B-1728B52AA6E4}">
                <adec:decorative xmlns:adec="http://schemas.microsoft.com/office/drawing/2017/decorative" val="1"/>
              </a:ext>
            </a:extLst>
          </p:cNvPr>
          <p:cNvSpPr/>
          <p:nvPr userDrawn="1"/>
        </p:nvSpPr>
        <p:spPr>
          <a:xfrm>
            <a:off x="0" y="3579177"/>
            <a:ext cx="6096000" cy="1655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1DCCA4C-1139-41AD-B2DF-27D39E0A6365}"/>
              </a:ext>
              <a:ext uri="{C183D7F6-B498-43B3-948B-1728B52AA6E4}">
                <adec:decorative xmlns:adec="http://schemas.microsoft.com/office/drawing/2017/decorative" val="1"/>
              </a:ext>
            </a:extLst>
          </p:cNvPr>
          <p:cNvSpPr/>
          <p:nvPr userDrawn="1"/>
        </p:nvSpPr>
        <p:spPr>
          <a:xfrm>
            <a:off x="11940541" y="2442136"/>
            <a:ext cx="256032" cy="193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163" y="655093"/>
            <a:ext cx="4415134" cy="5649640"/>
          </a:xfrm>
          <a:prstGeom prst="rect">
            <a:avLst/>
          </a:prstGeom>
        </p:spPr>
      </p:pic>
    </p:spTree>
    <p:custDataLst>
      <p:tags r:id="rId1"/>
    </p:custDataLst>
    <p:extLst>
      <p:ext uri="{BB962C8B-B14F-4D97-AF65-F5344CB8AC3E}">
        <p14:creationId xmlns:p14="http://schemas.microsoft.com/office/powerpoint/2010/main" val="80355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204572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6" name="Content Placeholder Bottom">
            <a:extLst>
              <a:ext uri="{FF2B5EF4-FFF2-40B4-BE49-F238E27FC236}">
                <a16:creationId xmlns:a16="http://schemas.microsoft.com/office/drawing/2014/main" id="{4003AB72-C071-4875-8D31-00FB47092143}"/>
              </a:ext>
            </a:extLst>
          </p:cNvPr>
          <p:cNvSpPr>
            <a:spLocks noGrp="1"/>
          </p:cNvSpPr>
          <p:nvPr>
            <p:ph sz="half" idx="15" hasCustomPrompt="1"/>
          </p:nvPr>
        </p:nvSpPr>
        <p:spPr>
          <a:xfrm>
            <a:off x="3624199" y="4136860"/>
            <a:ext cx="8090957" cy="204572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72865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1217447"/>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
        <p:nvSpPr>
          <p:cNvPr id="14" name="Image Placeholder 2">
            <a:extLst>
              <a:ext uri="{FF2B5EF4-FFF2-40B4-BE49-F238E27FC236}">
                <a16:creationId xmlns:a16="http://schemas.microsoft.com/office/drawing/2014/main" id="{329BB347-70F5-49B3-A1D7-9C05C8ED5028}"/>
              </a:ext>
            </a:extLst>
          </p:cNvPr>
          <p:cNvSpPr>
            <a:spLocks noGrp="1"/>
          </p:cNvSpPr>
          <p:nvPr>
            <p:ph sz="half" idx="14" hasCustomPrompt="1"/>
          </p:nvPr>
        </p:nvSpPr>
        <p:spPr>
          <a:xfrm>
            <a:off x="479343" y="3207219"/>
            <a:ext cx="2875957" cy="121744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15" name="Content Placeholder Middle">
            <a:extLst>
              <a:ext uri="{FF2B5EF4-FFF2-40B4-BE49-F238E27FC236}">
                <a16:creationId xmlns:a16="http://schemas.microsoft.com/office/drawing/2014/main" id="{E344C337-1A6E-4BE6-8E9E-7076FBBEEFAC}"/>
              </a:ext>
            </a:extLst>
          </p:cNvPr>
          <p:cNvSpPr>
            <a:spLocks noGrp="1"/>
          </p:cNvSpPr>
          <p:nvPr>
            <p:ph sz="half" idx="15" hasCustomPrompt="1"/>
          </p:nvPr>
        </p:nvSpPr>
        <p:spPr>
          <a:xfrm>
            <a:off x="3626700" y="3207216"/>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
        <p:nvSpPr>
          <p:cNvPr id="16" name="Image Placeholder 3">
            <a:extLst>
              <a:ext uri="{FF2B5EF4-FFF2-40B4-BE49-F238E27FC236}">
                <a16:creationId xmlns:a16="http://schemas.microsoft.com/office/drawing/2014/main" id="{A70ED764-0931-4273-A125-CE2D6E0F8A8D}"/>
              </a:ext>
            </a:extLst>
          </p:cNvPr>
          <p:cNvSpPr>
            <a:spLocks noGrp="1"/>
          </p:cNvSpPr>
          <p:nvPr>
            <p:ph sz="half" idx="16" hasCustomPrompt="1"/>
          </p:nvPr>
        </p:nvSpPr>
        <p:spPr>
          <a:xfrm>
            <a:off x="479343" y="4631282"/>
            <a:ext cx="2875957" cy="1217447"/>
          </a:xfrm>
        </p:spPr>
        <p:txBody>
          <a:bodyPr/>
          <a:lstStyle>
            <a:lvl1pPr marL="0" indent="0" algn="l">
              <a:buNone/>
              <a:defRPr/>
            </a:lvl1pPr>
            <a:lvl2pPr marL="457200" indent="0">
              <a:buNone/>
              <a:defRPr/>
            </a:lvl2pPr>
            <a:lvl3pPr marL="914400" indent="0">
              <a:buNone/>
              <a:defRPr/>
            </a:lvl3pPr>
          </a:lstStyle>
          <a:p>
            <a:pPr lvl="0"/>
            <a:r>
              <a:rPr lang="en-US" dirty="0"/>
              <a:t>Image 3</a:t>
            </a:r>
          </a:p>
        </p:txBody>
      </p:sp>
      <p:sp>
        <p:nvSpPr>
          <p:cNvPr id="17" name="Content Placeholder Bottom">
            <a:extLst>
              <a:ext uri="{FF2B5EF4-FFF2-40B4-BE49-F238E27FC236}">
                <a16:creationId xmlns:a16="http://schemas.microsoft.com/office/drawing/2014/main" id="{1A924411-097F-4689-AC4D-9173B40A69F2}"/>
              </a:ext>
            </a:extLst>
          </p:cNvPr>
          <p:cNvSpPr>
            <a:spLocks noGrp="1"/>
          </p:cNvSpPr>
          <p:nvPr>
            <p:ph sz="half" idx="17" hasCustomPrompt="1"/>
          </p:nvPr>
        </p:nvSpPr>
        <p:spPr>
          <a:xfrm>
            <a:off x="3626700" y="4631279"/>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95082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Image/Four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899814"/>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1"/>
          <p:cNvSpPr>
            <a:spLocks noGrp="1"/>
          </p:cNvSpPr>
          <p:nvPr>
            <p:ph sz="half" idx="2" hasCustomPrompt="1"/>
          </p:nvPr>
        </p:nvSpPr>
        <p:spPr>
          <a:xfrm>
            <a:off x="3624200" y="1825625"/>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0" name="Image Placeholder 2">
            <a:extLst>
              <a:ext uri="{FF2B5EF4-FFF2-40B4-BE49-F238E27FC236}">
                <a16:creationId xmlns:a16="http://schemas.microsoft.com/office/drawing/2014/main" id="{02C25FD2-E251-4DC4-8F30-3EDA9A61D7DC}"/>
              </a:ext>
            </a:extLst>
          </p:cNvPr>
          <p:cNvSpPr>
            <a:spLocks noGrp="1"/>
          </p:cNvSpPr>
          <p:nvPr>
            <p:ph sz="half" idx="14" hasCustomPrompt="1"/>
          </p:nvPr>
        </p:nvSpPr>
        <p:spPr>
          <a:xfrm>
            <a:off x="476843" y="2941438"/>
            <a:ext cx="2875957" cy="899814"/>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11" name="Content Placeholder 2">
            <a:extLst>
              <a:ext uri="{FF2B5EF4-FFF2-40B4-BE49-F238E27FC236}">
                <a16:creationId xmlns:a16="http://schemas.microsoft.com/office/drawing/2014/main" id="{6FFE322F-E595-4582-997C-0A06F238C8D3}"/>
              </a:ext>
            </a:extLst>
          </p:cNvPr>
          <p:cNvSpPr>
            <a:spLocks noGrp="1"/>
          </p:cNvSpPr>
          <p:nvPr>
            <p:ph sz="half" idx="15" hasCustomPrompt="1"/>
          </p:nvPr>
        </p:nvSpPr>
        <p:spPr>
          <a:xfrm>
            <a:off x="3624200" y="2941435"/>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2" name="Image Placeholder 3">
            <a:extLst>
              <a:ext uri="{FF2B5EF4-FFF2-40B4-BE49-F238E27FC236}">
                <a16:creationId xmlns:a16="http://schemas.microsoft.com/office/drawing/2014/main" id="{647E63CA-E745-4DE2-B25A-D398F113EFA6}"/>
              </a:ext>
            </a:extLst>
          </p:cNvPr>
          <p:cNvSpPr>
            <a:spLocks noGrp="1"/>
          </p:cNvSpPr>
          <p:nvPr>
            <p:ph sz="half" idx="16" hasCustomPrompt="1"/>
          </p:nvPr>
        </p:nvSpPr>
        <p:spPr>
          <a:xfrm>
            <a:off x="480444" y="4065961"/>
            <a:ext cx="2875957" cy="899814"/>
          </a:xfrm>
        </p:spPr>
        <p:txBody>
          <a:bodyPr/>
          <a:lstStyle>
            <a:lvl1pPr marL="0" indent="0" algn="l">
              <a:buNone/>
              <a:defRPr/>
            </a:lvl1pPr>
            <a:lvl2pPr marL="457200" indent="0">
              <a:buNone/>
              <a:defRPr/>
            </a:lvl2pPr>
            <a:lvl3pPr marL="914400" indent="0">
              <a:buNone/>
              <a:defRPr/>
            </a:lvl3pPr>
          </a:lstStyle>
          <a:p>
            <a:pPr lvl="0"/>
            <a:r>
              <a:rPr lang="en-US" dirty="0"/>
              <a:t>Image 3</a:t>
            </a:r>
          </a:p>
        </p:txBody>
      </p:sp>
      <p:sp>
        <p:nvSpPr>
          <p:cNvPr id="13" name="Content Placeholder 3">
            <a:extLst>
              <a:ext uri="{FF2B5EF4-FFF2-40B4-BE49-F238E27FC236}">
                <a16:creationId xmlns:a16="http://schemas.microsoft.com/office/drawing/2014/main" id="{EFE66096-5B65-4DD6-9AD6-9E55675E34CD}"/>
              </a:ext>
            </a:extLst>
          </p:cNvPr>
          <p:cNvSpPr>
            <a:spLocks noGrp="1"/>
          </p:cNvSpPr>
          <p:nvPr>
            <p:ph sz="half" idx="17" hasCustomPrompt="1"/>
          </p:nvPr>
        </p:nvSpPr>
        <p:spPr>
          <a:xfrm>
            <a:off x="3627801" y="4065958"/>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4" name="Image Placeholder 4">
            <a:extLst>
              <a:ext uri="{FF2B5EF4-FFF2-40B4-BE49-F238E27FC236}">
                <a16:creationId xmlns:a16="http://schemas.microsoft.com/office/drawing/2014/main" id="{765390A9-B975-43C8-86E6-45E636A649C5}"/>
              </a:ext>
            </a:extLst>
          </p:cNvPr>
          <p:cNvSpPr>
            <a:spLocks noGrp="1"/>
          </p:cNvSpPr>
          <p:nvPr>
            <p:ph sz="half" idx="18" hasCustomPrompt="1"/>
          </p:nvPr>
        </p:nvSpPr>
        <p:spPr>
          <a:xfrm>
            <a:off x="480444" y="5181771"/>
            <a:ext cx="2875957" cy="899814"/>
          </a:xfrm>
        </p:spPr>
        <p:txBody>
          <a:bodyPr/>
          <a:lstStyle>
            <a:lvl1pPr marL="0" indent="0" algn="l">
              <a:buNone/>
              <a:defRPr/>
            </a:lvl1pPr>
            <a:lvl2pPr marL="457200" indent="0">
              <a:buNone/>
              <a:defRPr/>
            </a:lvl2pPr>
            <a:lvl3pPr marL="914400" indent="0">
              <a:buNone/>
              <a:defRPr/>
            </a:lvl3pPr>
          </a:lstStyle>
          <a:p>
            <a:pPr lvl="0"/>
            <a:r>
              <a:rPr lang="en-US" dirty="0"/>
              <a:t>Image 4</a:t>
            </a:r>
          </a:p>
        </p:txBody>
      </p:sp>
      <p:sp>
        <p:nvSpPr>
          <p:cNvPr id="15" name="Content Placeholder 4">
            <a:extLst>
              <a:ext uri="{FF2B5EF4-FFF2-40B4-BE49-F238E27FC236}">
                <a16:creationId xmlns:a16="http://schemas.microsoft.com/office/drawing/2014/main" id="{04B6F74B-2775-4949-A70C-BCBBFE20C3A2}"/>
              </a:ext>
            </a:extLst>
          </p:cNvPr>
          <p:cNvSpPr>
            <a:spLocks noGrp="1"/>
          </p:cNvSpPr>
          <p:nvPr>
            <p:ph sz="half" idx="19" hasCustomPrompt="1"/>
          </p:nvPr>
        </p:nvSpPr>
        <p:spPr>
          <a:xfrm>
            <a:off x="3627801" y="5181768"/>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264567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dirty="0"/>
              <a:t>Click icon to add table</a:t>
            </a:r>
          </a:p>
        </p:txBody>
      </p:sp>
    </p:spTree>
    <p:extLst>
      <p:ext uri="{BB962C8B-B14F-4D97-AF65-F5344CB8AC3E}">
        <p14:creationId xmlns:p14="http://schemas.microsoft.com/office/powerpoint/2010/main" val="1269653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ection">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38200" y="2820280"/>
            <a:ext cx="10515600" cy="1217447"/>
          </a:xfrm>
        </p:spPr>
        <p:txBody>
          <a:bodyPr/>
          <a:lstStyle>
            <a:lvl1pPr>
              <a:defRPr sz="6000">
                <a:solidFill>
                  <a:schemeClr val="bg1"/>
                </a:solidFill>
              </a:defRPr>
            </a:lvl1pPr>
          </a:lstStyle>
          <a:p>
            <a:r>
              <a:rPr lang="en-US" dirty="0"/>
              <a:t>Section Title</a:t>
            </a:r>
          </a:p>
        </p:txBody>
      </p:sp>
    </p:spTree>
    <p:custDataLst>
      <p:tags r:id="rId1"/>
    </p:custDataLst>
    <p:extLst>
      <p:ext uri="{BB962C8B-B14F-4D97-AF65-F5344CB8AC3E}">
        <p14:creationId xmlns:p14="http://schemas.microsoft.com/office/powerpoint/2010/main" val="276170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D469E211-00F4-4FD0-BC72-B3E95435FB68}"/>
              </a:ext>
            </a:extLst>
          </p:cNvP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Content Placeholder"/>
          <p:cNvSpPr>
            <a:spLocks noGrp="1"/>
          </p:cNvSpPr>
          <p:nvPr>
            <p:ph idx="1" hasCustomPrompt="1"/>
          </p:nvPr>
        </p:nvSpPr>
        <p:spPr>
          <a:xfrm>
            <a:off x="476843" y="1825625"/>
            <a:ext cx="932474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pic>
        <p:nvPicPr>
          <p:cNvPr id="10" name="Decorative Graphic">
            <a:extLst>
              <a:ext uri="{FF2B5EF4-FFF2-40B4-BE49-F238E27FC236}">
                <a16:creationId xmlns:a16="http://schemas.microsoft.com/office/drawing/2014/main" id="{D9F3AE94-249A-4A1E-BCBD-6A9003E3ADB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01583" y="4681709"/>
            <a:ext cx="2062163" cy="1682723"/>
          </a:xfrm>
          <a:prstGeom prst="rect">
            <a:avLst/>
          </a:prstGeom>
        </p:spPr>
      </p:pic>
    </p:spTree>
    <p:custDataLst>
      <p:tags r:id="rId1"/>
    </p:custDataLst>
    <p:extLst>
      <p:ext uri="{BB962C8B-B14F-4D97-AF65-F5344CB8AC3E}">
        <p14:creationId xmlns:p14="http://schemas.microsoft.com/office/powerpoint/2010/main" val="221604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306619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Left"/>
          <p:cNvSpPr>
            <a:spLocks noGrp="1"/>
          </p:cNvSpPr>
          <p:nvPr>
            <p:ph sz="half" idx="1" hasCustomPrompt="1"/>
          </p:nvPr>
        </p:nvSpPr>
        <p:spPr>
          <a:xfrm>
            <a:off x="476843" y="1825625"/>
            <a:ext cx="5542957"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4" name="Content Placeholder Right"/>
          <p:cNvSpPr>
            <a:spLocks noGrp="1"/>
          </p:cNvSpPr>
          <p:nvPr>
            <p:ph sz="half" idx="2" hasCustomPrompt="1"/>
          </p:nvPr>
        </p:nvSpPr>
        <p:spPr>
          <a:xfrm>
            <a:off x="6172200" y="1825625"/>
            <a:ext cx="5542956"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83427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Left"/>
          <p:cNvSpPr>
            <a:spLocks noGrp="1"/>
          </p:cNvSpPr>
          <p:nvPr>
            <p:ph sz="half" idx="1" hasCustomPrompt="1"/>
          </p:nvPr>
        </p:nvSpPr>
        <p:spPr>
          <a:xfrm>
            <a:off x="476844" y="1825625"/>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1829037"/>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4" name="Content Placeholder Right"/>
          <p:cNvSpPr>
            <a:spLocks noGrp="1"/>
          </p:cNvSpPr>
          <p:nvPr>
            <p:ph sz="half" idx="2" hasCustomPrompt="1"/>
          </p:nvPr>
        </p:nvSpPr>
        <p:spPr>
          <a:xfrm>
            <a:off x="8370626" y="1825625"/>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48918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itle"/>
          <p:cNvSpPr>
            <a:spLocks noGrp="1"/>
          </p:cNvSpPr>
          <p:nvPr>
            <p:ph type="title" hasCustomPrompt="1"/>
          </p:nvPr>
        </p:nvSpPr>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8767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2621900"/>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10" name="Content Placeholder Bottom"/>
          <p:cNvSpPr>
            <a:spLocks noGrp="1"/>
          </p:cNvSpPr>
          <p:nvPr>
            <p:ph type="body" sz="quarter" idx="13" hasCustomPrompt="1"/>
          </p:nvPr>
        </p:nvSpPr>
        <p:spPr>
          <a:xfrm>
            <a:off x="476844" y="5395327"/>
            <a:ext cx="11241914" cy="951787"/>
          </a:xfrm>
        </p:spPr>
        <p:txBody>
          <a:bodyPr/>
          <a:lstStyle>
            <a:lvl1pPr marL="112713" indent="-112713">
              <a:defRPr sz="900" b="0"/>
            </a:lvl1pPr>
            <a:lvl2pPr marL="336550" indent="-112713">
              <a:defRPr sz="900" b="0"/>
            </a:lvl2pPr>
            <a:lvl3pPr marL="685800" indent="-168275">
              <a:defRPr sz="900" b="0"/>
            </a:lvl3pPr>
            <a:lvl4pPr>
              <a:defRPr sz="900" b="0"/>
            </a:lvl4pPr>
            <a:lvl5pPr>
              <a:defRPr sz="900" b="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38073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Images">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36831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5769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1505492"/>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6" name="Content Placeholder 1">
            <a:extLst>
              <a:ext uri="{FF2B5EF4-FFF2-40B4-BE49-F238E27FC236}">
                <a16:creationId xmlns:a16="http://schemas.microsoft.com/office/drawing/2014/main" id="{B7E0CC24-A3CA-45F3-BF2B-B8EB09000563}"/>
              </a:ext>
            </a:extLst>
          </p:cNvPr>
          <p:cNvSpPr>
            <a:spLocks noGrp="1"/>
          </p:cNvSpPr>
          <p:nvPr>
            <p:ph idx="10" hasCustomPrompt="1"/>
          </p:nvPr>
        </p:nvSpPr>
        <p:spPr>
          <a:xfrm>
            <a:off x="476844" y="4310385"/>
            <a:ext cx="2563240" cy="2024480"/>
          </a:xfrm>
        </p:spPr>
        <p:txBody>
          <a:bodyPr/>
          <a:lstStyle>
            <a:lvl1pPr marL="0" indent="0" algn="ctr">
              <a:buNone/>
              <a:defRPr/>
            </a:lvl1pPr>
          </a:lstStyle>
          <a:p>
            <a:pPr lvl="0"/>
            <a:r>
              <a:rPr lang="en-US" dirty="0"/>
              <a:t>Insert here 1</a:t>
            </a:r>
          </a:p>
        </p:txBody>
      </p:sp>
      <p:sp>
        <p:nvSpPr>
          <p:cNvPr id="7" name="Content Placeholder 2">
            <a:extLst>
              <a:ext uri="{FF2B5EF4-FFF2-40B4-BE49-F238E27FC236}">
                <a16:creationId xmlns:a16="http://schemas.microsoft.com/office/drawing/2014/main" id="{0065DFA3-2F0A-45C7-8124-3D672EB9205A}"/>
              </a:ext>
            </a:extLst>
          </p:cNvPr>
          <p:cNvSpPr>
            <a:spLocks noGrp="1"/>
          </p:cNvSpPr>
          <p:nvPr>
            <p:ph idx="11" hasCustomPrompt="1"/>
          </p:nvPr>
        </p:nvSpPr>
        <p:spPr>
          <a:xfrm>
            <a:off x="3382488" y="4310385"/>
            <a:ext cx="2563240" cy="2024480"/>
          </a:xfrm>
        </p:spPr>
        <p:txBody>
          <a:bodyPr/>
          <a:lstStyle>
            <a:lvl1pPr marL="0" indent="0" algn="ctr">
              <a:buNone/>
              <a:defRPr/>
            </a:lvl1pPr>
          </a:lstStyle>
          <a:p>
            <a:pPr lvl="0"/>
            <a:r>
              <a:rPr lang="en-US" dirty="0"/>
              <a:t>Insert here 2</a:t>
            </a:r>
          </a:p>
        </p:txBody>
      </p:sp>
      <p:sp>
        <p:nvSpPr>
          <p:cNvPr id="9" name="Content Placeholder 3">
            <a:extLst>
              <a:ext uri="{FF2B5EF4-FFF2-40B4-BE49-F238E27FC236}">
                <a16:creationId xmlns:a16="http://schemas.microsoft.com/office/drawing/2014/main" id="{5EAAA4B2-2F70-4899-9014-89954C200D50}"/>
              </a:ext>
            </a:extLst>
          </p:cNvPr>
          <p:cNvSpPr>
            <a:spLocks noGrp="1"/>
          </p:cNvSpPr>
          <p:nvPr>
            <p:ph idx="13" hasCustomPrompt="1"/>
          </p:nvPr>
        </p:nvSpPr>
        <p:spPr>
          <a:xfrm>
            <a:off x="6281896" y="4319291"/>
            <a:ext cx="2563240" cy="2024480"/>
          </a:xfrm>
        </p:spPr>
        <p:txBody>
          <a:bodyPr/>
          <a:lstStyle>
            <a:lvl1pPr marL="0" indent="0" algn="ctr">
              <a:buNone/>
              <a:defRPr/>
            </a:lvl1pPr>
          </a:lstStyle>
          <a:p>
            <a:pPr lvl="0"/>
            <a:r>
              <a:rPr lang="en-US" dirty="0"/>
              <a:t>Insert here 3</a:t>
            </a:r>
          </a:p>
        </p:txBody>
      </p:sp>
      <p:sp>
        <p:nvSpPr>
          <p:cNvPr id="11" name="Content Placeholder 4">
            <a:extLst>
              <a:ext uri="{FF2B5EF4-FFF2-40B4-BE49-F238E27FC236}">
                <a16:creationId xmlns:a16="http://schemas.microsoft.com/office/drawing/2014/main" id="{138B1A98-C967-4B94-B1F7-E158393317F4}"/>
              </a:ext>
            </a:extLst>
          </p:cNvPr>
          <p:cNvSpPr>
            <a:spLocks noGrp="1"/>
          </p:cNvSpPr>
          <p:nvPr>
            <p:ph idx="15" hasCustomPrompt="1"/>
          </p:nvPr>
        </p:nvSpPr>
        <p:spPr>
          <a:xfrm>
            <a:off x="9151916" y="4319291"/>
            <a:ext cx="2563240" cy="2024480"/>
          </a:xfrm>
        </p:spPr>
        <p:txBody>
          <a:bodyPr/>
          <a:lstStyle>
            <a:lvl1pPr marL="0" indent="0" algn="ctr">
              <a:buNone/>
              <a:defRPr/>
            </a:lvl1pPr>
          </a:lstStyle>
          <a:p>
            <a:pPr lvl="0"/>
            <a:r>
              <a:rPr lang="en-US" dirty="0"/>
              <a:t>Insert here 4</a:t>
            </a:r>
          </a:p>
        </p:txBody>
      </p:sp>
    </p:spTree>
    <p:custDataLst>
      <p:tags r:id="rId1"/>
    </p:custDataLst>
    <p:extLst>
      <p:ext uri="{BB962C8B-B14F-4D97-AF65-F5344CB8AC3E}">
        <p14:creationId xmlns:p14="http://schemas.microsoft.com/office/powerpoint/2010/main" val="388826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 Image/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1"/>
          <p:cNvSpPr>
            <a:spLocks noGrp="1"/>
          </p:cNvSpPr>
          <p:nvPr>
            <p:ph idx="1" hasCustomPrompt="1"/>
          </p:nvPr>
        </p:nvSpPr>
        <p:spPr>
          <a:xfrm>
            <a:off x="476844" y="1944375"/>
            <a:ext cx="2563240" cy="2024480"/>
          </a:xfrm>
        </p:spPr>
        <p:txBody>
          <a:bodyPr/>
          <a:lstStyle>
            <a:lvl1pPr marL="0" indent="0" algn="ctr">
              <a:buNone/>
              <a:defRPr/>
            </a:lvl1pPr>
          </a:lstStyle>
          <a:p>
            <a:pPr lvl="0"/>
            <a:r>
              <a:rPr lang="en-US" dirty="0"/>
              <a:t>Insert here 1</a:t>
            </a:r>
          </a:p>
        </p:txBody>
      </p:sp>
      <p:sp>
        <p:nvSpPr>
          <p:cNvPr id="15" name="Content Placeholder 2">
            <a:extLst>
              <a:ext uri="{FF2B5EF4-FFF2-40B4-BE49-F238E27FC236}">
                <a16:creationId xmlns:a16="http://schemas.microsoft.com/office/drawing/2014/main" id="{A951D41C-52EA-4F3C-BC8E-A9309F4EB627}"/>
              </a:ext>
            </a:extLst>
          </p:cNvPr>
          <p:cNvSpPr>
            <a:spLocks noGrp="1"/>
          </p:cNvSpPr>
          <p:nvPr>
            <p:ph idx="11" hasCustomPrompt="1"/>
          </p:nvPr>
        </p:nvSpPr>
        <p:spPr>
          <a:xfrm>
            <a:off x="3382488" y="1944375"/>
            <a:ext cx="2563240" cy="2024480"/>
          </a:xfrm>
        </p:spPr>
        <p:txBody>
          <a:bodyPr/>
          <a:lstStyle>
            <a:lvl1pPr marL="0" indent="0" algn="ctr">
              <a:buNone/>
              <a:defRPr/>
            </a:lvl1pPr>
          </a:lstStyle>
          <a:p>
            <a:pPr lvl="0"/>
            <a:r>
              <a:rPr lang="en-US" dirty="0"/>
              <a:t>Insert here 2</a:t>
            </a:r>
          </a:p>
        </p:txBody>
      </p:sp>
      <p:sp>
        <p:nvSpPr>
          <p:cNvPr id="17" name="Content Placeholder 3">
            <a:extLst>
              <a:ext uri="{FF2B5EF4-FFF2-40B4-BE49-F238E27FC236}">
                <a16:creationId xmlns:a16="http://schemas.microsoft.com/office/drawing/2014/main" id="{1CD2ACDE-E8DF-4B19-9DBB-017510EECF31}"/>
              </a:ext>
            </a:extLst>
          </p:cNvPr>
          <p:cNvSpPr>
            <a:spLocks noGrp="1"/>
          </p:cNvSpPr>
          <p:nvPr>
            <p:ph idx="13" hasCustomPrompt="1"/>
          </p:nvPr>
        </p:nvSpPr>
        <p:spPr>
          <a:xfrm>
            <a:off x="6281896" y="1953281"/>
            <a:ext cx="2563240" cy="2024480"/>
          </a:xfrm>
        </p:spPr>
        <p:txBody>
          <a:bodyPr/>
          <a:lstStyle>
            <a:lvl1pPr marL="0" indent="0" algn="ctr">
              <a:buNone/>
              <a:defRPr/>
            </a:lvl1pPr>
          </a:lstStyle>
          <a:p>
            <a:pPr lvl="0"/>
            <a:r>
              <a:rPr lang="en-US" dirty="0"/>
              <a:t>Insert here 3</a:t>
            </a:r>
          </a:p>
        </p:txBody>
      </p:sp>
      <p:sp>
        <p:nvSpPr>
          <p:cNvPr id="19" name="Content Placeholder 4">
            <a:extLst>
              <a:ext uri="{FF2B5EF4-FFF2-40B4-BE49-F238E27FC236}">
                <a16:creationId xmlns:a16="http://schemas.microsoft.com/office/drawing/2014/main" id="{F18F8C24-8F67-4A0C-8E2F-54E8026EAD00}"/>
              </a:ext>
            </a:extLst>
          </p:cNvPr>
          <p:cNvSpPr>
            <a:spLocks noGrp="1"/>
          </p:cNvSpPr>
          <p:nvPr>
            <p:ph idx="15" hasCustomPrompt="1"/>
          </p:nvPr>
        </p:nvSpPr>
        <p:spPr>
          <a:xfrm>
            <a:off x="9151916" y="1953281"/>
            <a:ext cx="2563240" cy="2024480"/>
          </a:xfrm>
        </p:spPr>
        <p:txBody>
          <a:bodyPr/>
          <a:lstStyle>
            <a:lvl1pPr marL="0" indent="0" algn="ctr">
              <a:buNone/>
              <a:defRPr/>
            </a:lvl1pPr>
          </a:lstStyle>
          <a:p>
            <a:pPr lvl="0"/>
            <a:r>
              <a:rPr lang="en-US" dirty="0"/>
              <a:t>Insert here 4</a:t>
            </a:r>
          </a:p>
        </p:txBody>
      </p:sp>
      <p:sp>
        <p:nvSpPr>
          <p:cNvPr id="9" name="Content Placeholder 5">
            <a:extLst>
              <a:ext uri="{FF2B5EF4-FFF2-40B4-BE49-F238E27FC236}">
                <a16:creationId xmlns:a16="http://schemas.microsoft.com/office/drawing/2014/main" id="{1950DDEC-E898-4F6D-A7F2-930A23B3C11F}"/>
              </a:ext>
            </a:extLst>
          </p:cNvPr>
          <p:cNvSpPr>
            <a:spLocks noGrp="1"/>
          </p:cNvSpPr>
          <p:nvPr>
            <p:ph idx="10" hasCustomPrompt="1"/>
          </p:nvPr>
        </p:nvSpPr>
        <p:spPr>
          <a:xfrm>
            <a:off x="476843" y="4128059"/>
            <a:ext cx="2563241" cy="2024480"/>
          </a:xfrm>
        </p:spPr>
        <p:txBody>
          <a:bodyPr/>
          <a:lstStyle>
            <a:lvl1pPr marL="0" indent="0" algn="ctr">
              <a:buNone/>
              <a:defRPr/>
            </a:lvl1pPr>
          </a:lstStyle>
          <a:p>
            <a:pPr lvl="0"/>
            <a:r>
              <a:rPr lang="en-US" dirty="0"/>
              <a:t>Insert here 5</a:t>
            </a:r>
          </a:p>
        </p:txBody>
      </p:sp>
      <p:sp>
        <p:nvSpPr>
          <p:cNvPr id="16" name="Content Placeholder 6">
            <a:extLst>
              <a:ext uri="{FF2B5EF4-FFF2-40B4-BE49-F238E27FC236}">
                <a16:creationId xmlns:a16="http://schemas.microsoft.com/office/drawing/2014/main" id="{B7548D5A-3DFF-4FF5-A587-74246B76C1A7}"/>
              </a:ext>
            </a:extLst>
          </p:cNvPr>
          <p:cNvSpPr>
            <a:spLocks noGrp="1"/>
          </p:cNvSpPr>
          <p:nvPr>
            <p:ph idx="12" hasCustomPrompt="1"/>
          </p:nvPr>
        </p:nvSpPr>
        <p:spPr>
          <a:xfrm>
            <a:off x="3382487" y="4128059"/>
            <a:ext cx="2563241" cy="2024480"/>
          </a:xfrm>
        </p:spPr>
        <p:txBody>
          <a:bodyPr/>
          <a:lstStyle>
            <a:lvl1pPr marL="0" indent="0" algn="ctr">
              <a:buNone/>
              <a:defRPr/>
            </a:lvl1pPr>
          </a:lstStyle>
          <a:p>
            <a:pPr lvl="0"/>
            <a:r>
              <a:rPr lang="en-US" dirty="0"/>
              <a:t>Insert here 6</a:t>
            </a:r>
          </a:p>
        </p:txBody>
      </p:sp>
      <p:sp>
        <p:nvSpPr>
          <p:cNvPr id="18" name="Content Placeholder 7">
            <a:extLst>
              <a:ext uri="{FF2B5EF4-FFF2-40B4-BE49-F238E27FC236}">
                <a16:creationId xmlns:a16="http://schemas.microsoft.com/office/drawing/2014/main" id="{A24E382A-7ED1-49CB-8053-85276CAEB9B2}"/>
              </a:ext>
            </a:extLst>
          </p:cNvPr>
          <p:cNvSpPr>
            <a:spLocks noGrp="1"/>
          </p:cNvSpPr>
          <p:nvPr>
            <p:ph idx="14" hasCustomPrompt="1"/>
          </p:nvPr>
        </p:nvSpPr>
        <p:spPr>
          <a:xfrm>
            <a:off x="6281895" y="4136965"/>
            <a:ext cx="2563241" cy="2024480"/>
          </a:xfrm>
        </p:spPr>
        <p:txBody>
          <a:bodyPr/>
          <a:lstStyle>
            <a:lvl1pPr marL="0" indent="0" algn="ctr">
              <a:buNone/>
              <a:defRPr/>
            </a:lvl1pPr>
          </a:lstStyle>
          <a:p>
            <a:pPr lvl="0"/>
            <a:r>
              <a:rPr lang="en-US" dirty="0"/>
              <a:t>Insert here 7</a:t>
            </a:r>
          </a:p>
        </p:txBody>
      </p:sp>
      <p:sp>
        <p:nvSpPr>
          <p:cNvPr id="20" name="Content Placeholder 8">
            <a:extLst>
              <a:ext uri="{FF2B5EF4-FFF2-40B4-BE49-F238E27FC236}">
                <a16:creationId xmlns:a16="http://schemas.microsoft.com/office/drawing/2014/main" id="{AC6187B3-59CD-4356-83E5-962B5ACC4AEB}"/>
              </a:ext>
            </a:extLst>
          </p:cNvPr>
          <p:cNvSpPr>
            <a:spLocks noGrp="1"/>
          </p:cNvSpPr>
          <p:nvPr>
            <p:ph idx="16" hasCustomPrompt="1"/>
          </p:nvPr>
        </p:nvSpPr>
        <p:spPr>
          <a:xfrm>
            <a:off x="9151915" y="4136965"/>
            <a:ext cx="2563241" cy="2024480"/>
          </a:xfrm>
        </p:spPr>
        <p:txBody>
          <a:bodyPr/>
          <a:lstStyle>
            <a:lvl1pPr marL="0" indent="0" algn="ctr">
              <a:buNone/>
              <a:defRPr/>
            </a:lvl1pPr>
          </a:lstStyle>
          <a:p>
            <a:pPr lvl="0"/>
            <a:r>
              <a:rPr lang="en-US" dirty="0"/>
              <a:t>Insert here 8</a:t>
            </a:r>
          </a:p>
        </p:txBody>
      </p:sp>
    </p:spTree>
    <p:custDataLst>
      <p:tags r:id="rId1"/>
    </p:custDataLst>
    <p:extLst>
      <p:ext uri="{BB962C8B-B14F-4D97-AF65-F5344CB8AC3E}">
        <p14:creationId xmlns:p14="http://schemas.microsoft.com/office/powerpoint/2010/main" val="29587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28807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000" smtClean="0">
                <a:solidFill>
                  <a:schemeClr val="tx1">
                    <a:lumMod val="60000"/>
                    <a:lumOff val="40000"/>
                  </a:schemeClr>
                </a:solidFill>
                <a:latin typeface="+mn-lt"/>
              </a:rPr>
              <a:pPr/>
              <a:t>‹#›</a:t>
            </a:fld>
            <a:endParaRPr lang="en-US" sz="1000" dirty="0">
              <a:solidFill>
                <a:schemeClr val="tx1">
                  <a:lumMod val="60000"/>
                  <a:lumOff val="40000"/>
                </a:schemeClr>
              </a:solidFill>
              <a:latin typeface="+mn-lt"/>
            </a:endParaRPr>
          </a:p>
        </p:txBody>
      </p:sp>
      <p:sp>
        <p:nvSpPr>
          <p:cNvPr id="2" name="Title Placeholde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p:txBody>
      </p:sp>
      <p:pic>
        <p:nvPicPr>
          <p:cNvPr id="5" name="Logo">
            <a:extLst>
              <a:ext uri="{FF2B5EF4-FFF2-40B4-BE49-F238E27FC236}">
                <a16:creationId xmlns:a16="http://schemas.microsoft.com/office/drawing/2014/main" id="{7D9DE7A7-3324-4B9D-A406-42B62C5A8F9E}"/>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pyright">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1662894" y="6418105"/>
            <a:ext cx="9607613" cy="369332"/>
          </a:xfrm>
          <a:prstGeom prst="rect">
            <a:avLst/>
          </a:prstGeom>
          <a:noFill/>
        </p:spPr>
        <p:txBody>
          <a:bodyPr wrap="square" rtlCol="0">
            <a:spAutoFit/>
          </a:bodyPr>
          <a:lstStyle/>
          <a:p>
            <a:pPr algn="l"/>
            <a:r>
              <a:rPr lang="en-US" sz="900" dirty="0"/>
              <a:t>Eckert/triOS College, Hands-On Microsoft Windows Server, 3</a:t>
            </a:r>
            <a:r>
              <a:rPr lang="en-US" sz="900" baseline="30000" dirty="0"/>
              <a:t>rd</a:t>
            </a:r>
            <a:r>
              <a:rPr lang="en-US" sz="900" dirty="0"/>
              <a:t> Edition. ©2021 Cengage. All Rights Reserved. May not be scanned, copied or duplicated, or posted to a publicly accessible website, in whole or in part.</a:t>
            </a:r>
            <a:endParaRPr lang="en-US" sz="900" dirty="0">
              <a:solidFill>
                <a:schemeClr val="tx1">
                  <a:lumMod val="60000"/>
                  <a:lumOff val="40000"/>
                </a:schemeClr>
              </a:solidFill>
              <a:latin typeface="+mn-lt"/>
            </a:endParaRPr>
          </a:p>
        </p:txBody>
      </p:sp>
      <p:sp>
        <p:nvSpPr>
          <p:cNvPr id="9" name="Rectangle 8">
            <a:extLst>
              <a:ext uri="{FF2B5EF4-FFF2-40B4-BE49-F238E27FC236}">
                <a16:creationId xmlns:a16="http://schemas.microsoft.com/office/drawing/2014/main" id="{69B8FC9A-ED05-42CA-9228-35082338CFF6}"/>
              </a:ext>
              <a:ext uri="{C183D7F6-B498-43B3-948B-1728B52AA6E4}">
                <adec:decorative xmlns:adec="http://schemas.microsoft.com/office/drawing/2017/decorative" val="1"/>
              </a:ext>
            </a:extLst>
          </p:cNvPr>
          <p:cNvSpPr/>
          <p:nvPr userDrawn="1"/>
        </p:nvSpPr>
        <p:spPr>
          <a:xfrm>
            <a:off x="11937872" y="0"/>
            <a:ext cx="2541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C69483-BC4E-456F-B0B8-D2823A424DD5}"/>
              </a:ext>
              <a:ext uri="{C183D7F6-B498-43B3-948B-1728B52AA6E4}">
                <adec:decorative xmlns:adec="http://schemas.microsoft.com/office/drawing/2017/decorative" val="1"/>
              </a:ext>
            </a:extLst>
          </p:cNvPr>
          <p:cNvSpPr/>
          <p:nvPr userDrawn="1"/>
        </p:nvSpPr>
        <p:spPr>
          <a:xfrm>
            <a:off x="11939209" y="2444919"/>
            <a:ext cx="256032" cy="1927055"/>
          </a:xfrm>
          <a:prstGeom prst="rect">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D74B821-92A8-4FA3-91FE-CA155C46F51E}"/>
              </a:ext>
              <a:ext uri="{C183D7F6-B498-43B3-948B-1728B52AA6E4}">
                <adec:decorative xmlns:adec="http://schemas.microsoft.com/office/drawing/2017/decorative" val="1"/>
              </a:ext>
            </a:extLst>
          </p:cNvPr>
          <p:cNvSpPr/>
          <p:nvPr userDrawn="1"/>
        </p:nvSpPr>
        <p:spPr>
          <a:xfrm>
            <a:off x="11940541" y="2442136"/>
            <a:ext cx="256032" cy="193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48EB65-A8B8-4FAA-AE70-6C7C6AC4BE68}"/>
              </a:ext>
              <a:ext uri="{C183D7F6-B498-43B3-948B-1728B52AA6E4}">
                <adec:decorative xmlns:adec="http://schemas.microsoft.com/office/drawing/2017/decorative" val="1"/>
              </a:ext>
            </a:extLst>
          </p:cNvPr>
          <p:cNvSpPr/>
          <p:nvPr userDrawn="1"/>
        </p:nvSpPr>
        <p:spPr>
          <a:xfrm>
            <a:off x="11937872" y="2444919"/>
            <a:ext cx="257369" cy="1927055"/>
          </a:xfrm>
          <a:prstGeom prst="rect">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5"/>
    </p:custDataLst>
    <p:extLst>
      <p:ext uri="{BB962C8B-B14F-4D97-AF65-F5344CB8AC3E}">
        <p14:creationId xmlns:p14="http://schemas.microsoft.com/office/powerpoint/2010/main" val="682046013"/>
      </p:ext>
    </p:extLst>
  </p:cSld>
  <p:clrMap bg1="lt1" tx1="dk1" bg2="lt2" tx2="dk2" accent1="accent1" accent2="accent2" accent3="accent3" accent4="accent4" accent5="accent5" accent6="accent6" hlink="hlink" folHlink="folHlink"/>
  <p:sldLayoutIdLst>
    <p:sldLayoutId id="2147483763" r:id="rId1"/>
    <p:sldLayoutId id="2147483727" r:id="rId2"/>
    <p:sldLayoutId id="2147483753" r:id="rId3"/>
    <p:sldLayoutId id="2147483728" r:id="rId4"/>
    <p:sldLayoutId id="2147483736" r:id="rId5"/>
    <p:sldLayoutId id="2147483729" r:id="rId6"/>
    <p:sldLayoutId id="2147483760" r:id="rId7"/>
    <p:sldLayoutId id="2147483730" r:id="rId8"/>
    <p:sldLayoutId id="2147483732" r:id="rId9"/>
    <p:sldLayoutId id="2147483761" r:id="rId10"/>
    <p:sldLayoutId id="2147483737" r:id="rId11"/>
    <p:sldLayoutId id="2147483762" r:id="rId12"/>
    <p:sldLayoutId id="2147483764" r:id="rId13"/>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000" smtClean="0">
                <a:solidFill>
                  <a:schemeClr val="bg1"/>
                </a:solidFill>
                <a:latin typeface="+mn-lt"/>
              </a:rPr>
              <a:pPr/>
              <a:t>‹#›</a:t>
            </a:fld>
            <a:endParaRPr lang="en-US" sz="1000" dirty="0">
              <a:solidFill>
                <a:schemeClr val="bg1"/>
              </a:solidFill>
              <a:latin typeface="+mn-lt"/>
            </a:endParaRPr>
          </a:p>
        </p:txBody>
      </p:sp>
      <p:sp>
        <p:nvSpPr>
          <p:cNvPr id="2" name="Title Placeholder 1"/>
          <p:cNvSpPr>
            <a:spLocks noGrp="1"/>
          </p:cNvSpPr>
          <p:nvPr>
            <p:ph type="title"/>
          </p:nvPr>
        </p:nvSpPr>
        <p:spPr>
          <a:xfrm>
            <a:off x="476843" y="42752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1662894" y="6509546"/>
            <a:ext cx="9607613" cy="230832"/>
          </a:xfrm>
          <a:prstGeom prst="rect">
            <a:avLst/>
          </a:prstGeom>
          <a:noFill/>
        </p:spPr>
        <p:txBody>
          <a:bodyPr wrap="square" rtlCol="0">
            <a:spAutoFit/>
          </a:bodyPr>
          <a:lstStyle/>
          <a:p>
            <a:pPr algn="ctr"/>
            <a:r>
              <a:rPr lang="en-US" sz="900" dirty="0">
                <a:solidFill>
                  <a:schemeClr val="bg1"/>
                </a:solidFill>
                <a:latin typeface="+mn-lt"/>
              </a:rPr>
              <a:t>©2019</a:t>
            </a:r>
            <a:r>
              <a:rPr lang="en-US" sz="900" baseline="0" dirty="0">
                <a:solidFill>
                  <a:schemeClr val="bg1"/>
                </a:solidFill>
                <a:latin typeface="+mn-lt"/>
              </a:rPr>
              <a:t> </a:t>
            </a:r>
            <a:r>
              <a:rPr lang="en-US" sz="900" dirty="0">
                <a:solidFill>
                  <a:schemeClr val="bg1"/>
                </a:solidFill>
                <a:latin typeface="+mn-lt"/>
              </a:rPr>
              <a:t>Cengage Learning. All Rights Reserved. May not be scanned, copied or duplicated, or posted to a publicly accessible website, in whole or in part.</a:t>
            </a:r>
          </a:p>
        </p:txBody>
      </p:sp>
      <p:pic>
        <p:nvPicPr>
          <p:cNvPr id="9" name="Picture 7">
            <a:extLst>
              <a:ext uri="{FF2B5EF4-FFF2-40B4-BE49-F238E27FC236}">
                <a16:creationId xmlns:a16="http://schemas.microsoft.com/office/drawing/2014/main" id="{6EB0E797-ABD1-47E4-8425-A051A506981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extLst>
      <p:ext uri="{BB962C8B-B14F-4D97-AF65-F5344CB8AC3E}">
        <p14:creationId xmlns:p14="http://schemas.microsoft.com/office/powerpoint/2010/main" val="43327421"/>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666AC4-5298-40B8-89B9-798F572C0746}"/>
              </a:ext>
            </a:extLst>
          </p:cNvPr>
          <p:cNvSpPr>
            <a:spLocks noGrp="1"/>
          </p:cNvSpPr>
          <p:nvPr>
            <p:ph type="ctrTitle"/>
          </p:nvPr>
        </p:nvSpPr>
        <p:spPr/>
        <p:txBody>
          <a:bodyPr/>
          <a:lstStyle/>
          <a:p>
            <a:r>
              <a:rPr lang="en-US" dirty="0"/>
              <a:t>Managing and Securing Windows Networks</a:t>
            </a:r>
          </a:p>
        </p:txBody>
      </p:sp>
      <p:sp>
        <p:nvSpPr>
          <p:cNvPr id="6" name="Subtitle 5">
            <a:extLst>
              <a:ext uri="{FF2B5EF4-FFF2-40B4-BE49-F238E27FC236}">
                <a16:creationId xmlns:a16="http://schemas.microsoft.com/office/drawing/2014/main" id="{58A9DF71-C318-45A7-A3DD-82B73B066F43}"/>
              </a:ext>
            </a:extLst>
          </p:cNvPr>
          <p:cNvSpPr>
            <a:spLocks noGrp="1"/>
          </p:cNvSpPr>
          <p:nvPr>
            <p:ph type="subTitle" idx="1"/>
          </p:nvPr>
        </p:nvSpPr>
        <p:spPr/>
        <p:txBody>
          <a:bodyPr/>
          <a:lstStyle/>
          <a:p>
            <a:r>
              <a:rPr lang="en-US" dirty="0"/>
              <a:t>Module 11</a:t>
            </a:r>
          </a:p>
        </p:txBody>
      </p:sp>
    </p:spTree>
    <p:custDataLst>
      <p:tags r:id="rId1"/>
    </p:custDataLst>
    <p:extLst>
      <p:ext uri="{BB962C8B-B14F-4D97-AF65-F5344CB8AC3E}">
        <p14:creationId xmlns:p14="http://schemas.microsoft.com/office/powerpoint/2010/main" val="40586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(3 of 17)</a:t>
            </a:r>
          </a:p>
        </p:txBody>
      </p:sp>
      <p:pic>
        <p:nvPicPr>
          <p:cNvPr id="5" name="Content Placeholder 4" descr="Deploying software using the Group Policy Management Editor. In the screenshot of the editor that is shown, Mozilla Firefox software is published under Software Settings in the User Configuration of the Default Domain Policy G P O. Users in the domain can choose to install this package in the Programs and Features section of Control Panel. The associated m s i file will be downloaded and installed from the software share on server x dot domain dot co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3735" y="1690692"/>
            <a:ext cx="8768130" cy="4456890"/>
          </a:xfrm>
        </p:spPr>
      </p:pic>
    </p:spTree>
    <p:custDataLst>
      <p:tags r:id="rId1"/>
    </p:custDataLst>
    <p:extLst>
      <p:ext uri="{BB962C8B-B14F-4D97-AF65-F5344CB8AC3E}">
        <p14:creationId xmlns:p14="http://schemas.microsoft.com/office/powerpoint/2010/main" val="220649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(4 of 17)</a:t>
            </a:r>
          </a:p>
        </p:txBody>
      </p:sp>
      <p:sp>
        <p:nvSpPr>
          <p:cNvPr id="4" name="Content Placeholder 3"/>
          <p:cNvSpPr>
            <a:spLocks noGrp="1"/>
          </p:cNvSpPr>
          <p:nvPr>
            <p:ph idx="1"/>
          </p:nvPr>
        </p:nvSpPr>
        <p:spPr/>
        <p:txBody>
          <a:bodyPr/>
          <a:lstStyle/>
          <a:p>
            <a:r>
              <a:rPr lang="en-US" dirty="0"/>
              <a:t>Configuring software settings (continued)</a:t>
            </a:r>
          </a:p>
          <a:p>
            <a:pPr lvl="1"/>
            <a:r>
              <a:rPr lang="en-US" dirty="0"/>
              <a:t>Deploying software packages</a:t>
            </a:r>
          </a:p>
          <a:p>
            <a:pPr lvl="2"/>
            <a:r>
              <a:rPr lang="en-US" dirty="0"/>
              <a:t>Right-click Software Installation under Software Settings in either the Computer Configuration or User Configuration section</a:t>
            </a:r>
          </a:p>
          <a:p>
            <a:pPr lvl="2"/>
            <a:r>
              <a:rPr lang="en-US" dirty="0"/>
              <a:t>Click New, Package</a:t>
            </a:r>
          </a:p>
          <a:p>
            <a:pPr lvl="2"/>
            <a:r>
              <a:rPr lang="en-US" dirty="0"/>
              <a:t>Supply the UNC path to the shared Windows Installer package</a:t>
            </a:r>
          </a:p>
          <a:p>
            <a:pPr lvl="2"/>
            <a:r>
              <a:rPr lang="en-US" dirty="0"/>
              <a:t>Click Open</a:t>
            </a:r>
          </a:p>
          <a:p>
            <a:pPr lvl="2"/>
            <a:r>
              <a:rPr lang="en-US" dirty="0"/>
              <a:t>Select the deployment method (Published or Assigned)</a:t>
            </a:r>
          </a:p>
        </p:txBody>
      </p:sp>
    </p:spTree>
    <p:custDataLst>
      <p:tags r:id="rId1"/>
    </p:custDataLst>
    <p:extLst>
      <p:ext uri="{BB962C8B-B14F-4D97-AF65-F5344CB8AC3E}">
        <p14:creationId xmlns:p14="http://schemas.microsoft.com/office/powerpoint/2010/main" val="3491979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(5 of 17)</a:t>
            </a:r>
          </a:p>
        </p:txBody>
      </p:sp>
      <p:sp>
        <p:nvSpPr>
          <p:cNvPr id="4" name="Content Placeholder 3"/>
          <p:cNvSpPr>
            <a:spLocks noGrp="1"/>
          </p:cNvSpPr>
          <p:nvPr>
            <p:ph idx="1"/>
          </p:nvPr>
        </p:nvSpPr>
        <p:spPr/>
        <p:txBody>
          <a:bodyPr/>
          <a:lstStyle/>
          <a:p>
            <a:r>
              <a:rPr lang="en-US" dirty="0"/>
              <a:t>Configuring software settings (continued)</a:t>
            </a:r>
          </a:p>
          <a:p>
            <a:pPr lvl="1"/>
            <a:r>
              <a:rPr lang="en-US" dirty="0"/>
              <a:t>Group Policy can be configured to automatically uninstall software if the GPO no longer applies to the user or computer account</a:t>
            </a:r>
          </a:p>
          <a:p>
            <a:pPr lvl="2"/>
            <a:r>
              <a:rPr lang="en-US" dirty="0"/>
              <a:t>Server administrator removes the software package and chooses the </a:t>
            </a:r>
            <a:r>
              <a:rPr lang="en-US" i="1" dirty="0"/>
              <a:t>Immediately uninstall the software from users and computers</a:t>
            </a:r>
            <a:r>
              <a:rPr lang="en-US" dirty="0"/>
              <a:t> option</a:t>
            </a:r>
          </a:p>
          <a:p>
            <a:pPr lvl="2"/>
            <a:r>
              <a:rPr lang="en-US" dirty="0"/>
              <a:t>Server administrator removes the GPO</a:t>
            </a:r>
          </a:p>
          <a:p>
            <a:pPr lvl="2"/>
            <a:r>
              <a:rPr lang="en-US" dirty="0"/>
              <a:t>Server administrator removes the GPO link to the object containing the user or computer account</a:t>
            </a:r>
          </a:p>
          <a:p>
            <a:pPr lvl="2"/>
            <a:r>
              <a:rPr lang="en-US" dirty="0"/>
              <a:t>User or computer account is moved to another OU</a:t>
            </a:r>
          </a:p>
        </p:txBody>
      </p:sp>
    </p:spTree>
    <p:custDataLst>
      <p:tags r:id="rId1"/>
    </p:custDataLst>
    <p:extLst>
      <p:ext uri="{BB962C8B-B14F-4D97-AF65-F5344CB8AC3E}">
        <p14:creationId xmlns:p14="http://schemas.microsoft.com/office/powerpoint/2010/main" val="48181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(6 of 17)</a:t>
            </a:r>
          </a:p>
        </p:txBody>
      </p:sp>
      <p:sp>
        <p:nvSpPr>
          <p:cNvPr id="4" name="Content Placeholder 3"/>
          <p:cNvSpPr>
            <a:spLocks noGrp="1"/>
          </p:cNvSpPr>
          <p:nvPr>
            <p:ph idx="1"/>
          </p:nvPr>
        </p:nvSpPr>
        <p:spPr/>
        <p:txBody>
          <a:bodyPr/>
          <a:lstStyle/>
          <a:p>
            <a:r>
              <a:rPr lang="en-US" dirty="0"/>
              <a:t>Configuring Windows settings</a:t>
            </a:r>
          </a:p>
          <a:p>
            <a:pPr lvl="1"/>
            <a:r>
              <a:rPr lang="en-US" dirty="0"/>
              <a:t>GPO Windows Settings folder contains subfolders used to configure different Windows settings</a:t>
            </a:r>
          </a:p>
          <a:p>
            <a:pPr lvl="1"/>
            <a:r>
              <a:rPr lang="en-US" dirty="0"/>
              <a:t>Security Settings subfolder of Windows Settings in the Computer configuration section </a:t>
            </a:r>
          </a:p>
          <a:p>
            <a:pPr lvl="2"/>
            <a:r>
              <a:rPr lang="en-US" dirty="0"/>
              <a:t>Used to secure computers in the domain</a:t>
            </a:r>
          </a:p>
          <a:p>
            <a:pPr lvl="1"/>
            <a:r>
              <a:rPr lang="en-US" dirty="0"/>
              <a:t>Account Lockout Policy subfolder of Account Policies</a:t>
            </a:r>
          </a:p>
          <a:p>
            <a:pPr lvl="2"/>
            <a:r>
              <a:rPr lang="en-US" dirty="0"/>
              <a:t>Allows server administrators to automatically lock user accounts after a certain number of invalid login attempts</a:t>
            </a:r>
          </a:p>
        </p:txBody>
      </p:sp>
    </p:spTree>
    <p:custDataLst>
      <p:tags r:id="rId1"/>
    </p:custDataLst>
    <p:extLst>
      <p:ext uri="{BB962C8B-B14F-4D97-AF65-F5344CB8AC3E}">
        <p14:creationId xmlns:p14="http://schemas.microsoft.com/office/powerpoint/2010/main" val="2165837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(7 of 17)</a:t>
            </a:r>
          </a:p>
        </p:txBody>
      </p:sp>
      <p:pic>
        <p:nvPicPr>
          <p:cNvPr id="7" name="Content Placeholder 6" descr="The Group Policy Management Editor tool which contains the Windows Settings folder in a G P O that has subfolders which can be used to configure a variety of windows setting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0345" y="1690692"/>
            <a:ext cx="6534909" cy="4663450"/>
          </a:xfrm>
        </p:spPr>
      </p:pic>
    </p:spTree>
    <p:custDataLst>
      <p:tags r:id="rId1"/>
    </p:custDataLst>
    <p:extLst>
      <p:ext uri="{BB962C8B-B14F-4D97-AF65-F5344CB8AC3E}">
        <p14:creationId xmlns:p14="http://schemas.microsoft.com/office/powerpoint/2010/main" val="2610847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(8 of 17)</a:t>
            </a:r>
          </a:p>
        </p:txBody>
      </p:sp>
      <p:pic>
        <p:nvPicPr>
          <p:cNvPr id="4" name="Content Placeholder 3" descr="Configuring a Password Policy. In the Group Policy Management Editor, the Security Settings subfolder of Windows Settings in the Computer Configuration contains the Account Policies subfolder which has the Password Policy which can be used to configure password setting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3400" y="1690692"/>
            <a:ext cx="8728800" cy="4541296"/>
          </a:xfrm>
        </p:spPr>
      </p:pic>
    </p:spTree>
    <p:custDataLst>
      <p:tags r:id="rId1"/>
    </p:custDataLst>
    <p:extLst>
      <p:ext uri="{BB962C8B-B14F-4D97-AF65-F5344CB8AC3E}">
        <p14:creationId xmlns:p14="http://schemas.microsoft.com/office/powerpoint/2010/main" val="1004496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(9 of 17)</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0009709"/>
              </p:ext>
            </p:extLst>
          </p:nvPr>
        </p:nvGraphicFramePr>
        <p:xfrm>
          <a:off x="476250" y="1825625"/>
          <a:ext cx="11242676" cy="3947160"/>
        </p:xfrm>
        <a:graphic>
          <a:graphicData uri="http://schemas.openxmlformats.org/drawingml/2006/table">
            <a:tbl>
              <a:tblPr firstRow="1" bandRow="1">
                <a:tableStyleId>{5C22544A-7EE6-4342-B048-85BDC9FD1C3A}</a:tableStyleId>
              </a:tblPr>
              <a:tblGrid>
                <a:gridCol w="5621338">
                  <a:extLst>
                    <a:ext uri="{9D8B030D-6E8A-4147-A177-3AD203B41FA5}">
                      <a16:colId xmlns:a16="http://schemas.microsoft.com/office/drawing/2014/main" val="20000"/>
                    </a:ext>
                  </a:extLst>
                </a:gridCol>
                <a:gridCol w="5621338">
                  <a:extLst>
                    <a:ext uri="{9D8B030D-6E8A-4147-A177-3AD203B41FA5}">
                      <a16:colId xmlns:a16="http://schemas.microsoft.com/office/drawing/2014/main" val="20001"/>
                    </a:ext>
                  </a:extLst>
                </a:gridCol>
              </a:tblGrid>
              <a:tr h="370840">
                <a:tc>
                  <a:txBody>
                    <a:bodyPr/>
                    <a:lstStyle/>
                    <a:p>
                      <a:r>
                        <a:rPr lang="en-US" dirty="0"/>
                        <a:t>Table 11-1  Password policy settings</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242021"/>
                          </a:solidFill>
                          <a:effectLst/>
                          <a:latin typeface="+mn-lt"/>
                        </a:rPr>
                        <a:t>Setting </a:t>
                      </a:r>
                      <a:endParaRPr lang="en-US" sz="1200" b="1" dirty="0">
                        <a:effectLst/>
                        <a:latin typeface="+mn-lt"/>
                      </a:endParaRPr>
                    </a:p>
                  </a:txBody>
                  <a:tcPr/>
                </a:tc>
                <a:tc>
                  <a:txBody>
                    <a:bodyPr/>
                    <a:lstStyle/>
                    <a:p>
                      <a:r>
                        <a:rPr lang="en-US" sz="1200" b="1" i="0" dirty="0">
                          <a:solidFill>
                            <a:srgbClr val="242021"/>
                          </a:solidFill>
                          <a:effectLst/>
                          <a:latin typeface="+mn-lt"/>
                        </a:rPr>
                        <a:t>Description</a:t>
                      </a:r>
                      <a:endParaRPr lang="en-US" sz="1200" b="1" dirty="0">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242021"/>
                          </a:solidFill>
                          <a:effectLst/>
                          <a:latin typeface="+mn-lt"/>
                        </a:rPr>
                        <a:t>Enforce password history </a:t>
                      </a:r>
                      <a:endParaRPr lang="en-US" sz="1200" dirty="0">
                        <a:effectLst/>
                        <a:latin typeface="+mn-lt"/>
                      </a:endParaRPr>
                    </a:p>
                  </a:txBody>
                  <a:tcPr/>
                </a:tc>
                <a:tc>
                  <a:txBody>
                    <a:bodyPr/>
                    <a:lstStyle/>
                    <a:p>
                      <a:r>
                        <a:rPr lang="en-US" sz="1200" b="0" i="0" dirty="0">
                          <a:solidFill>
                            <a:srgbClr val="242021"/>
                          </a:solidFill>
                          <a:effectLst/>
                          <a:latin typeface="+mn-lt"/>
                        </a:rPr>
                        <a:t>Sets the number of passwords (between 0 and 24) that have to be unique before a user can reuse an old password.</a:t>
                      </a:r>
                      <a:endParaRPr lang="en-US" sz="1200" dirty="0">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242021"/>
                          </a:solidFill>
                          <a:effectLst/>
                          <a:latin typeface="+mn-lt"/>
                        </a:rPr>
                        <a:t>Maximum password age </a:t>
                      </a:r>
                      <a:endParaRPr lang="en-US" sz="1200" dirty="0">
                        <a:effectLst/>
                        <a:latin typeface="+mn-lt"/>
                      </a:endParaRPr>
                    </a:p>
                  </a:txBody>
                  <a:tcPr/>
                </a:tc>
                <a:tc>
                  <a:txBody>
                    <a:bodyPr/>
                    <a:lstStyle/>
                    <a:p>
                      <a:r>
                        <a:rPr lang="en-US" sz="1200" b="0" i="0" dirty="0">
                          <a:solidFill>
                            <a:srgbClr val="242021"/>
                          </a:solidFill>
                          <a:effectLst/>
                          <a:latin typeface="+mn-lt"/>
                        </a:rPr>
                        <a:t>Sets the maximum number of days that a password can be used before the user is required to change it. A value of 0 ensures that passwords do not expire.</a:t>
                      </a:r>
                      <a:endParaRPr lang="en-US" sz="1200" dirty="0">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242021"/>
                          </a:solidFill>
                          <a:effectLst/>
                          <a:latin typeface="+mn-lt"/>
                        </a:rPr>
                        <a:t>Minimum password age </a:t>
                      </a:r>
                      <a:endParaRPr lang="en-US" sz="1200" dirty="0">
                        <a:effectLst/>
                        <a:latin typeface="+mn-lt"/>
                      </a:endParaRPr>
                    </a:p>
                  </a:txBody>
                  <a:tcPr/>
                </a:tc>
                <a:tc>
                  <a:txBody>
                    <a:bodyPr/>
                    <a:lstStyle/>
                    <a:p>
                      <a:r>
                        <a:rPr lang="en-US" sz="1200" b="0" i="0" dirty="0">
                          <a:solidFill>
                            <a:srgbClr val="242021"/>
                          </a:solidFill>
                          <a:effectLst/>
                          <a:latin typeface="+mn-lt"/>
                        </a:rPr>
                        <a:t>Sets the number of days that a password must be used before a user is allowed to change it.</a:t>
                      </a:r>
                      <a:endParaRPr lang="en-US" sz="1200" dirty="0">
                        <a:effectLst/>
                        <a:latin typeface="+mn-lt"/>
                      </a:endParaRPr>
                    </a:p>
                  </a:txBody>
                  <a:tcPr/>
                </a:tc>
                <a:extLst>
                  <a:ext uri="{0D108BD9-81ED-4DB2-BD59-A6C34878D82A}">
                    <a16:rowId xmlns:a16="http://schemas.microsoft.com/office/drawing/2014/main" val="10004"/>
                  </a:ext>
                </a:extLst>
              </a:tr>
              <a:tr h="370840">
                <a:tc>
                  <a:txBody>
                    <a:bodyPr/>
                    <a:lstStyle/>
                    <a:p>
                      <a:r>
                        <a:rPr lang="en-US" sz="1200" b="0" i="0" dirty="0">
                          <a:solidFill>
                            <a:srgbClr val="242021"/>
                          </a:solidFill>
                          <a:effectLst/>
                          <a:latin typeface="+mn-lt"/>
                        </a:rPr>
                        <a:t>Minimum password length </a:t>
                      </a:r>
                      <a:endParaRPr lang="en-US" sz="1200" dirty="0">
                        <a:effectLst/>
                        <a:latin typeface="+mn-lt"/>
                      </a:endParaRPr>
                    </a:p>
                  </a:txBody>
                  <a:tcPr/>
                </a:tc>
                <a:tc>
                  <a:txBody>
                    <a:bodyPr/>
                    <a:lstStyle/>
                    <a:p>
                      <a:r>
                        <a:rPr lang="en-US" sz="1200" b="0" i="0" dirty="0">
                          <a:solidFill>
                            <a:srgbClr val="242021"/>
                          </a:solidFill>
                          <a:effectLst/>
                          <a:latin typeface="+mn-lt"/>
                        </a:rPr>
                        <a:t>Sets the minimum number of characters required in a password (from 0 to 14).</a:t>
                      </a:r>
                      <a:endParaRPr lang="en-US" sz="1200" dirty="0">
                        <a:effectLst/>
                        <a:latin typeface="+mn-lt"/>
                      </a:endParaRPr>
                    </a:p>
                  </a:txBody>
                  <a:tcPr/>
                </a:tc>
                <a:extLst>
                  <a:ext uri="{0D108BD9-81ED-4DB2-BD59-A6C34878D82A}">
                    <a16:rowId xmlns:a16="http://schemas.microsoft.com/office/drawing/2014/main" val="10005"/>
                  </a:ext>
                </a:extLst>
              </a:tr>
              <a:tr h="370840">
                <a:tc>
                  <a:txBody>
                    <a:bodyPr/>
                    <a:lstStyle/>
                    <a:p>
                      <a:r>
                        <a:rPr lang="en-US" sz="1200" b="0" i="0" dirty="0">
                          <a:solidFill>
                            <a:srgbClr val="242021"/>
                          </a:solidFill>
                          <a:effectLst/>
                          <a:latin typeface="+mn-lt"/>
                        </a:rPr>
                        <a:t>Password must meet complexity requirements</a:t>
                      </a:r>
                      <a:endParaRPr lang="en-US" sz="1200" dirty="0">
                        <a:effectLst/>
                        <a:latin typeface="+mn-lt"/>
                      </a:endParaRPr>
                    </a:p>
                  </a:txBody>
                  <a:tcPr/>
                </a:tc>
                <a:tc>
                  <a:txBody>
                    <a:bodyPr/>
                    <a:lstStyle/>
                    <a:p>
                      <a:r>
                        <a:rPr lang="en-US" sz="1200" b="0" i="0" dirty="0">
                          <a:solidFill>
                            <a:srgbClr val="242021"/>
                          </a:solidFill>
                          <a:effectLst/>
                          <a:latin typeface="+mn-lt"/>
                        </a:rPr>
                        <a:t>If enabled, requires that passwords be at least six characters in length and have three different character types from the following list: uppercase letters, lowercase letters, numbers, and special characters (e.g., *, %, #).</a:t>
                      </a:r>
                      <a:endParaRPr lang="en-US" sz="1200" dirty="0">
                        <a:effectLst/>
                        <a:latin typeface="+mn-lt"/>
                      </a:endParaRPr>
                    </a:p>
                  </a:txBody>
                  <a:tcPr/>
                </a:tc>
                <a:extLst>
                  <a:ext uri="{0D108BD9-81ED-4DB2-BD59-A6C34878D82A}">
                    <a16:rowId xmlns:a16="http://schemas.microsoft.com/office/drawing/2014/main" val="10006"/>
                  </a:ext>
                </a:extLst>
              </a:tr>
              <a:tr h="370840">
                <a:tc>
                  <a:txBody>
                    <a:bodyPr/>
                    <a:lstStyle/>
                    <a:p>
                      <a:r>
                        <a:rPr lang="en-US" sz="1200" b="0" i="0" dirty="0">
                          <a:solidFill>
                            <a:srgbClr val="242021"/>
                          </a:solidFill>
                          <a:effectLst/>
                          <a:latin typeface="+mn-lt"/>
                        </a:rPr>
                        <a:t>Store password using</a:t>
                      </a:r>
                      <a:r>
                        <a:rPr lang="en-US" sz="1200" b="0" i="0" baseline="0" dirty="0">
                          <a:solidFill>
                            <a:srgbClr val="242021"/>
                          </a:solidFill>
                          <a:effectLst/>
                          <a:latin typeface="+mn-lt"/>
                        </a:rPr>
                        <a:t> </a:t>
                      </a:r>
                      <a:r>
                        <a:rPr lang="en-US" sz="1200" b="0" i="0" dirty="0">
                          <a:solidFill>
                            <a:srgbClr val="242021"/>
                          </a:solidFill>
                          <a:effectLst/>
                          <a:latin typeface="+mn-lt"/>
                        </a:rPr>
                        <a:t>reversible encryption</a:t>
                      </a:r>
                      <a:endParaRPr lang="en-US" sz="1200" dirty="0">
                        <a:effectLst/>
                        <a:latin typeface="+mn-lt"/>
                      </a:endParaRPr>
                    </a:p>
                  </a:txBody>
                  <a:tcPr/>
                </a:tc>
                <a:tc>
                  <a:txBody>
                    <a:bodyPr/>
                    <a:lstStyle/>
                    <a:p>
                      <a:r>
                        <a:rPr lang="en-US" sz="1200" b="0" i="0" dirty="0">
                          <a:solidFill>
                            <a:srgbClr val="242021"/>
                          </a:solidFill>
                          <a:effectLst/>
                          <a:latin typeface="+mn-lt"/>
                        </a:rPr>
                        <a:t>Allows passwords to be stored as text in the Active Directory database and weakly protected using a simple encryption algorithm that can be decrypted by anyone. This setting should only be enabled to support applications that use legacy authentication protocols.</a:t>
                      </a:r>
                      <a:endParaRPr lang="en-US" sz="1200" dirty="0">
                        <a:effectLst/>
                        <a:latin typeface="+mn-lt"/>
                      </a:endParaRPr>
                    </a:p>
                  </a:txBody>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265249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(10 of 17)</a:t>
            </a:r>
          </a:p>
        </p:txBody>
      </p:sp>
      <p:pic>
        <p:nvPicPr>
          <p:cNvPr id="5" name="Content Placeholder 4" descr="Configuring an Account Lockout Policy.  In the Group Policy Management Editor, the Security Settings subfolder of Windows Settings in the Computer Configuration contains the Account Policies subfolder which has the Account Lockout Policy which can be used by server administrators to automatically lock users accounts after a certain number of invalid login attemp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0186" y="1690692"/>
            <a:ext cx="8735228" cy="4527228"/>
          </a:xfrm>
        </p:spPr>
      </p:pic>
    </p:spTree>
    <p:custDataLst>
      <p:tags r:id="rId1"/>
    </p:custDataLst>
    <p:extLst>
      <p:ext uri="{BB962C8B-B14F-4D97-AF65-F5344CB8AC3E}">
        <p14:creationId xmlns:p14="http://schemas.microsoft.com/office/powerpoint/2010/main" val="494783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(11 of 17)</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78653843"/>
              </p:ext>
            </p:extLst>
          </p:nvPr>
        </p:nvGraphicFramePr>
        <p:xfrm>
          <a:off x="476250" y="1825625"/>
          <a:ext cx="11242676" cy="2296160"/>
        </p:xfrm>
        <a:graphic>
          <a:graphicData uri="http://schemas.openxmlformats.org/drawingml/2006/table">
            <a:tbl>
              <a:tblPr firstRow="1" bandRow="1">
                <a:tableStyleId>{5C22544A-7EE6-4342-B048-85BDC9FD1C3A}</a:tableStyleId>
              </a:tblPr>
              <a:tblGrid>
                <a:gridCol w="5621338">
                  <a:extLst>
                    <a:ext uri="{9D8B030D-6E8A-4147-A177-3AD203B41FA5}">
                      <a16:colId xmlns:a16="http://schemas.microsoft.com/office/drawing/2014/main" val="20000"/>
                    </a:ext>
                  </a:extLst>
                </a:gridCol>
                <a:gridCol w="5621338">
                  <a:extLst>
                    <a:ext uri="{9D8B030D-6E8A-4147-A177-3AD203B41FA5}">
                      <a16:colId xmlns:a16="http://schemas.microsoft.com/office/drawing/2014/main" val="20001"/>
                    </a:ext>
                  </a:extLst>
                </a:gridCol>
              </a:tblGrid>
              <a:tr h="370840">
                <a:tc>
                  <a:txBody>
                    <a:bodyPr/>
                    <a:lstStyle/>
                    <a:p>
                      <a:r>
                        <a:rPr lang="en-US" dirty="0"/>
                        <a:t>Table 11-2   Account Lockout Policy Settings</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242021"/>
                          </a:solidFill>
                          <a:effectLst/>
                          <a:latin typeface="+mn-lt"/>
                        </a:rPr>
                        <a:t>Setting </a:t>
                      </a:r>
                      <a:endParaRPr lang="en-US" sz="1200" b="1" dirty="0">
                        <a:effectLst/>
                        <a:latin typeface="+mn-lt"/>
                      </a:endParaRPr>
                    </a:p>
                  </a:txBody>
                  <a:tcPr/>
                </a:tc>
                <a:tc>
                  <a:txBody>
                    <a:bodyPr/>
                    <a:lstStyle/>
                    <a:p>
                      <a:r>
                        <a:rPr lang="en-US" sz="1200" b="1" i="0" dirty="0">
                          <a:solidFill>
                            <a:srgbClr val="242021"/>
                          </a:solidFill>
                          <a:effectLst/>
                          <a:latin typeface="+mn-lt"/>
                        </a:rPr>
                        <a:t>Description</a:t>
                      </a:r>
                      <a:endParaRPr lang="en-US" sz="1200" b="1" dirty="0">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242021"/>
                          </a:solidFill>
                          <a:effectLst/>
                          <a:latin typeface="+mn-lt"/>
                        </a:rPr>
                        <a:t>Account lockout threshold</a:t>
                      </a:r>
                      <a:endParaRPr lang="en-US" sz="1200" dirty="0">
                        <a:effectLst/>
                        <a:latin typeface="+mn-lt"/>
                      </a:endParaRPr>
                    </a:p>
                  </a:txBody>
                  <a:tcPr/>
                </a:tc>
                <a:tc>
                  <a:txBody>
                    <a:bodyPr/>
                    <a:lstStyle/>
                    <a:p>
                      <a:r>
                        <a:rPr lang="en-US" sz="1200" b="0" i="0" dirty="0">
                          <a:solidFill>
                            <a:srgbClr val="242021"/>
                          </a:solidFill>
                          <a:effectLst/>
                          <a:latin typeface="+mn-lt"/>
                        </a:rPr>
                        <a:t>Determines the number of failed login attempts that can occur before a user account is locked.</a:t>
                      </a:r>
                      <a:endParaRPr lang="en-US" sz="1200" dirty="0">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242021"/>
                          </a:solidFill>
                          <a:effectLst/>
                          <a:latin typeface="+mn-lt"/>
                        </a:rPr>
                        <a:t>Account lockout duration</a:t>
                      </a:r>
                      <a:endParaRPr lang="en-US" sz="1200" dirty="0">
                        <a:effectLst/>
                        <a:latin typeface="+mn-lt"/>
                      </a:endParaRPr>
                    </a:p>
                  </a:txBody>
                  <a:tcPr/>
                </a:tc>
                <a:tc>
                  <a:txBody>
                    <a:bodyPr/>
                    <a:lstStyle/>
                    <a:p>
                      <a:r>
                        <a:rPr lang="en-US" sz="1200" b="0" i="0" dirty="0">
                          <a:solidFill>
                            <a:srgbClr val="242021"/>
                          </a:solidFill>
                          <a:effectLst/>
                          <a:latin typeface="+mn-lt"/>
                        </a:rPr>
                        <a:t>Determines the number of minutes that a locked account remains locked before it is automatically unlocked. Specifying a value of 0 ensures that a locked account remains locked until an administrator manually unlocks it.</a:t>
                      </a:r>
                      <a:endParaRPr lang="en-US" sz="1200" dirty="0">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242021"/>
                          </a:solidFill>
                          <a:effectLst/>
                          <a:latin typeface="+mn-lt"/>
                        </a:rPr>
                        <a:t>Reset account lockout counter after</a:t>
                      </a:r>
                      <a:endParaRPr lang="en-US" sz="1200" dirty="0">
                        <a:effectLst/>
                        <a:latin typeface="+mn-lt"/>
                      </a:endParaRPr>
                    </a:p>
                  </a:txBody>
                  <a:tcPr/>
                </a:tc>
                <a:tc>
                  <a:txBody>
                    <a:bodyPr/>
                    <a:lstStyle/>
                    <a:p>
                      <a:r>
                        <a:rPr lang="en-US" sz="1200" b="0" i="0" dirty="0">
                          <a:solidFill>
                            <a:srgbClr val="242021"/>
                          </a:solidFill>
                          <a:effectLst/>
                          <a:latin typeface="+mn-lt"/>
                        </a:rPr>
                        <a:t>Determines the number of minutes after a failed login attempt before the bad logon counter is reset to zero.</a:t>
                      </a:r>
                      <a:endParaRPr lang="en-US" sz="1200" dirty="0">
                        <a:effectLst/>
                        <a:latin typeface="+mn-lt"/>
                      </a:endParaRPr>
                    </a:p>
                  </a:txBody>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59414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(12 of 17)</a:t>
            </a:r>
          </a:p>
        </p:txBody>
      </p:sp>
      <p:sp>
        <p:nvSpPr>
          <p:cNvPr id="6" name="Content Placeholder 5"/>
          <p:cNvSpPr>
            <a:spLocks noGrp="1"/>
          </p:cNvSpPr>
          <p:nvPr>
            <p:ph idx="1"/>
          </p:nvPr>
        </p:nvSpPr>
        <p:spPr/>
        <p:txBody>
          <a:bodyPr/>
          <a:lstStyle/>
          <a:p>
            <a:r>
              <a:rPr lang="en-US" dirty="0"/>
              <a:t>Configuring administrative templates</a:t>
            </a:r>
          </a:p>
          <a:p>
            <a:pPr lvl="1"/>
            <a:r>
              <a:rPr lang="en-US" dirty="0"/>
              <a:t>Stored in the Administrative Templates folder</a:t>
            </a:r>
          </a:p>
          <a:p>
            <a:pPr lvl="2"/>
            <a:r>
              <a:rPr lang="en-US" dirty="0"/>
              <a:t>Contains subfolders used to configure different Windows components</a:t>
            </a:r>
          </a:p>
          <a:p>
            <a:pPr lvl="1"/>
            <a:r>
              <a:rPr lang="en-US" dirty="0"/>
              <a:t>Setting under the Administrative Templates folder describes its function</a:t>
            </a:r>
          </a:p>
          <a:p>
            <a:pPr lvl="2"/>
            <a:r>
              <a:rPr lang="en-US" dirty="0"/>
              <a:t>Set to Enabled to provide the function or Disabled to prevent the function</a:t>
            </a:r>
          </a:p>
          <a:p>
            <a:pPr lvl="1"/>
            <a:r>
              <a:rPr lang="en-US" dirty="0"/>
              <a:t>Can expand the list of folders available under Administrative Templates</a:t>
            </a:r>
          </a:p>
          <a:p>
            <a:pPr lvl="2"/>
            <a:r>
              <a:rPr lang="en-US" dirty="0"/>
              <a:t>Can include additional configuration settings</a:t>
            </a:r>
          </a:p>
          <a:p>
            <a:pPr lvl="2"/>
            <a:r>
              <a:rPr lang="en-US" dirty="0"/>
              <a:t>Third-party software manufacturers provide administrative template files</a:t>
            </a:r>
          </a:p>
          <a:p>
            <a:pPr lvl="1"/>
            <a:r>
              <a:rPr lang="en-US" dirty="0"/>
              <a:t>Legacy system templates and language customization templates exist</a:t>
            </a:r>
          </a:p>
        </p:txBody>
      </p:sp>
    </p:spTree>
    <p:custDataLst>
      <p:tags r:id="rId1"/>
    </p:custDataLst>
    <p:extLst>
      <p:ext uri="{BB962C8B-B14F-4D97-AF65-F5344CB8AC3E}">
        <p14:creationId xmlns:p14="http://schemas.microsoft.com/office/powerpoint/2010/main" val="1863521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C5F5D-85FC-4DCF-9852-5DB67BA800B6}"/>
              </a:ext>
            </a:extLst>
          </p:cNvPr>
          <p:cNvSpPr>
            <a:spLocks noGrp="1"/>
          </p:cNvSpPr>
          <p:nvPr>
            <p:ph type="title"/>
          </p:nvPr>
        </p:nvSpPr>
        <p:spPr>
          <a:xfrm>
            <a:off x="476843" y="473245"/>
            <a:ext cx="11241915" cy="1217447"/>
          </a:xfrm>
        </p:spPr>
        <p:txBody>
          <a:bodyPr/>
          <a:lstStyle/>
          <a:p>
            <a:r>
              <a:rPr lang="en-US" dirty="0"/>
              <a:t>Learning Objectives</a:t>
            </a:r>
          </a:p>
        </p:txBody>
      </p:sp>
      <p:sp>
        <p:nvSpPr>
          <p:cNvPr id="3" name="Content Placeholder 2">
            <a:extLst>
              <a:ext uri="{FF2B5EF4-FFF2-40B4-BE49-F238E27FC236}">
                <a16:creationId xmlns:a16="http://schemas.microsoft.com/office/drawing/2014/main" id="{0EB8A59C-269E-4E9A-8BA8-6F11DAE70E28}"/>
              </a:ext>
            </a:extLst>
          </p:cNvPr>
          <p:cNvSpPr>
            <a:spLocks noGrp="1"/>
          </p:cNvSpPr>
          <p:nvPr>
            <p:ph idx="1"/>
          </p:nvPr>
        </p:nvSpPr>
        <p:spPr/>
        <p:txBody>
          <a:bodyPr/>
          <a:lstStyle/>
          <a:p>
            <a:pPr marL="0" indent="0">
              <a:buNone/>
            </a:pPr>
            <a:r>
              <a:rPr lang="en-US" dirty="0"/>
              <a:t>After completing this module you should be able to:</a:t>
            </a:r>
          </a:p>
          <a:p>
            <a:r>
              <a:rPr lang="en-US" dirty="0"/>
              <a:t>Configure and manage GPOs</a:t>
            </a:r>
          </a:p>
          <a:p>
            <a:r>
              <a:rPr lang="en-US" dirty="0"/>
              <a:t>Identify the structure and use of public key certificates</a:t>
            </a:r>
          </a:p>
          <a:p>
            <a:r>
              <a:rPr lang="en-US" dirty="0"/>
              <a:t>Deploy certificates using an enterprise CA</a:t>
            </a:r>
          </a:p>
          <a:p>
            <a:r>
              <a:rPr lang="en-US" dirty="0"/>
              <a:t>Protect WLAN access using 802.1X Wireless</a:t>
            </a:r>
          </a:p>
          <a:p>
            <a:r>
              <a:rPr lang="en-US" dirty="0"/>
              <a:t>Use WSUS to manage the distribution of updates</a:t>
            </a:r>
          </a:p>
          <a:p>
            <a:r>
              <a:rPr lang="en-US" dirty="0"/>
              <a:t>Configure Windows Defender settings, firewall rules, and IPSec</a:t>
            </a:r>
          </a:p>
        </p:txBody>
      </p:sp>
    </p:spTree>
    <p:custDataLst>
      <p:tags r:id="rId1"/>
    </p:custDataLst>
    <p:extLst>
      <p:ext uri="{BB962C8B-B14F-4D97-AF65-F5344CB8AC3E}">
        <p14:creationId xmlns:p14="http://schemas.microsoft.com/office/powerpoint/2010/main" val="2756317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(13 of 17)</a:t>
            </a:r>
          </a:p>
        </p:txBody>
      </p:sp>
      <p:pic>
        <p:nvPicPr>
          <p:cNvPr id="4" name="Content Placeholder 3" descr="Configuring Administrative Templates. In the Group Policy Management Editor, most configuration settings are stored under the Administrative Templates folder. It has several subfolders that can be used to configure different Windows componen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2365" y="1690692"/>
            <a:ext cx="5250870" cy="4611634"/>
          </a:xfrm>
        </p:spPr>
      </p:pic>
    </p:spTree>
    <p:custDataLst>
      <p:tags r:id="rId1"/>
    </p:custDataLst>
    <p:extLst>
      <p:ext uri="{BB962C8B-B14F-4D97-AF65-F5344CB8AC3E}">
        <p14:creationId xmlns:p14="http://schemas.microsoft.com/office/powerpoint/2010/main" val="403670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(14 of 17)</a:t>
            </a:r>
          </a:p>
        </p:txBody>
      </p:sp>
      <p:pic>
        <p:nvPicPr>
          <p:cNvPr id="5" name="Content Placeholder 4" descr="Adding settings to Administrative Templates in the Group Policy Management Editor. An administrative template file with the extension dot a d m x can imported into a G P O by copying it into the Policy Definitions folder that is within the Windows folder on C Drive. Then the Policy Definitions folder is copied to the Policies folder that is within the Windows, SYS VOL and sys vol folders on C Drive. Once this is done, a new folder with the configuration settings for the software is added under the Administrative Templates folder. Once the dot a d m x file for Mozilla Firefox is imported, the settings for the Mozilla Firefox Web Browser is available under the Administrative Templates folder as shown in the screensh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4126" y="1690691"/>
            <a:ext cx="4427347" cy="4617847"/>
          </a:xfrm>
        </p:spPr>
      </p:pic>
    </p:spTree>
    <p:custDataLst>
      <p:tags r:id="rId1"/>
    </p:custDataLst>
    <p:extLst>
      <p:ext uri="{BB962C8B-B14F-4D97-AF65-F5344CB8AC3E}">
        <p14:creationId xmlns:p14="http://schemas.microsoft.com/office/powerpoint/2010/main" val="3101940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(15 of 17)</a:t>
            </a:r>
          </a:p>
        </p:txBody>
      </p:sp>
      <p:sp>
        <p:nvSpPr>
          <p:cNvPr id="6" name="Content Placeholder 5"/>
          <p:cNvSpPr>
            <a:spLocks noGrp="1"/>
          </p:cNvSpPr>
          <p:nvPr>
            <p:ph idx="1"/>
          </p:nvPr>
        </p:nvSpPr>
        <p:spPr/>
        <p:txBody>
          <a:bodyPr/>
          <a:lstStyle/>
          <a:p>
            <a:r>
              <a:rPr lang="en-US" dirty="0"/>
              <a:t>Configuring Group Policy preferences</a:t>
            </a:r>
          </a:p>
          <a:p>
            <a:pPr lvl="1"/>
            <a:r>
              <a:rPr lang="en-US" dirty="0"/>
              <a:t>Specify configuration settings under the Preferences folder</a:t>
            </a:r>
          </a:p>
          <a:p>
            <a:pPr lvl="2"/>
            <a:r>
              <a:rPr lang="en-US" dirty="0"/>
              <a:t>In the Computer Configuration or User Configuration section of a GPO</a:t>
            </a:r>
          </a:p>
          <a:p>
            <a:pPr lvl="1"/>
            <a:r>
              <a:rPr lang="en-US" dirty="0"/>
              <a:t>Preferences folder contains two subfolders</a:t>
            </a:r>
          </a:p>
          <a:p>
            <a:pPr lvl="2"/>
            <a:r>
              <a:rPr lang="en-US" dirty="0"/>
              <a:t>Windows Settings and Control Panel Settings</a:t>
            </a:r>
          </a:p>
          <a:p>
            <a:pPr lvl="1"/>
            <a:r>
              <a:rPr lang="en-US" dirty="0"/>
              <a:t>Similar features as Windows Settings and Administrative Templates folders under the Policies folder in a GPO</a:t>
            </a:r>
          </a:p>
          <a:p>
            <a:pPr lvl="2"/>
            <a:r>
              <a:rPr lang="en-US" dirty="0"/>
              <a:t>Allows for additional feature configuration options</a:t>
            </a:r>
          </a:p>
        </p:txBody>
      </p:sp>
    </p:spTree>
    <p:custDataLst>
      <p:tags r:id="rId1"/>
    </p:custDataLst>
    <p:extLst>
      <p:ext uri="{BB962C8B-B14F-4D97-AF65-F5344CB8AC3E}">
        <p14:creationId xmlns:p14="http://schemas.microsoft.com/office/powerpoint/2010/main" val="2485432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(16 of 17)</a:t>
            </a:r>
          </a:p>
        </p:txBody>
      </p:sp>
      <p:sp>
        <p:nvSpPr>
          <p:cNvPr id="6" name="Content Placeholder 5"/>
          <p:cNvSpPr>
            <a:spLocks noGrp="1"/>
          </p:cNvSpPr>
          <p:nvPr>
            <p:ph idx="1"/>
          </p:nvPr>
        </p:nvSpPr>
        <p:spPr/>
        <p:txBody>
          <a:bodyPr/>
          <a:lstStyle/>
          <a:p>
            <a:r>
              <a:rPr lang="en-US" dirty="0"/>
              <a:t>Configuring Group Policy preferences (continued)</a:t>
            </a:r>
          </a:p>
          <a:p>
            <a:pPr lvl="1"/>
            <a:r>
              <a:rPr lang="en-US" dirty="0"/>
              <a:t>Can specify configuration action that must be performed</a:t>
            </a:r>
          </a:p>
          <a:p>
            <a:pPr lvl="2"/>
            <a:r>
              <a:rPr lang="en-US" dirty="0"/>
              <a:t>Create configures a new feature only if it does not already exist</a:t>
            </a:r>
          </a:p>
          <a:p>
            <a:pPr lvl="2"/>
            <a:r>
              <a:rPr lang="en-US" dirty="0"/>
              <a:t>Replace replaces an existing feature configuration with a new one</a:t>
            </a:r>
          </a:p>
          <a:p>
            <a:pPr lvl="2"/>
            <a:r>
              <a:rPr lang="en-US" dirty="0"/>
              <a:t>Update modifies a previously configured feature to include new settings</a:t>
            </a:r>
          </a:p>
          <a:p>
            <a:pPr lvl="2"/>
            <a:r>
              <a:rPr lang="en-US" dirty="0"/>
              <a:t>Delete removes a feature if it was previously configured</a:t>
            </a:r>
          </a:p>
        </p:txBody>
      </p:sp>
    </p:spTree>
    <p:custDataLst>
      <p:tags r:id="rId1"/>
    </p:custDataLst>
    <p:extLst>
      <p:ext uri="{BB962C8B-B14F-4D97-AF65-F5344CB8AC3E}">
        <p14:creationId xmlns:p14="http://schemas.microsoft.com/office/powerpoint/2010/main" val="3038130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(17 of 17)</a:t>
            </a:r>
          </a:p>
        </p:txBody>
      </p:sp>
      <p:pic>
        <p:nvPicPr>
          <p:cNvPr id="4" name="Content Placeholder 3" descr="Configuring Group Policy preferences. In the Group Policy Management Editor, Group Policy preferences are configured by specifying configuration settings under the Preferences folder in the Computer Configuration or User Configuration section of a G P O. The Preferences folder contains two folders in which features can be configured for Windows Settings and Control Panel Setting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6809" y="1690692"/>
            <a:ext cx="8121981" cy="4583499"/>
          </a:xfrm>
        </p:spPr>
      </p:pic>
    </p:spTree>
    <p:custDataLst>
      <p:tags r:id="rId1"/>
    </p:custDataLst>
    <p:extLst>
      <p:ext uri="{BB962C8B-B14F-4D97-AF65-F5344CB8AC3E}">
        <p14:creationId xmlns:p14="http://schemas.microsoft.com/office/powerpoint/2010/main" val="1604678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Managing GPOs (1 of 3)</a:t>
            </a:r>
          </a:p>
        </p:txBody>
      </p:sp>
      <p:sp>
        <p:nvSpPr>
          <p:cNvPr id="4" name="Content Placeholder 3"/>
          <p:cNvSpPr>
            <a:spLocks noGrp="1"/>
          </p:cNvSpPr>
          <p:nvPr>
            <p:ph idx="1"/>
          </p:nvPr>
        </p:nvSpPr>
        <p:spPr/>
        <p:txBody>
          <a:bodyPr/>
          <a:lstStyle/>
          <a:p>
            <a:r>
              <a:rPr lang="en-US" dirty="0"/>
              <a:t>Select the GPO or GPO link in the Group Policy Management tool</a:t>
            </a:r>
          </a:p>
          <a:p>
            <a:pPr lvl="1"/>
            <a:r>
              <a:rPr lang="en-US" dirty="0"/>
              <a:t>Highlight the Settings tab of GPO properties</a:t>
            </a:r>
          </a:p>
          <a:p>
            <a:pPr lvl="1"/>
            <a:r>
              <a:rPr lang="en-US" dirty="0"/>
              <a:t>Click the show and hide hyperlinks in the report to expand or collapse each configured GPO section, folder, and feature</a:t>
            </a:r>
          </a:p>
          <a:p>
            <a:pPr lvl="1"/>
            <a:r>
              <a:rPr lang="en-US" dirty="0"/>
              <a:t>Can save an HTML- or XML-formatted copy of the report</a:t>
            </a:r>
          </a:p>
          <a:p>
            <a:r>
              <a:rPr lang="en-US" dirty="0"/>
              <a:t>Best to minimize the number of settings configured in a GPO</a:t>
            </a:r>
          </a:p>
          <a:p>
            <a:r>
              <a:rPr lang="en-US" dirty="0"/>
              <a:t>Backing up the GPOs ensures quick restore of configuration settings in the event of GPO corruption</a:t>
            </a:r>
          </a:p>
        </p:txBody>
      </p:sp>
    </p:spTree>
    <p:custDataLst>
      <p:tags r:id="rId1"/>
    </p:custDataLst>
    <p:extLst>
      <p:ext uri="{BB962C8B-B14F-4D97-AF65-F5344CB8AC3E}">
        <p14:creationId xmlns:p14="http://schemas.microsoft.com/office/powerpoint/2010/main" val="1370448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Managing GPOs (2 of 3)</a:t>
            </a:r>
          </a:p>
        </p:txBody>
      </p:sp>
      <p:pic>
        <p:nvPicPr>
          <p:cNvPr id="7" name="Content Placeholder 6" descr="Viewing G P O settings in the Group Policy Management tool. After a new G P O has been configured, select the G P O in the Group Policy Management tool and highlight the settings tab of G P O properties. In the screenshot shown, the Default Domain Policy has been selected and the Settings tab has been highlighted. Click on the show and hide hyperlinks in the report that is displayed to expand or collapse each configured G P O section, folder, and fe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7470" y="1690692"/>
            <a:ext cx="5711364" cy="4639770"/>
          </a:xfrm>
        </p:spPr>
      </p:pic>
    </p:spTree>
    <p:custDataLst>
      <p:tags r:id="rId1"/>
    </p:custDataLst>
    <p:extLst>
      <p:ext uri="{BB962C8B-B14F-4D97-AF65-F5344CB8AC3E}">
        <p14:creationId xmlns:p14="http://schemas.microsoft.com/office/powerpoint/2010/main" val="2498267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Managing GPOs (3 of 3)</a:t>
            </a:r>
          </a:p>
        </p:txBody>
      </p:sp>
      <p:sp>
        <p:nvSpPr>
          <p:cNvPr id="4" name="Content Placeholder 3"/>
          <p:cNvSpPr>
            <a:spLocks noGrp="1"/>
          </p:cNvSpPr>
          <p:nvPr>
            <p:ph idx="1"/>
          </p:nvPr>
        </p:nvSpPr>
        <p:spPr/>
        <p:txBody>
          <a:bodyPr/>
          <a:lstStyle/>
          <a:p>
            <a:r>
              <a:rPr lang="en-US" dirty="0"/>
              <a:t>Clients do not receive the configuration specified in a GPO</a:t>
            </a:r>
          </a:p>
          <a:p>
            <a:pPr lvl="1"/>
            <a:r>
              <a:rPr lang="en-US" dirty="0"/>
              <a:t>Run the </a:t>
            </a:r>
            <a:r>
              <a:rPr lang="en-US" dirty="0">
                <a:latin typeface="Courier New" panose="02070309020205020404" pitchFamily="49" charset="0"/>
                <a:cs typeface="Courier New" panose="02070309020205020404" pitchFamily="49" charset="0"/>
              </a:rPr>
              <a:t>gpupdate /force</a:t>
            </a:r>
            <a:r>
              <a:rPr lang="en-US" dirty="0"/>
              <a:t> command or </a:t>
            </a:r>
            <a:r>
              <a:rPr lang="en-US" dirty="0">
                <a:latin typeface="Courier New" panose="02070309020205020404" pitchFamily="49" charset="0"/>
                <a:cs typeface="Courier New" panose="02070309020205020404" pitchFamily="49" charset="0"/>
              </a:rPr>
              <a:t>Invoke-GPUpdate</a:t>
            </a:r>
            <a:r>
              <a:rPr lang="en-US" dirty="0"/>
              <a:t> cmdlet</a:t>
            </a:r>
          </a:p>
          <a:p>
            <a:pPr lvl="1"/>
            <a:r>
              <a:rPr lang="en-US" dirty="0"/>
              <a:t>Advise the user to reboot their computer</a:t>
            </a:r>
          </a:p>
          <a:p>
            <a:pPr lvl="2"/>
            <a:r>
              <a:rPr lang="en-US" dirty="0"/>
              <a:t>Ensure user logs into the system following the boot process</a:t>
            </a:r>
          </a:p>
          <a:p>
            <a:r>
              <a:rPr lang="en-US" dirty="0"/>
              <a:t>GPO configuration issues can prevent clients from applying a GPO</a:t>
            </a:r>
          </a:p>
          <a:p>
            <a:pPr lvl="1"/>
            <a:r>
              <a:rPr lang="en-US" dirty="0"/>
              <a:t>To troubleshoot GPO configuration issues</a:t>
            </a:r>
          </a:p>
          <a:p>
            <a:pPr lvl="2"/>
            <a:r>
              <a:rPr lang="en-US" dirty="0"/>
              <a:t>Use the </a:t>
            </a:r>
            <a:r>
              <a:rPr lang="en-US" dirty="0">
                <a:latin typeface="Courier New" panose="02070309020205020404" pitchFamily="49" charset="0"/>
                <a:cs typeface="Courier New" panose="02070309020205020404" pitchFamily="49" charset="0"/>
              </a:rPr>
              <a:t>gpresult /r</a:t>
            </a:r>
            <a:r>
              <a:rPr lang="en-US" dirty="0"/>
              <a:t> command</a:t>
            </a:r>
          </a:p>
          <a:p>
            <a:pPr lvl="2"/>
            <a:r>
              <a:rPr lang="en-US" dirty="0"/>
              <a:t>Use the Group Policy Results Wizard in the Group Policy Management tool</a:t>
            </a:r>
          </a:p>
        </p:txBody>
      </p:sp>
    </p:spTree>
    <p:custDataLst>
      <p:tags r:id="rId1"/>
    </p:custDataLst>
    <p:extLst>
      <p:ext uri="{BB962C8B-B14F-4D97-AF65-F5344CB8AC3E}">
        <p14:creationId xmlns:p14="http://schemas.microsoft.com/office/powerpoint/2010/main" val="3237191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Public Key Certificates</a:t>
            </a:r>
            <a:br>
              <a:rPr lang="en-US" dirty="0"/>
            </a:br>
            <a:r>
              <a:rPr lang="en-US" dirty="0"/>
              <a:t>(1 of 7)</a:t>
            </a:r>
          </a:p>
        </p:txBody>
      </p:sp>
      <p:sp>
        <p:nvSpPr>
          <p:cNvPr id="5" name="Content Placeholder 4"/>
          <p:cNvSpPr>
            <a:spLocks noGrp="1"/>
          </p:cNvSpPr>
          <p:nvPr>
            <p:ph idx="1"/>
          </p:nvPr>
        </p:nvSpPr>
        <p:spPr/>
        <p:txBody>
          <a:bodyPr/>
          <a:lstStyle/>
          <a:p>
            <a:r>
              <a:rPr lang="en-US" dirty="0"/>
              <a:t>Most technologies encrypting data across a network</a:t>
            </a:r>
          </a:p>
          <a:p>
            <a:pPr lvl="1"/>
            <a:r>
              <a:rPr lang="en-US" dirty="0"/>
              <a:t>Use both symmetric and asymmetric encryption together</a:t>
            </a:r>
          </a:p>
          <a:p>
            <a:pPr lvl="1"/>
            <a:r>
              <a:rPr lang="en-US" dirty="0"/>
              <a:t>Example: EFS uses both symmetric and asymmetric encryption to protect</a:t>
            </a:r>
            <a:br>
              <a:rPr lang="en-US" dirty="0"/>
            </a:br>
            <a:r>
              <a:rPr lang="en-US" dirty="0"/>
              <a:t>the contents of files</a:t>
            </a:r>
          </a:p>
          <a:p>
            <a:pPr lvl="1"/>
            <a:r>
              <a:rPr lang="en-US" dirty="0"/>
              <a:t>Example: Accessing a website using HTTPS</a:t>
            </a:r>
          </a:p>
          <a:p>
            <a:r>
              <a:rPr lang="en-US" dirty="0"/>
              <a:t>Security weakness in the process of accessing a website using HTTPS</a:t>
            </a:r>
          </a:p>
          <a:p>
            <a:pPr lvl="1"/>
            <a:r>
              <a:rPr lang="en-US" dirty="0"/>
              <a:t>Man-in-the-middle attack</a:t>
            </a:r>
          </a:p>
          <a:p>
            <a:pPr lvl="2"/>
            <a:r>
              <a:rPr lang="en-US" dirty="0"/>
              <a:t>Hacker could intercept the public key as it is sent from the Web server to the Web browser and substitute their own public key in its place</a:t>
            </a:r>
          </a:p>
        </p:txBody>
      </p:sp>
    </p:spTree>
    <p:custDataLst>
      <p:tags r:id="rId1"/>
    </p:custDataLst>
    <p:extLst>
      <p:ext uri="{BB962C8B-B14F-4D97-AF65-F5344CB8AC3E}">
        <p14:creationId xmlns:p14="http://schemas.microsoft.com/office/powerpoint/2010/main" val="68971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Public Key Certificates</a:t>
            </a:r>
            <a:br>
              <a:rPr lang="en-US" dirty="0"/>
            </a:br>
            <a:r>
              <a:rPr lang="en-US" dirty="0"/>
              <a:t>(2 of 7)</a:t>
            </a:r>
          </a:p>
        </p:txBody>
      </p:sp>
      <p:pic>
        <p:nvPicPr>
          <p:cNvPr id="3" name="Content Placeholder 2" descr="Illustration showing how a website is accesses using H T T P S. The illustration shows a client computer with a web browser and a web server. Step 1. When a browser tries to access a website using H T T P S, the web browser first downloads the public key of the web server. Step 2. The web browser generates a symmetric key it will use to encrypt traffic to and from the web server. Step 3. The web browser encrypts the symmetric key with the public key it received from the web server and sends it to the web server. Step 4. The web server decrypts the symmetric key that has been received using its private key. Step 5. Now, the web browser and the web server have a copy of the same symmetric key and this is used to encrypt all traffic that passes between them using symmetric encryp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1099" y="2168994"/>
            <a:ext cx="10013402" cy="3460652"/>
          </a:xfrm>
        </p:spPr>
      </p:pic>
    </p:spTree>
    <p:custDataLst>
      <p:tags r:id="rId1"/>
    </p:custDataLst>
    <p:extLst>
      <p:ext uri="{BB962C8B-B14F-4D97-AF65-F5344CB8AC3E}">
        <p14:creationId xmlns:p14="http://schemas.microsoft.com/office/powerpoint/2010/main" val="3055550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Group Policy (1 of 2)</a:t>
            </a:r>
          </a:p>
        </p:txBody>
      </p:sp>
      <p:sp>
        <p:nvSpPr>
          <p:cNvPr id="4" name="Content Placeholder 3"/>
          <p:cNvSpPr>
            <a:spLocks noGrp="1"/>
          </p:cNvSpPr>
          <p:nvPr>
            <p:ph idx="1"/>
          </p:nvPr>
        </p:nvSpPr>
        <p:spPr/>
        <p:txBody>
          <a:bodyPr/>
          <a:lstStyle/>
          <a:p>
            <a:r>
              <a:rPr lang="en-US" dirty="0"/>
              <a:t>Configure Group Policy</a:t>
            </a:r>
          </a:p>
          <a:p>
            <a:pPr lvl="1"/>
            <a:r>
              <a:rPr lang="en-US" dirty="0"/>
              <a:t>Create Group Policy Objects (GPOs) with the appropriate settings</a:t>
            </a:r>
          </a:p>
          <a:p>
            <a:pPr lvl="1"/>
            <a:r>
              <a:rPr lang="en-US" dirty="0"/>
              <a:t>Single GPO applicable to thousands of users and computers</a:t>
            </a:r>
          </a:p>
          <a:p>
            <a:pPr lvl="2"/>
            <a:r>
              <a:rPr lang="en-US" dirty="0"/>
              <a:t>Reduces administration time and effort</a:t>
            </a:r>
          </a:p>
          <a:p>
            <a:r>
              <a:rPr lang="en-US" dirty="0"/>
              <a:t>Group Policy settings stored in two different sections in a GPO</a:t>
            </a:r>
          </a:p>
          <a:p>
            <a:pPr lvl="1"/>
            <a:r>
              <a:rPr lang="en-US" dirty="0"/>
              <a:t>Computer Configuration: applied at boot time by computer</a:t>
            </a:r>
          </a:p>
          <a:p>
            <a:pPr lvl="1"/>
            <a:r>
              <a:rPr lang="en-US" dirty="0"/>
              <a:t>User Configuration: applied when domain users log in</a:t>
            </a:r>
          </a:p>
          <a:p>
            <a:pPr lvl="2"/>
            <a:r>
              <a:rPr lang="en-US" dirty="0"/>
              <a:t>Both applied from GPOs linked to a site, domain, or OU object containing the computer or user account</a:t>
            </a:r>
          </a:p>
        </p:txBody>
      </p:sp>
    </p:spTree>
    <p:custDataLst>
      <p:tags r:id="rId1"/>
    </p:custDataLst>
    <p:extLst>
      <p:ext uri="{BB962C8B-B14F-4D97-AF65-F5344CB8AC3E}">
        <p14:creationId xmlns:p14="http://schemas.microsoft.com/office/powerpoint/2010/main" val="2349212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Public Key Certificates</a:t>
            </a:r>
            <a:br>
              <a:rPr lang="en-US" dirty="0"/>
            </a:br>
            <a:r>
              <a:rPr lang="en-US" dirty="0"/>
              <a:t>(3 of 7)</a:t>
            </a:r>
          </a:p>
        </p:txBody>
      </p:sp>
      <p:sp>
        <p:nvSpPr>
          <p:cNvPr id="5" name="Content Placeholder 4"/>
          <p:cNvSpPr>
            <a:spLocks noGrp="1"/>
          </p:cNvSpPr>
          <p:nvPr>
            <p:ph idx="1"/>
          </p:nvPr>
        </p:nvSpPr>
        <p:spPr/>
        <p:txBody>
          <a:bodyPr/>
          <a:lstStyle/>
          <a:p>
            <a:r>
              <a:rPr lang="en-US" dirty="0"/>
              <a:t>Preventing man-in-the-middle attacks</a:t>
            </a:r>
          </a:p>
          <a:p>
            <a:pPr lvl="1"/>
            <a:r>
              <a:rPr lang="en-US" dirty="0"/>
              <a:t>Use public keys sent to a Certification Authority (CA) for endorsement before being used for secure technologies, such as HTTPS</a:t>
            </a:r>
          </a:p>
          <a:p>
            <a:pPr lvl="2"/>
            <a:r>
              <a:rPr lang="en-US" dirty="0"/>
              <a:t>CA is called a trusted third-party computer</a:t>
            </a:r>
          </a:p>
          <a:p>
            <a:pPr lvl="1"/>
            <a:r>
              <a:rPr lang="en-US" dirty="0"/>
              <a:t>Enrollment is the process of using a CA</a:t>
            </a:r>
          </a:p>
          <a:p>
            <a:pPr lvl="2"/>
            <a:r>
              <a:rPr lang="en-US" dirty="0"/>
              <a:t>Performed immediately after a public/private key pair generated</a:t>
            </a:r>
          </a:p>
          <a:p>
            <a:pPr lvl="1"/>
            <a:r>
              <a:rPr lang="en-US" dirty="0"/>
              <a:t>After CA verifies identity of user or computer generating the public key</a:t>
            </a:r>
          </a:p>
          <a:p>
            <a:pPr lvl="2"/>
            <a:r>
              <a:rPr lang="en-US" dirty="0"/>
              <a:t>CA creates a public key certificate (certificate)</a:t>
            </a:r>
          </a:p>
          <a:p>
            <a:pPr lvl="1"/>
            <a:r>
              <a:rPr lang="en-US" dirty="0"/>
              <a:t>CA only issues certificates</a:t>
            </a:r>
          </a:p>
        </p:txBody>
      </p:sp>
    </p:spTree>
    <p:custDataLst>
      <p:tags r:id="rId1"/>
    </p:custDataLst>
    <p:extLst>
      <p:ext uri="{BB962C8B-B14F-4D97-AF65-F5344CB8AC3E}">
        <p14:creationId xmlns:p14="http://schemas.microsoft.com/office/powerpoint/2010/main" val="565637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Public Key Certificates</a:t>
            </a:r>
            <a:br>
              <a:rPr lang="en-US" dirty="0"/>
            </a:br>
            <a:r>
              <a:rPr lang="en-US" dirty="0"/>
              <a:t>(4 of 7)</a:t>
            </a:r>
          </a:p>
        </p:txBody>
      </p:sp>
      <p:sp>
        <p:nvSpPr>
          <p:cNvPr id="5" name="Content Placeholder 4"/>
          <p:cNvSpPr>
            <a:spLocks noGrp="1"/>
          </p:cNvSpPr>
          <p:nvPr>
            <p:ph idx="1"/>
          </p:nvPr>
        </p:nvSpPr>
        <p:spPr/>
        <p:txBody>
          <a:bodyPr/>
          <a:lstStyle/>
          <a:p>
            <a:r>
              <a:rPr lang="en-US" dirty="0"/>
              <a:t>Digital signature is the most important part of a certificate </a:t>
            </a:r>
          </a:p>
          <a:p>
            <a:pPr lvl="1"/>
            <a:r>
              <a:rPr lang="en-US" dirty="0"/>
              <a:t>A hash of the public key encrypted using the private key of the CA</a:t>
            </a:r>
          </a:p>
          <a:p>
            <a:r>
              <a:rPr lang="en-US" dirty="0"/>
              <a:t>A digital signature decrypted by using the CA’s public key</a:t>
            </a:r>
          </a:p>
          <a:p>
            <a:pPr lvl="1"/>
            <a:r>
              <a:rPr lang="en-US" dirty="0"/>
              <a:t>Proves CA’s private key was used to create the digital signature</a:t>
            </a:r>
          </a:p>
          <a:p>
            <a:pPr lvl="1"/>
            <a:r>
              <a:rPr lang="en-US" dirty="0"/>
              <a:t>Proves CA verified computer or user identity that generated the public key</a:t>
            </a:r>
          </a:p>
          <a:p>
            <a:r>
              <a:rPr lang="en-US" dirty="0"/>
              <a:t>After CA creates a certificate</a:t>
            </a:r>
          </a:p>
          <a:p>
            <a:pPr lvl="1"/>
            <a:r>
              <a:rPr lang="en-US" dirty="0"/>
              <a:t>Certificate returned to the computer that generated the public key</a:t>
            </a:r>
          </a:p>
          <a:p>
            <a:pPr lvl="1"/>
            <a:r>
              <a:rPr lang="en-US" dirty="0"/>
              <a:t>Can be used for secure technologies (HTTPS)</a:t>
            </a:r>
          </a:p>
        </p:txBody>
      </p:sp>
    </p:spTree>
    <p:custDataLst>
      <p:tags r:id="rId1"/>
    </p:custDataLst>
    <p:extLst>
      <p:ext uri="{BB962C8B-B14F-4D97-AF65-F5344CB8AC3E}">
        <p14:creationId xmlns:p14="http://schemas.microsoft.com/office/powerpoint/2010/main" val="1890104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Public Key Certificates</a:t>
            </a:r>
            <a:br>
              <a:rPr lang="en-US" dirty="0"/>
            </a:br>
            <a:r>
              <a:rPr lang="en-US" dirty="0"/>
              <a:t>(5 of 7)</a:t>
            </a:r>
          </a:p>
        </p:txBody>
      </p:sp>
      <p:sp>
        <p:nvSpPr>
          <p:cNvPr id="5" name="Content Placeholder 4"/>
          <p:cNvSpPr>
            <a:spLocks noGrp="1"/>
          </p:cNvSpPr>
          <p:nvPr>
            <p:ph idx="1"/>
          </p:nvPr>
        </p:nvSpPr>
        <p:spPr/>
        <p:txBody>
          <a:bodyPr/>
          <a:lstStyle/>
          <a:p>
            <a:r>
              <a:rPr lang="en-US" dirty="0"/>
              <a:t>CA issues certificates and does not directly participate in the encryption process</a:t>
            </a:r>
          </a:p>
          <a:p>
            <a:r>
              <a:rPr lang="en-US" dirty="0"/>
              <a:t>CA maintains the CRL list</a:t>
            </a:r>
          </a:p>
          <a:p>
            <a:pPr lvl="1"/>
            <a:r>
              <a:rPr lang="en-US" dirty="0"/>
              <a:t>CRL is a list of any issued certificate serial numbers that should not be used</a:t>
            </a:r>
          </a:p>
          <a:p>
            <a:pPr lvl="1"/>
            <a:r>
              <a:rPr lang="en-US" dirty="0"/>
              <a:t>CRL location (typically a website) is listed in the certificate itself</a:t>
            </a:r>
          </a:p>
          <a:p>
            <a:r>
              <a:rPr lang="en-US" dirty="0"/>
              <a:t>After a Web server has a certificate</a:t>
            </a:r>
          </a:p>
          <a:p>
            <a:pPr lvl="1"/>
            <a:r>
              <a:rPr lang="en-US" dirty="0"/>
              <a:t>Web browsers will download the certificate instead of the public key</a:t>
            </a:r>
          </a:p>
          <a:p>
            <a:r>
              <a:rPr lang="en-US" dirty="0"/>
              <a:t>Many technologies use certificates for secure access</a:t>
            </a:r>
          </a:p>
        </p:txBody>
      </p:sp>
    </p:spTree>
    <p:custDataLst>
      <p:tags r:id="rId1"/>
    </p:custDataLst>
    <p:extLst>
      <p:ext uri="{BB962C8B-B14F-4D97-AF65-F5344CB8AC3E}">
        <p14:creationId xmlns:p14="http://schemas.microsoft.com/office/powerpoint/2010/main" val="2109424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Public Key Certificates</a:t>
            </a:r>
            <a:br>
              <a:rPr lang="en-US" dirty="0"/>
            </a:br>
            <a:r>
              <a:rPr lang="en-US" dirty="0"/>
              <a:t>(6 of 7)</a:t>
            </a:r>
          </a:p>
        </p:txBody>
      </p:sp>
      <p:pic>
        <p:nvPicPr>
          <p:cNvPr id="5" name="Content Placeholder 4" descr="Using a public key certificate to protect H T T P S. The illustration shows a client computer with a web browser and a web server that has a public key certificate and a private key. Step 1. The web browser downloads the public key certificate instead of the public key. Step 2. The web browser validates the certificate with a series of steps. Step 3. The web browser generates a symmetric key and encrypts it using the public key in the certificate. Step 4. The web browser then sends the encrypted symmetric key to the web server. Step 5. The web server uses its private key to decrypts the symmetric key that it received. Step 6. The web server and web browser further communicate using symmetric encryp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2813" y="1789166"/>
            <a:ext cx="9626373" cy="3823843"/>
          </a:xfrm>
        </p:spPr>
      </p:pic>
    </p:spTree>
    <p:custDataLst>
      <p:tags r:id="rId1"/>
    </p:custDataLst>
    <p:extLst>
      <p:ext uri="{BB962C8B-B14F-4D97-AF65-F5344CB8AC3E}">
        <p14:creationId xmlns:p14="http://schemas.microsoft.com/office/powerpoint/2010/main" val="4282358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Public Key Certificates</a:t>
            </a:r>
            <a:br>
              <a:rPr lang="en-US" dirty="0"/>
            </a:br>
            <a:r>
              <a:rPr lang="en-US" dirty="0"/>
              <a:t>(7 of 7)</a:t>
            </a:r>
          </a:p>
        </p:txBody>
      </p:sp>
      <p:sp>
        <p:nvSpPr>
          <p:cNvPr id="5" name="Content Placeholder 4"/>
          <p:cNvSpPr>
            <a:spLocks noGrp="1"/>
          </p:cNvSpPr>
          <p:nvPr>
            <p:ph idx="1"/>
          </p:nvPr>
        </p:nvSpPr>
        <p:spPr/>
        <p:txBody>
          <a:bodyPr/>
          <a:lstStyle/>
          <a:p>
            <a:r>
              <a:rPr lang="en-US" dirty="0"/>
              <a:t>Public CAs issue certificates for a fee (or free)</a:t>
            </a:r>
          </a:p>
          <a:p>
            <a:pPr lvl="1"/>
            <a:r>
              <a:rPr lang="en-US" dirty="0"/>
              <a:t>Computers and mobile devices can receive the trusted roots of public CAs</a:t>
            </a:r>
          </a:p>
          <a:p>
            <a:r>
              <a:rPr lang="en-US" dirty="0"/>
              <a:t>Enterprise CA auto-enrollment process</a:t>
            </a:r>
          </a:p>
          <a:p>
            <a:pPr lvl="1"/>
            <a:r>
              <a:rPr lang="en-US" dirty="0"/>
              <a:t>Windows Server 2019 system used to issue certificates automatically to users and computers using certificate templates and Group Policy</a:t>
            </a:r>
          </a:p>
          <a:p>
            <a:pPr lvl="1"/>
            <a:r>
              <a:rPr lang="en-US" dirty="0"/>
              <a:t>Simplifies management of certificates</a:t>
            </a:r>
          </a:p>
          <a:p>
            <a:pPr lvl="1"/>
            <a:r>
              <a:rPr lang="en-US" dirty="0"/>
              <a:t>Enterprise CA trusted root normally provided to organization computers only</a:t>
            </a:r>
          </a:p>
          <a:p>
            <a:pPr lvl="2"/>
            <a:r>
              <a:rPr lang="en-US" dirty="0"/>
              <a:t>Only users and computers within the organization can validate certificates issued by an enterprise CA</a:t>
            </a:r>
          </a:p>
        </p:txBody>
      </p:sp>
    </p:spTree>
    <p:custDataLst>
      <p:tags r:id="rId1"/>
    </p:custDataLst>
    <p:extLst>
      <p:ext uri="{BB962C8B-B14F-4D97-AF65-F5344CB8AC3E}">
        <p14:creationId xmlns:p14="http://schemas.microsoft.com/office/powerpoint/2010/main" val="1647089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an Enterprise CA (1 of 2)</a:t>
            </a:r>
          </a:p>
        </p:txBody>
      </p:sp>
      <p:sp>
        <p:nvSpPr>
          <p:cNvPr id="4" name="Content Placeholder 3"/>
          <p:cNvSpPr>
            <a:spLocks noGrp="1"/>
          </p:cNvSpPr>
          <p:nvPr>
            <p:ph idx="1"/>
          </p:nvPr>
        </p:nvSpPr>
        <p:spPr/>
        <p:txBody>
          <a:bodyPr/>
          <a:lstStyle/>
          <a:p>
            <a:r>
              <a:rPr lang="en-US" dirty="0"/>
              <a:t>Install the Active Directory Certificate Services server role</a:t>
            </a:r>
          </a:p>
          <a:p>
            <a:r>
              <a:rPr lang="en-US" dirty="0"/>
              <a:t>Select this role in the Add Roles and Features Wizard, progress through wizard</a:t>
            </a:r>
          </a:p>
          <a:p>
            <a:pPr lvl="1"/>
            <a:r>
              <a:rPr lang="en-US" dirty="0"/>
              <a:t>Choose the role services to install</a:t>
            </a:r>
          </a:p>
          <a:p>
            <a:pPr lvl="2"/>
            <a:r>
              <a:rPr lang="en-US" dirty="0"/>
              <a:t>Minimum: select the </a:t>
            </a:r>
            <a:r>
              <a:rPr lang="en-US" i="1" dirty="0"/>
              <a:t>Certification Authority </a:t>
            </a:r>
            <a:r>
              <a:rPr lang="en-US" dirty="0"/>
              <a:t>role service</a:t>
            </a:r>
          </a:p>
          <a:p>
            <a:pPr lvl="1"/>
            <a:r>
              <a:rPr lang="en-US" dirty="0"/>
              <a:t>Click </a:t>
            </a:r>
            <a:r>
              <a:rPr lang="en-US" i="1" dirty="0"/>
              <a:t>Configure Active Directory Certificate Services on the destination server</a:t>
            </a:r>
            <a:r>
              <a:rPr lang="en-US" dirty="0"/>
              <a:t> on the final page of the Add Roles and Features Wizard </a:t>
            </a:r>
          </a:p>
          <a:p>
            <a:pPr lvl="2"/>
            <a:r>
              <a:rPr lang="en-US" dirty="0"/>
              <a:t>Opens the AD CS Configuration wizard</a:t>
            </a:r>
          </a:p>
          <a:p>
            <a:pPr lvl="1"/>
            <a:r>
              <a:rPr lang="en-US" dirty="0"/>
              <a:t>Use AD CS Configuration wizard default options</a:t>
            </a:r>
          </a:p>
          <a:p>
            <a:pPr lvl="2"/>
            <a:r>
              <a:rPr lang="en-US" dirty="0"/>
              <a:t>Enterprise root CA called </a:t>
            </a:r>
            <a:r>
              <a:rPr lang="en-US" i="1" dirty="0"/>
              <a:t>domain-server-CA</a:t>
            </a:r>
            <a:endParaRPr lang="en-US" dirty="0"/>
          </a:p>
        </p:txBody>
      </p:sp>
    </p:spTree>
    <p:custDataLst>
      <p:tags r:id="rId1"/>
    </p:custDataLst>
    <p:extLst>
      <p:ext uri="{BB962C8B-B14F-4D97-AF65-F5344CB8AC3E}">
        <p14:creationId xmlns:p14="http://schemas.microsoft.com/office/powerpoint/2010/main" val="4032521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an Enterprise CA (2 of 2)</a:t>
            </a:r>
          </a:p>
        </p:txBody>
      </p:sp>
      <p:pic>
        <p:nvPicPr>
          <p:cNvPr id="3" name="Content Placeholder 2" descr="Windows Server 2019 can be configured as an enterprise C A by installing the Active Directory Certificate Services server role using the Add Roles and Features Wizard. As the wizard progresses, the role services to be installed have to be selected. The Certification Authority role service has to be selected at minimu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3954" y="1690692"/>
            <a:ext cx="6087692" cy="4667905"/>
          </a:xfrm>
        </p:spPr>
      </p:pic>
    </p:spTree>
    <p:custDataLst>
      <p:tags r:id="rId1"/>
    </p:custDataLst>
    <p:extLst>
      <p:ext uri="{BB962C8B-B14F-4D97-AF65-F5344CB8AC3E}">
        <p14:creationId xmlns:p14="http://schemas.microsoft.com/office/powerpoint/2010/main" val="3536977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an Enterprise CA for Certificate Enrollment (1 of 4)</a:t>
            </a:r>
          </a:p>
        </p:txBody>
      </p:sp>
      <p:sp>
        <p:nvSpPr>
          <p:cNvPr id="4" name="Content Placeholder 3"/>
          <p:cNvSpPr>
            <a:spLocks noGrp="1"/>
          </p:cNvSpPr>
          <p:nvPr>
            <p:ph idx="1"/>
          </p:nvPr>
        </p:nvSpPr>
        <p:spPr/>
        <p:txBody>
          <a:bodyPr/>
          <a:lstStyle/>
          <a:p>
            <a:r>
              <a:rPr lang="en-US" dirty="0"/>
              <a:t>Use the Certification Authority tool</a:t>
            </a:r>
          </a:p>
          <a:p>
            <a:pPr lvl="1"/>
            <a:r>
              <a:rPr lang="en-US" dirty="0"/>
              <a:t>Folders manage and configure most CA functionality</a:t>
            </a:r>
          </a:p>
          <a:p>
            <a:r>
              <a:rPr lang="en-US" dirty="0"/>
              <a:t>Configure certificate templates with appropriate settings and permissions</a:t>
            </a:r>
          </a:p>
          <a:p>
            <a:pPr lvl="1"/>
            <a:r>
              <a:rPr lang="en-US" dirty="0"/>
              <a:t>Use the Certificate Templates Console</a:t>
            </a:r>
          </a:p>
          <a:p>
            <a:pPr lvl="2"/>
            <a:r>
              <a:rPr lang="en-US" dirty="0"/>
              <a:t>Schema Version number: minimum computer version for the template</a:t>
            </a:r>
          </a:p>
          <a:p>
            <a:pPr lvl="2"/>
            <a:r>
              <a:rPr lang="en-US" dirty="0"/>
              <a:t>Can create a copy of a schema version 1 that uses schema version 2</a:t>
            </a:r>
          </a:p>
          <a:p>
            <a:pPr lvl="2"/>
            <a:r>
              <a:rPr lang="en-US" dirty="0"/>
              <a:t>Can specify information and format used when generating names for certificates issued using a certificate template</a:t>
            </a:r>
          </a:p>
          <a:p>
            <a:pPr lvl="2"/>
            <a:r>
              <a:rPr lang="en-US" dirty="0"/>
              <a:t>Configure certificate template permissions on the Security tab</a:t>
            </a:r>
          </a:p>
        </p:txBody>
      </p:sp>
    </p:spTree>
    <p:custDataLst>
      <p:tags r:id="rId1"/>
    </p:custDataLst>
    <p:extLst>
      <p:ext uri="{BB962C8B-B14F-4D97-AF65-F5344CB8AC3E}">
        <p14:creationId xmlns:p14="http://schemas.microsoft.com/office/powerpoint/2010/main" val="118862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an Enterprise CA for Certificate Enrollment (2 of 4)</a:t>
            </a:r>
          </a:p>
        </p:txBody>
      </p:sp>
      <p:pic>
        <p:nvPicPr>
          <p:cNvPr id="7" name="Content Placeholder 6" descr="The Certification Authority tool which can be opened by selecting Certification Authority from the Tools menu in Server Manager. This tool is used to configure an enterprise certificate authorit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2292" y="1690692"/>
            <a:ext cx="8511016" cy="4513160"/>
          </a:xfrm>
        </p:spPr>
      </p:pic>
    </p:spTree>
    <p:custDataLst>
      <p:tags r:id="rId1"/>
    </p:custDataLst>
    <p:extLst>
      <p:ext uri="{BB962C8B-B14F-4D97-AF65-F5344CB8AC3E}">
        <p14:creationId xmlns:p14="http://schemas.microsoft.com/office/powerpoint/2010/main" val="2467706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an Enterprise CA for Certificate Enrollment (3 of 4)</a:t>
            </a:r>
          </a:p>
        </p:txBody>
      </p:sp>
      <p:pic>
        <p:nvPicPr>
          <p:cNvPr id="4" name="Content Placeholder 3" descr="The Certificates Templates Console which can be opened by right-clicking the Certificate Templates folder in the Certification Authority Too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1563" y="1690692"/>
            <a:ext cx="4500841" cy="4569431"/>
          </a:xfrm>
        </p:spPr>
      </p:pic>
    </p:spTree>
    <p:custDataLst>
      <p:tags r:id="rId1"/>
    </p:custDataLst>
    <p:extLst>
      <p:ext uri="{BB962C8B-B14F-4D97-AF65-F5344CB8AC3E}">
        <p14:creationId xmlns:p14="http://schemas.microsoft.com/office/powerpoint/2010/main" val="3993443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Group Policy (2 of 2)</a:t>
            </a:r>
          </a:p>
        </p:txBody>
      </p:sp>
      <p:sp>
        <p:nvSpPr>
          <p:cNvPr id="4" name="Content Placeholder 3"/>
          <p:cNvSpPr>
            <a:spLocks noGrp="1"/>
          </p:cNvSpPr>
          <p:nvPr>
            <p:ph idx="1"/>
          </p:nvPr>
        </p:nvSpPr>
        <p:spPr/>
        <p:txBody>
          <a:bodyPr/>
          <a:lstStyle/>
          <a:p>
            <a:r>
              <a:rPr lang="en-US" dirty="0"/>
              <a:t>Prevent conflicts if user or computer account receives several GPOs’ settings</a:t>
            </a:r>
          </a:p>
          <a:p>
            <a:pPr lvl="1"/>
            <a:r>
              <a:rPr lang="en-US" dirty="0"/>
              <a:t>GPOs applied based on the link in this order:</a:t>
            </a:r>
          </a:p>
          <a:p>
            <a:pPr lvl="2"/>
            <a:r>
              <a:rPr lang="en-US" dirty="0"/>
              <a:t>Site</a:t>
            </a:r>
          </a:p>
          <a:p>
            <a:pPr lvl="2"/>
            <a:r>
              <a:rPr lang="en-US" dirty="0"/>
              <a:t>Domain</a:t>
            </a:r>
          </a:p>
          <a:p>
            <a:pPr lvl="2"/>
            <a:r>
              <a:rPr lang="en-US" dirty="0"/>
              <a:t>Parent OU</a:t>
            </a:r>
          </a:p>
          <a:p>
            <a:pPr lvl="2"/>
            <a:r>
              <a:rPr lang="en-US" dirty="0"/>
              <a:t>Child OUs</a:t>
            </a:r>
          </a:p>
          <a:p>
            <a:r>
              <a:rPr lang="en-US" dirty="0"/>
              <a:t>Two default GPOs in each Active Directory domain provide default security configuration for computers</a:t>
            </a:r>
          </a:p>
          <a:p>
            <a:pPr lvl="1"/>
            <a:r>
              <a:rPr lang="en-US" dirty="0"/>
              <a:t>Default Domain Policy GPO and Default Domain Controllers Policy GPO</a:t>
            </a:r>
          </a:p>
        </p:txBody>
      </p:sp>
    </p:spTree>
    <p:custDataLst>
      <p:tags r:id="rId1"/>
    </p:custDataLst>
    <p:extLst>
      <p:ext uri="{BB962C8B-B14F-4D97-AF65-F5344CB8AC3E}">
        <p14:creationId xmlns:p14="http://schemas.microsoft.com/office/powerpoint/2010/main" val="226773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an Enterprise CA for Certificate Enrollment (4 of 4)</a:t>
            </a:r>
          </a:p>
        </p:txBody>
      </p:sp>
      <p:pic>
        <p:nvPicPr>
          <p:cNvPr id="3" name="Content Placeholder 2" descr="The Domain X User Certificate Properties window. The Security tab is highlighted. In this tab, the permissions for the certificate template can be configured. The screenshot indicates that Authenticated users group is granted Read, Enroll, and Autoenroll permissions. This means that all users in the domain will be able to manually enroll for a certificate and receive a certificate using auto-enrollm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0526" y="1690692"/>
            <a:ext cx="2954548" cy="4611634"/>
          </a:xfrm>
        </p:spPr>
      </p:pic>
    </p:spTree>
    <p:custDataLst>
      <p:tags r:id="rId1"/>
    </p:custDataLst>
    <p:extLst>
      <p:ext uri="{BB962C8B-B14F-4D97-AF65-F5344CB8AC3E}">
        <p14:creationId xmlns:p14="http://schemas.microsoft.com/office/powerpoint/2010/main" val="2852284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(1 of 10)</a:t>
            </a:r>
          </a:p>
        </p:txBody>
      </p:sp>
      <p:sp>
        <p:nvSpPr>
          <p:cNvPr id="5" name="Content Placeholder 4"/>
          <p:cNvSpPr>
            <a:spLocks noGrp="1"/>
          </p:cNvSpPr>
          <p:nvPr>
            <p:ph idx="1"/>
          </p:nvPr>
        </p:nvSpPr>
        <p:spPr/>
        <p:txBody>
          <a:bodyPr/>
          <a:lstStyle/>
          <a:p>
            <a:r>
              <a:rPr lang="en-US" dirty="0"/>
              <a:t>Method used to deploy certificates in an organization using an enterprise CA</a:t>
            </a:r>
          </a:p>
          <a:p>
            <a:pPr lvl="1"/>
            <a:r>
              <a:rPr lang="en-US" dirty="0"/>
              <a:t>Depends on the number of users or computers requiring certificates</a:t>
            </a:r>
          </a:p>
          <a:p>
            <a:r>
              <a:rPr lang="en-US" dirty="0"/>
              <a:t>Configuring auto-enrollment</a:t>
            </a:r>
          </a:p>
          <a:p>
            <a:pPr lvl="1"/>
            <a:r>
              <a:rPr lang="en-US" dirty="0"/>
              <a:t>Ensure appropriate certificate templates configured to allow Read, Enroll, and Autoenroll permissions</a:t>
            </a:r>
          </a:p>
          <a:p>
            <a:pPr lvl="1"/>
            <a:r>
              <a:rPr lang="en-US" dirty="0"/>
              <a:t>Enable auto-enrollment settings in a GPO for the associated user and computer accounts</a:t>
            </a:r>
          </a:p>
          <a:p>
            <a:pPr lvl="2"/>
            <a:r>
              <a:rPr lang="en-US" dirty="0"/>
              <a:t>User receives a public/private key pair generated in the user account</a:t>
            </a:r>
          </a:p>
          <a:p>
            <a:pPr lvl="2"/>
            <a:r>
              <a:rPr lang="en-US" dirty="0"/>
              <a:t>Computer receives a public/private key pair generated in the Windows Registry</a:t>
            </a:r>
          </a:p>
        </p:txBody>
      </p:sp>
    </p:spTree>
    <p:custDataLst>
      <p:tags r:id="rId1"/>
    </p:custDataLst>
    <p:extLst>
      <p:ext uri="{BB962C8B-B14F-4D97-AF65-F5344CB8AC3E}">
        <p14:creationId xmlns:p14="http://schemas.microsoft.com/office/powerpoint/2010/main" val="1325113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(2 of 10)</a:t>
            </a:r>
          </a:p>
        </p:txBody>
      </p:sp>
      <p:pic>
        <p:nvPicPr>
          <p:cNvPr id="7" name="Content Placeholder 6" descr="In order to enable auto-enrollment for user certificates in a G P O, navigate to User Configuration, Policies, Windows Settings, Security Settings, Public Key Policies and then edit the settings in Certificate Services Client – Certificate Enrollment Policy. In the Configuration Model drop-down box, select Enabl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9252" y="1690692"/>
            <a:ext cx="3517095" cy="4557481"/>
          </a:xfrm>
        </p:spPr>
      </p:pic>
    </p:spTree>
    <p:custDataLst>
      <p:tags r:id="rId1"/>
    </p:custDataLst>
    <p:extLst>
      <p:ext uri="{BB962C8B-B14F-4D97-AF65-F5344CB8AC3E}">
        <p14:creationId xmlns:p14="http://schemas.microsoft.com/office/powerpoint/2010/main" val="1473811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(3 of 10)</a:t>
            </a:r>
          </a:p>
        </p:txBody>
      </p:sp>
      <p:pic>
        <p:nvPicPr>
          <p:cNvPr id="3" name="Content Placeholder 2" descr="After selecting Enabled in the Configuration Model drop-down box, edit the settings in Certificate Services Client – Auto-Enrollment. Select Enabled in the Configuration Model drop-down box and select Update certificates that&#10;use certificate templates. Select the Renew expired certificates, update pending certificates, and remove revoked certificates option. The option that logs&#10;and displays certificate expiry notices 10% before the end of its lifetime, according to the expiry date is also appli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0696" y="1690692"/>
            <a:ext cx="3414208" cy="4625702"/>
          </a:xfrm>
        </p:spPr>
      </p:pic>
    </p:spTree>
    <p:custDataLst>
      <p:tags r:id="rId1"/>
    </p:custDataLst>
    <p:extLst>
      <p:ext uri="{BB962C8B-B14F-4D97-AF65-F5344CB8AC3E}">
        <p14:creationId xmlns:p14="http://schemas.microsoft.com/office/powerpoint/2010/main" val="140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(4 of 10)</a:t>
            </a:r>
          </a:p>
        </p:txBody>
      </p:sp>
      <p:sp>
        <p:nvSpPr>
          <p:cNvPr id="5" name="Content Placeholder 4"/>
          <p:cNvSpPr>
            <a:spLocks noGrp="1"/>
          </p:cNvSpPr>
          <p:nvPr>
            <p:ph idx="1"/>
          </p:nvPr>
        </p:nvSpPr>
        <p:spPr/>
        <p:txBody>
          <a:bodyPr/>
          <a:lstStyle/>
          <a:p>
            <a:r>
              <a:rPr lang="en-US" dirty="0"/>
              <a:t>Enrolling for a certificate manually</a:t>
            </a:r>
          </a:p>
          <a:p>
            <a:r>
              <a:rPr lang="en-US" dirty="0"/>
              <a:t>Run the </a:t>
            </a:r>
            <a:r>
              <a:rPr lang="en-US" dirty="0">
                <a:latin typeface="Courier New" panose="02070309020205020404" pitchFamily="49" charset="0"/>
                <a:cs typeface="Courier New" panose="02070309020205020404" pitchFamily="49" charset="0"/>
              </a:rPr>
              <a:t>certmgr.msc</a:t>
            </a:r>
            <a:r>
              <a:rPr lang="en-US" dirty="0"/>
              <a:t> command to open the Certificates MMC snap-in for the user account</a:t>
            </a:r>
          </a:p>
          <a:p>
            <a:r>
              <a:rPr lang="en-US" dirty="0"/>
              <a:t>Start the Certificate Enrollment wizard</a:t>
            </a:r>
          </a:p>
          <a:p>
            <a:pPr lvl="1"/>
            <a:r>
              <a:rPr lang="en-US" dirty="0"/>
              <a:t>Ensure Active Directory Enrollment Policy is selected</a:t>
            </a:r>
          </a:p>
          <a:p>
            <a:pPr lvl="1"/>
            <a:r>
              <a:rPr lang="en-US" dirty="0"/>
              <a:t>Select the appropriate certificate template</a:t>
            </a:r>
          </a:p>
          <a:p>
            <a:pPr lvl="1"/>
            <a:r>
              <a:rPr lang="en-US" dirty="0"/>
              <a:t>Run the </a:t>
            </a:r>
            <a:r>
              <a:rPr lang="en-US" dirty="0">
                <a:latin typeface="Courier New" panose="02070309020205020404" pitchFamily="49" charset="0"/>
                <a:cs typeface="Courier New" panose="02070309020205020404" pitchFamily="49" charset="0"/>
              </a:rPr>
              <a:t>certlm.msc</a:t>
            </a:r>
            <a:r>
              <a:rPr lang="en-US" dirty="0"/>
              <a:t> command to open the Certificates MMC snap-in for the local computer account</a:t>
            </a:r>
          </a:p>
          <a:p>
            <a:pPr lvl="1"/>
            <a:r>
              <a:rPr lang="en-US" dirty="0"/>
              <a:t>Start the Certificate Enrollment wizard</a:t>
            </a:r>
          </a:p>
        </p:txBody>
      </p:sp>
    </p:spTree>
    <p:custDataLst>
      <p:tags r:id="rId1"/>
    </p:custDataLst>
    <p:extLst>
      <p:ext uri="{BB962C8B-B14F-4D97-AF65-F5344CB8AC3E}">
        <p14:creationId xmlns:p14="http://schemas.microsoft.com/office/powerpoint/2010/main" val="1563724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(5 of 10)</a:t>
            </a:r>
          </a:p>
        </p:txBody>
      </p:sp>
      <p:pic>
        <p:nvPicPr>
          <p:cNvPr id="7" name="Content Placeholder 6" descr="The Certificates M M C snap-in for a user account that can be opened by running the command cert m g r dot m s c. This snap-in is used to manually enroll a user certificate from an enterprise certificate authorit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7715" y="1690692"/>
            <a:ext cx="7256570" cy="4625702"/>
          </a:xfrm>
        </p:spPr>
      </p:pic>
    </p:spTree>
    <p:custDataLst>
      <p:tags r:id="rId1"/>
    </p:custDataLst>
    <p:extLst>
      <p:ext uri="{BB962C8B-B14F-4D97-AF65-F5344CB8AC3E}">
        <p14:creationId xmlns:p14="http://schemas.microsoft.com/office/powerpoint/2010/main" val="393876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(6 of 10)</a:t>
            </a:r>
          </a:p>
        </p:txBody>
      </p:sp>
      <p:pic>
        <p:nvPicPr>
          <p:cNvPr id="3" name="Content Placeholder 2" descr="Selecting the certificate enrollment policy. In the Certificates M M C snap-in for a user account, right-click Certificates under the Personal folder and click All Tasks and Request New Certificate to start the Certificate Enrollment wizard. The Next button is clicked and in the Select Certificate Enrollment Policy screen of the wizard, Active Directory Enrollment Policy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2382" y="1690692"/>
            <a:ext cx="5710835" cy="4584207"/>
          </a:xfrm>
        </p:spPr>
      </p:pic>
    </p:spTree>
    <p:custDataLst>
      <p:tags r:id="rId1"/>
    </p:custDataLst>
    <p:extLst>
      <p:ext uri="{BB962C8B-B14F-4D97-AF65-F5344CB8AC3E}">
        <p14:creationId xmlns:p14="http://schemas.microsoft.com/office/powerpoint/2010/main" val="1034512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(7 of 10)</a:t>
            </a:r>
          </a:p>
        </p:txBody>
      </p:sp>
      <p:pic>
        <p:nvPicPr>
          <p:cNvPr id="5" name="Content Placeholder 4" descr="Selecting the certificate template. After selecting the proper certificate enrollment policy in the Certificate Enrollment Wizard, in the Request Certificates screen, the appropriate certificate template is selected. Domain X User certificate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2689" y="1690692"/>
            <a:ext cx="5770222" cy="4639770"/>
          </a:xfrm>
        </p:spPr>
      </p:pic>
    </p:spTree>
    <p:custDataLst>
      <p:tags r:id="rId1"/>
    </p:custDataLst>
    <p:extLst>
      <p:ext uri="{BB962C8B-B14F-4D97-AF65-F5344CB8AC3E}">
        <p14:creationId xmlns:p14="http://schemas.microsoft.com/office/powerpoint/2010/main" val="3133150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(8 of 10)</a:t>
            </a:r>
          </a:p>
        </p:txBody>
      </p:sp>
      <p:sp>
        <p:nvSpPr>
          <p:cNvPr id="5" name="Content Placeholder 4"/>
          <p:cNvSpPr>
            <a:spLocks noGrp="1"/>
          </p:cNvSpPr>
          <p:nvPr>
            <p:ph idx="1"/>
          </p:nvPr>
        </p:nvSpPr>
        <p:spPr/>
        <p:txBody>
          <a:bodyPr/>
          <a:lstStyle/>
          <a:p>
            <a:r>
              <a:rPr lang="en-US" dirty="0"/>
              <a:t>Start the Certificate Enrollment wizard (continued)</a:t>
            </a:r>
          </a:p>
          <a:p>
            <a:pPr lvl="1"/>
            <a:r>
              <a:rPr lang="en-US" dirty="0"/>
              <a:t>Select Active Directory Enrollment Policy and appropriate certificate template</a:t>
            </a:r>
          </a:p>
          <a:p>
            <a:pPr lvl="1"/>
            <a:r>
              <a:rPr lang="en-US" dirty="0"/>
              <a:t>Click Enroll to generate a public/private key pair in the Windows Registry</a:t>
            </a:r>
          </a:p>
          <a:p>
            <a:pPr lvl="1"/>
            <a:r>
              <a:rPr lang="en-US" dirty="0"/>
              <a:t>Public key is sent to the CA and returned as a certificate</a:t>
            </a:r>
          </a:p>
          <a:p>
            <a:r>
              <a:rPr lang="en-US" dirty="0"/>
              <a:t>Can use IIS Manager to enroll a computer for an HTTPS certificate</a:t>
            </a:r>
          </a:p>
          <a:p>
            <a:pPr lvl="1"/>
            <a:r>
              <a:rPr lang="en-US" dirty="0"/>
              <a:t>Open the Create Certificate wizard</a:t>
            </a:r>
          </a:p>
          <a:p>
            <a:pPr lvl="2"/>
            <a:r>
              <a:rPr lang="en-US" dirty="0"/>
              <a:t>Select the enterprise CA and supply a friendly name for the certificate</a:t>
            </a:r>
          </a:p>
          <a:p>
            <a:pPr lvl="2"/>
            <a:r>
              <a:rPr lang="en-US" dirty="0"/>
              <a:t>Public/private key pair will be generated in the Windows Registry</a:t>
            </a:r>
          </a:p>
          <a:p>
            <a:pPr lvl="2"/>
            <a:r>
              <a:rPr lang="en-US" dirty="0"/>
              <a:t>Public key is sent to the CA and returned as a certificate</a:t>
            </a:r>
          </a:p>
        </p:txBody>
      </p:sp>
    </p:spTree>
    <p:custDataLst>
      <p:tags r:id="rId1"/>
    </p:custDataLst>
    <p:extLst>
      <p:ext uri="{BB962C8B-B14F-4D97-AF65-F5344CB8AC3E}">
        <p14:creationId xmlns:p14="http://schemas.microsoft.com/office/powerpoint/2010/main" val="2361134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(9 of 10)</a:t>
            </a:r>
          </a:p>
        </p:txBody>
      </p:sp>
      <p:pic>
        <p:nvPicPr>
          <p:cNvPr id="5" name="Content Placeholder 4" descr="Enrolling for an H T T P S certificate using I I S Manager. First, an appropriate certificate template that grants your computer account Read and Enroll permission must be configured. Then, navigate to the Server Certificates feature in I I S Manager and in the Actions pane, click Create Domain Certificate. This opens the Create Certificate Wizard. In the Distinguished Name Properties screen of this wizard, appropriate information is entered. In the common name field, the name entered must match the F Q D N of the website or webapp. In the other fields, information is entered for description purpos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4125" y="1690692"/>
            <a:ext cx="5587349" cy="4625702"/>
          </a:xfrm>
        </p:spPr>
      </p:pic>
    </p:spTree>
    <p:custDataLst>
      <p:tags r:id="rId1"/>
    </p:custDataLst>
    <p:extLst>
      <p:ext uri="{BB962C8B-B14F-4D97-AF65-F5344CB8AC3E}">
        <p14:creationId xmlns:p14="http://schemas.microsoft.com/office/powerpoint/2010/main" val="220346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GPOs (1 of 3)</a:t>
            </a:r>
          </a:p>
        </p:txBody>
      </p:sp>
      <p:sp>
        <p:nvSpPr>
          <p:cNvPr id="4" name="Content Placeholder 3"/>
          <p:cNvSpPr>
            <a:spLocks noGrp="1"/>
          </p:cNvSpPr>
          <p:nvPr>
            <p:ph idx="1"/>
          </p:nvPr>
        </p:nvSpPr>
        <p:spPr>
          <a:xfrm>
            <a:off x="350234" y="1825625"/>
            <a:ext cx="11241915" cy="4351338"/>
          </a:xfrm>
        </p:spPr>
        <p:txBody>
          <a:bodyPr/>
          <a:lstStyle/>
          <a:p>
            <a:r>
              <a:rPr lang="en-US" dirty="0"/>
              <a:t>Configuring GPOs in an Active Directory environment</a:t>
            </a:r>
          </a:p>
          <a:p>
            <a:pPr lvl="1"/>
            <a:r>
              <a:rPr lang="en-US" dirty="0"/>
              <a:t>Start the Group Policy Management tool</a:t>
            </a:r>
          </a:p>
          <a:p>
            <a:r>
              <a:rPr lang="en-US" dirty="0"/>
              <a:t>Blocking and enforcing GPOs</a:t>
            </a:r>
          </a:p>
          <a:p>
            <a:pPr lvl="1"/>
            <a:r>
              <a:rPr lang="en-US" dirty="0"/>
              <a:t>Can configure the Block Inheritance setting on an OU</a:t>
            </a:r>
          </a:p>
          <a:p>
            <a:pPr lvl="1"/>
            <a:r>
              <a:rPr lang="en-US" dirty="0"/>
              <a:t>Can configure the Block Inheritance setting on a domain</a:t>
            </a:r>
          </a:p>
          <a:p>
            <a:pPr lvl="1"/>
            <a:r>
              <a:rPr lang="en-US" dirty="0"/>
              <a:t>If GPO link configured with the Enforced setting</a:t>
            </a:r>
          </a:p>
          <a:p>
            <a:pPr lvl="2"/>
            <a:r>
              <a:rPr lang="en-US" dirty="0"/>
              <a:t>GPO applied to accounts and OUs having Block Inheritance configured</a:t>
            </a:r>
          </a:p>
          <a:p>
            <a:pPr lvl="2"/>
            <a:r>
              <a:rPr lang="en-US" dirty="0"/>
              <a:t>Applied following other GPOs to ensure settings override other GPOs’ settings</a:t>
            </a:r>
          </a:p>
        </p:txBody>
      </p:sp>
    </p:spTree>
    <p:custDataLst>
      <p:tags r:id="rId1"/>
    </p:custDataLst>
    <p:extLst>
      <p:ext uri="{BB962C8B-B14F-4D97-AF65-F5344CB8AC3E}">
        <p14:creationId xmlns:p14="http://schemas.microsoft.com/office/powerpoint/2010/main" val="2809705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Enrolling for Certificates (10 of 10)</a:t>
            </a:r>
          </a:p>
        </p:txBody>
      </p:sp>
      <p:pic>
        <p:nvPicPr>
          <p:cNvPr id="4" name="Content Placeholder 3" descr="Specifying the enterprise Certificate Authority and friendly name. After clicking next in the Create Certificate Wizard, the Certification Authority is selected and a friendly name for the certificate is entered. Then, Finish is click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5300" y="1690692"/>
            <a:ext cx="5565000" cy="4611634"/>
          </a:xfrm>
        </p:spPr>
      </p:pic>
    </p:spTree>
    <p:custDataLst>
      <p:tags r:id="rId1"/>
    </p:custDataLst>
    <p:extLst>
      <p:ext uri="{BB962C8B-B14F-4D97-AF65-F5344CB8AC3E}">
        <p14:creationId xmlns:p14="http://schemas.microsoft.com/office/powerpoint/2010/main" val="2667482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Implementing 802.1X Wireless (1 of 2)</a:t>
            </a:r>
          </a:p>
        </p:txBody>
      </p:sp>
      <p:sp>
        <p:nvSpPr>
          <p:cNvPr id="5" name="Content Placeholder 4"/>
          <p:cNvSpPr>
            <a:spLocks noGrp="1"/>
          </p:cNvSpPr>
          <p:nvPr>
            <p:ph idx="1"/>
          </p:nvPr>
        </p:nvSpPr>
        <p:spPr/>
        <p:txBody>
          <a:bodyPr/>
          <a:lstStyle/>
          <a:p>
            <a:r>
              <a:rPr lang="en-US" dirty="0"/>
              <a:t>Wireless LAN (WLAN) relays traffic to a physical LAN in the organization</a:t>
            </a:r>
          </a:p>
          <a:p>
            <a:pPr lvl="1"/>
            <a:r>
              <a:rPr lang="en-US" dirty="0"/>
              <a:t>Consists of one or more wireless access points (WAPs)</a:t>
            </a:r>
          </a:p>
          <a:p>
            <a:pPr lvl="2"/>
            <a:r>
              <a:rPr lang="en-US" dirty="0"/>
              <a:t>Allows mobile devices to connect using Wi-Fi</a:t>
            </a:r>
          </a:p>
          <a:p>
            <a:r>
              <a:rPr lang="en-US" dirty="0"/>
              <a:t>Encryption used between mobile device and WAP traffic</a:t>
            </a:r>
          </a:p>
          <a:p>
            <a:pPr lvl="1"/>
            <a:r>
              <a:rPr lang="en-US" dirty="0"/>
              <a:t>Wi-Fi Protected Access (WPA) and Wi-Fi Protected Access II (WPA2)</a:t>
            </a:r>
          </a:p>
          <a:p>
            <a:r>
              <a:rPr lang="en-US" dirty="0"/>
              <a:t>802.1X Wireless technology</a:t>
            </a:r>
          </a:p>
          <a:p>
            <a:pPr lvl="1"/>
            <a:r>
              <a:rPr lang="en-US" dirty="0"/>
              <a:t>Prevents wireless cracking tools from decrypting WLAN traffic</a:t>
            </a:r>
          </a:p>
        </p:txBody>
      </p:sp>
    </p:spTree>
    <p:custDataLst>
      <p:tags r:id="rId1"/>
    </p:custDataLst>
    <p:extLst>
      <p:ext uri="{BB962C8B-B14F-4D97-AF65-F5344CB8AC3E}">
        <p14:creationId xmlns:p14="http://schemas.microsoft.com/office/powerpoint/2010/main" val="4043308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Implementing 802.1X Wireless (2 of 2)</a:t>
            </a:r>
          </a:p>
        </p:txBody>
      </p:sp>
      <p:pic>
        <p:nvPicPr>
          <p:cNvPr id="4" name="Content Placeholder 3" descr="The illustration shows how 802.1 X wireless is used protect W LAN access. The illustration shows a mobile device using WAP to connect to a domain controller through a RADIUS server. In step 1, when a mobile device user connects to a WAP configured to use 802.1 X Wireless, the device automatically downloads a certificate from the RADIUS server. In step 2, the user is prompted to log into the RADIUS server across a secure tunnel. In step 3, the client is authenticated by the domain controller. If the credentials match a user account, the RADIUS server generates a symmetric encryption key for use with W P A 2 and sends the key to the mobile device and the WAP and this is used for communicating between the  mobile device and the RADIUS serv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81622" y="1690692"/>
            <a:ext cx="3232355" cy="4665255"/>
          </a:xfrm>
        </p:spPr>
      </p:pic>
    </p:spTree>
    <p:custDataLst>
      <p:tags r:id="rId1"/>
    </p:custDataLst>
    <p:extLst>
      <p:ext uri="{BB962C8B-B14F-4D97-AF65-F5344CB8AC3E}">
        <p14:creationId xmlns:p14="http://schemas.microsoft.com/office/powerpoint/2010/main" val="80004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for 802.1X Wireless</a:t>
            </a:r>
            <a:br>
              <a:rPr lang="en-US" dirty="0"/>
            </a:br>
            <a:r>
              <a:rPr lang="en-US" dirty="0"/>
              <a:t>(1 of 6)</a:t>
            </a:r>
          </a:p>
        </p:txBody>
      </p:sp>
      <p:sp>
        <p:nvSpPr>
          <p:cNvPr id="5" name="Content Placeholder 4"/>
          <p:cNvSpPr>
            <a:spLocks noGrp="1"/>
          </p:cNvSpPr>
          <p:nvPr>
            <p:ph idx="1"/>
          </p:nvPr>
        </p:nvSpPr>
        <p:spPr/>
        <p:txBody>
          <a:bodyPr/>
          <a:lstStyle/>
          <a:p>
            <a:r>
              <a:rPr lang="en-US" dirty="0"/>
              <a:t>First configure the Network Policy and Access Services server role</a:t>
            </a:r>
          </a:p>
          <a:p>
            <a:r>
              <a:rPr lang="en-US" dirty="0"/>
              <a:t>Use the Network Policy Server tool to activate the server in Active Directory</a:t>
            </a:r>
          </a:p>
          <a:p>
            <a:pPr lvl="1"/>
            <a:r>
              <a:rPr lang="en-US" dirty="0"/>
              <a:t>Create RADIUS clients for each WAP in the organization</a:t>
            </a:r>
          </a:p>
          <a:p>
            <a:pPr lvl="1"/>
            <a:r>
              <a:rPr lang="en-US" dirty="0"/>
              <a:t>Note the shared secret configured for each one</a:t>
            </a:r>
          </a:p>
          <a:p>
            <a:r>
              <a:rPr lang="en-US" dirty="0"/>
              <a:t>Open the Certification Authority tool on the enterprise CA</a:t>
            </a:r>
          </a:p>
          <a:p>
            <a:pPr lvl="1"/>
            <a:r>
              <a:rPr lang="en-US" dirty="0"/>
              <a:t>Add the </a:t>
            </a:r>
            <a:r>
              <a:rPr lang="en-US" i="1" dirty="0">
                <a:cs typeface="Courier New" panose="02070309020205020404" pitchFamily="49" charset="0"/>
              </a:rPr>
              <a:t>RAS and IAS Server certificate</a:t>
            </a:r>
            <a:r>
              <a:rPr lang="en-US" dirty="0"/>
              <a:t> template to the Certificate Templates folder</a:t>
            </a:r>
          </a:p>
          <a:p>
            <a:pPr lvl="1"/>
            <a:r>
              <a:rPr lang="en-US" dirty="0"/>
              <a:t>Use the Certificates MMC snap-in on the RADIUS server to manually enroll for a certificate using it</a:t>
            </a:r>
          </a:p>
        </p:txBody>
      </p:sp>
    </p:spTree>
    <p:custDataLst>
      <p:tags r:id="rId1"/>
    </p:custDataLst>
    <p:extLst>
      <p:ext uri="{BB962C8B-B14F-4D97-AF65-F5344CB8AC3E}">
        <p14:creationId xmlns:p14="http://schemas.microsoft.com/office/powerpoint/2010/main" val="171324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for 802.1X Wireless</a:t>
            </a:r>
            <a:br>
              <a:rPr lang="en-US" dirty="0"/>
            </a:br>
            <a:r>
              <a:rPr lang="en-US" dirty="0"/>
              <a:t>(2 of 6)</a:t>
            </a:r>
          </a:p>
        </p:txBody>
      </p:sp>
      <p:sp>
        <p:nvSpPr>
          <p:cNvPr id="5" name="Content Placeholder 4"/>
          <p:cNvSpPr>
            <a:spLocks noGrp="1"/>
          </p:cNvSpPr>
          <p:nvPr>
            <p:ph idx="1"/>
          </p:nvPr>
        </p:nvSpPr>
        <p:spPr/>
        <p:txBody>
          <a:bodyPr/>
          <a:lstStyle/>
          <a:p>
            <a:r>
              <a:rPr lang="en-US" dirty="0"/>
              <a:t>Highlight NPS (Local) in the Network Policy Server tool</a:t>
            </a:r>
          </a:p>
          <a:p>
            <a:pPr lvl="1"/>
            <a:r>
              <a:rPr lang="en-US" dirty="0"/>
              <a:t>Select </a:t>
            </a:r>
            <a:r>
              <a:rPr lang="en-US" i="1" dirty="0"/>
              <a:t>RADIUS server for 802.1X Wireless and Wired Connections</a:t>
            </a:r>
          </a:p>
          <a:p>
            <a:pPr lvl="1"/>
            <a:r>
              <a:rPr lang="en-US" dirty="0"/>
              <a:t>Click </a:t>
            </a:r>
            <a:r>
              <a:rPr lang="en-US" i="1" dirty="0"/>
              <a:t>Configure 802.1X</a:t>
            </a:r>
            <a:r>
              <a:rPr lang="en-US" dirty="0"/>
              <a:t> and start the Configure 802.1X wizard</a:t>
            </a:r>
          </a:p>
          <a:p>
            <a:pPr lvl="2"/>
            <a:r>
              <a:rPr lang="en-US" dirty="0"/>
              <a:t>Configure the appropriate RADIUS clients</a:t>
            </a:r>
          </a:p>
          <a:p>
            <a:pPr lvl="2"/>
            <a:r>
              <a:rPr lang="en-US" dirty="0"/>
              <a:t>Choose the EAP authentication method</a:t>
            </a:r>
          </a:p>
          <a:p>
            <a:pPr lvl="2"/>
            <a:r>
              <a:rPr lang="en-US" dirty="0"/>
              <a:t>Specify user groups allowed to authenticate to the RADIUS server using 802.1X Wireless</a:t>
            </a:r>
          </a:p>
          <a:p>
            <a:pPr lvl="2"/>
            <a:r>
              <a:rPr lang="en-US" dirty="0"/>
              <a:t>Optionally specify RADIUS attributes</a:t>
            </a:r>
          </a:p>
          <a:p>
            <a:pPr lvl="2"/>
            <a:r>
              <a:rPr lang="en-US" dirty="0"/>
              <a:t>Click Next and Finish to complete the configuration</a:t>
            </a:r>
          </a:p>
        </p:txBody>
      </p:sp>
    </p:spTree>
    <p:custDataLst>
      <p:tags r:id="rId1"/>
    </p:custDataLst>
    <p:extLst>
      <p:ext uri="{BB962C8B-B14F-4D97-AF65-F5344CB8AC3E}">
        <p14:creationId xmlns:p14="http://schemas.microsoft.com/office/powerpoint/2010/main" val="1355447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for 802.1X Wireless</a:t>
            </a:r>
            <a:br>
              <a:rPr lang="en-US" dirty="0"/>
            </a:br>
            <a:r>
              <a:rPr lang="en-US" dirty="0"/>
              <a:t>(3 of 6)</a:t>
            </a:r>
          </a:p>
        </p:txBody>
      </p:sp>
      <p:pic>
        <p:nvPicPr>
          <p:cNvPr id="3" name="Content Placeholder 2" descr="The Configure 802.1 X wizard. N P S (Local) is highlighted in the Network Policy Server tool and RADIUS server for 802.1 X Wireless and Wired Connections is selected. Then Configure 802.1 X is clicked to open the Configure 802.1 X Wizard. The Select 802.1 X Connections type page of the wizard is shown in the screenshot. Secure Wireless Connections is chosen and a name for the connection is enter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0984" y="1690692"/>
            <a:ext cx="4233631" cy="4611634"/>
          </a:xfrm>
        </p:spPr>
      </p:pic>
    </p:spTree>
    <p:custDataLst>
      <p:tags r:id="rId1"/>
    </p:custDataLst>
    <p:extLst>
      <p:ext uri="{BB962C8B-B14F-4D97-AF65-F5344CB8AC3E}">
        <p14:creationId xmlns:p14="http://schemas.microsoft.com/office/powerpoint/2010/main" val="3026276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for 802.1X Wireless</a:t>
            </a:r>
            <a:br>
              <a:rPr lang="en-US" dirty="0"/>
            </a:br>
            <a:r>
              <a:rPr lang="en-US" dirty="0"/>
              <a:t>(4 of 6)</a:t>
            </a:r>
          </a:p>
        </p:txBody>
      </p:sp>
      <p:pic>
        <p:nvPicPr>
          <p:cNvPr id="5" name="Content Placeholder 4" descr="The Configure 802.1 X wizard. After selecting the connection type and entering the name for the connection, the next page in the wizard is the Specify 802.1 X Switches page. A list of RADIUS clients previously configured on the RADIUS server are displayed. Additional RADIUS clients can be added, edited, or removed in this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9158" y="1690692"/>
            <a:ext cx="4197283" cy="4621208"/>
          </a:xfrm>
        </p:spPr>
      </p:pic>
    </p:spTree>
    <p:custDataLst>
      <p:tags r:id="rId1"/>
    </p:custDataLst>
    <p:extLst>
      <p:ext uri="{BB962C8B-B14F-4D97-AF65-F5344CB8AC3E}">
        <p14:creationId xmlns:p14="http://schemas.microsoft.com/office/powerpoint/2010/main" val="819856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for 802.1X Wireless</a:t>
            </a:r>
            <a:br>
              <a:rPr lang="en-US" dirty="0"/>
            </a:br>
            <a:r>
              <a:rPr lang="en-US" dirty="0"/>
              <a:t>(5 of 6)</a:t>
            </a:r>
          </a:p>
        </p:txBody>
      </p:sp>
      <p:pic>
        <p:nvPicPr>
          <p:cNvPr id="4" name="Content Placeholder 3" descr="The Configure 802.1 X wizard. After configuring appropriate RADIUS clients, the next page in the wizard is the Configure an Authentication Method page where the E A P authentication method is selected. The Protected Extensible Authentication Protocol (P E A P) method is selected in this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24251" y="1690692"/>
            <a:ext cx="4147098" cy="4590838"/>
          </a:xfrm>
        </p:spPr>
      </p:pic>
    </p:spTree>
    <p:custDataLst>
      <p:tags r:id="rId1"/>
    </p:custDataLst>
    <p:extLst>
      <p:ext uri="{BB962C8B-B14F-4D97-AF65-F5344CB8AC3E}">
        <p14:creationId xmlns:p14="http://schemas.microsoft.com/office/powerpoint/2010/main" val="1251642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for 802.1X Wireless</a:t>
            </a:r>
            <a:br>
              <a:rPr lang="en-US" dirty="0"/>
            </a:br>
            <a:r>
              <a:rPr lang="en-US" dirty="0"/>
              <a:t>(6 of 6)</a:t>
            </a:r>
          </a:p>
        </p:txBody>
      </p:sp>
      <p:pic>
        <p:nvPicPr>
          <p:cNvPr id="5" name="Content Placeholder 4" descr="The Configure 802.1 X wizard. In the next page of this wizard, the user groups that are allowed to authenticate to the RADIUS server using 802.1 X wireless are specified. The Domain Users group in DOMAIN X is specified which allows all users in DOMAIN X to authenticate to WAPs in the organization using 802.1 X Wireles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3315" y="1690692"/>
            <a:ext cx="4228969" cy="4617343"/>
          </a:xfrm>
        </p:spPr>
      </p:pic>
    </p:spTree>
    <p:custDataLst>
      <p:tags r:id="rId1"/>
    </p:custDataLst>
    <p:extLst>
      <p:ext uri="{BB962C8B-B14F-4D97-AF65-F5344CB8AC3E}">
        <p14:creationId xmlns:p14="http://schemas.microsoft.com/office/powerpoint/2010/main" val="2182227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WAP for 802.1X Wireless</a:t>
            </a:r>
            <a:br>
              <a:rPr lang="en-US" dirty="0"/>
            </a:br>
            <a:r>
              <a:rPr lang="en-US" dirty="0"/>
              <a:t>(1 of 2)</a:t>
            </a:r>
          </a:p>
        </p:txBody>
      </p:sp>
      <p:sp>
        <p:nvSpPr>
          <p:cNvPr id="5" name="Content Placeholder 4"/>
          <p:cNvSpPr>
            <a:spLocks noGrp="1"/>
          </p:cNvSpPr>
          <p:nvPr>
            <p:ph idx="1"/>
          </p:nvPr>
        </p:nvSpPr>
        <p:spPr/>
        <p:txBody>
          <a:bodyPr/>
          <a:lstStyle/>
          <a:p>
            <a:r>
              <a:rPr lang="en-US" dirty="0"/>
              <a:t>Configure each WAP to use forward authentication requests to the FQDN or IP address of the RADIUS server on port 1812</a:t>
            </a:r>
          </a:p>
          <a:p>
            <a:pPr lvl="1"/>
            <a:r>
              <a:rPr lang="en-US" dirty="0"/>
              <a:t>Use the shared secret configured in the associated WAP RADIUS client</a:t>
            </a:r>
          </a:p>
          <a:p>
            <a:r>
              <a:rPr lang="en-US" dirty="0"/>
              <a:t>Access the WAP configuration tool</a:t>
            </a:r>
          </a:p>
          <a:p>
            <a:pPr lvl="1"/>
            <a:r>
              <a:rPr lang="en-US" dirty="0"/>
              <a:t>WAP vendors provide different interfaces</a:t>
            </a:r>
          </a:p>
          <a:p>
            <a:r>
              <a:rPr lang="en-US" dirty="0"/>
              <a:t>Identifying 802.1X Wireless in WAPs</a:t>
            </a:r>
          </a:p>
          <a:p>
            <a:pPr lvl="1"/>
            <a:r>
              <a:rPr lang="en-US" dirty="0"/>
              <a:t>Use the word “RADIUS” or “Enterprise” in their configuration tool</a:t>
            </a:r>
          </a:p>
        </p:txBody>
      </p:sp>
    </p:spTree>
    <p:custDataLst>
      <p:tags r:id="rId1"/>
    </p:custDataLst>
    <p:extLst>
      <p:ext uri="{BB962C8B-B14F-4D97-AF65-F5344CB8AC3E}">
        <p14:creationId xmlns:p14="http://schemas.microsoft.com/office/powerpoint/2010/main" val="290182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GPOs (2 of 3)</a:t>
            </a:r>
          </a:p>
        </p:txBody>
      </p:sp>
      <p:pic>
        <p:nvPicPr>
          <p:cNvPr id="3" name="Content Placeholder 2" descr="The Group Policy Management tool that can be opened by clicking Group Policy Management from the Tools menu in Server Manager. This tool is used to configure G P Os in an Active Directory environm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7606" y="1690692"/>
            <a:ext cx="5240387" cy="4584817"/>
          </a:xfrm>
        </p:spPr>
      </p:pic>
    </p:spTree>
    <p:custDataLst>
      <p:tags r:id="rId1"/>
    </p:custDataLst>
    <p:extLst>
      <p:ext uri="{BB962C8B-B14F-4D97-AF65-F5344CB8AC3E}">
        <p14:creationId xmlns:p14="http://schemas.microsoft.com/office/powerpoint/2010/main" val="1010238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WAP for 802.1X Wireless</a:t>
            </a:r>
            <a:br>
              <a:rPr lang="en-US" dirty="0"/>
            </a:br>
            <a:r>
              <a:rPr lang="en-US" dirty="0"/>
              <a:t>(2 of 2)</a:t>
            </a:r>
          </a:p>
        </p:txBody>
      </p:sp>
      <p:pic>
        <p:nvPicPr>
          <p:cNvPr id="6" name="Content Placeholder 5" descr="The configuration tool for T P Link Wireless Access Point. W P A 2 connection requests are forwarded to the RADIUS server with I P address 172 dot 16 dot 0 dot 77 on port 1812 using the shared secret, Shared percentage Secr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7987" y="1809961"/>
            <a:ext cx="8139626" cy="4389120"/>
          </a:xfrm>
        </p:spPr>
      </p:pic>
    </p:spTree>
    <p:custDataLst>
      <p:tags r:id="rId1"/>
    </p:custDataLst>
    <p:extLst>
      <p:ext uri="{BB962C8B-B14F-4D97-AF65-F5344CB8AC3E}">
        <p14:creationId xmlns:p14="http://schemas.microsoft.com/office/powerpoint/2010/main" val="2885179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Server Update Services</a:t>
            </a:r>
          </a:p>
        </p:txBody>
      </p:sp>
      <p:sp>
        <p:nvSpPr>
          <p:cNvPr id="5" name="Content Placeholder 4"/>
          <p:cNvSpPr>
            <a:spLocks noGrp="1"/>
          </p:cNvSpPr>
          <p:nvPr>
            <p:ph idx="1"/>
          </p:nvPr>
        </p:nvSpPr>
        <p:spPr/>
        <p:txBody>
          <a:bodyPr/>
          <a:lstStyle/>
          <a:p>
            <a:r>
              <a:rPr lang="en-US" dirty="0"/>
              <a:t>Updates remedy flaws and security weaknesses discovered in operating systems and other software products</a:t>
            </a:r>
          </a:p>
          <a:p>
            <a:r>
              <a:rPr lang="en-US" dirty="0"/>
              <a:t>Windows 10 and Windows Server 2016 and later use Microsoft Update tool</a:t>
            </a:r>
          </a:p>
          <a:p>
            <a:r>
              <a:rPr lang="en-US" dirty="0"/>
              <a:t>Windows Server Update Services (WSUS) server</a:t>
            </a:r>
          </a:p>
          <a:p>
            <a:pPr lvl="1"/>
            <a:r>
              <a:rPr lang="en-US" dirty="0"/>
              <a:t>Resolves potential bandwidth saturation problems</a:t>
            </a:r>
          </a:p>
          <a:p>
            <a:pPr lvl="1"/>
            <a:r>
              <a:rPr lang="en-US" dirty="0"/>
              <a:t>Helps coordinate updates on computers</a:t>
            </a:r>
          </a:p>
          <a:p>
            <a:pPr lvl="1"/>
            <a:r>
              <a:rPr lang="en-US" dirty="0"/>
              <a:t>Performs synchronization</a:t>
            </a:r>
          </a:p>
          <a:p>
            <a:r>
              <a:rPr lang="en-US" dirty="0"/>
              <a:t>Ensure computers obtain updates from the WSUS server instead of Microsoft Update by configuring a GPO that provides appropriate settings</a:t>
            </a:r>
          </a:p>
        </p:txBody>
      </p:sp>
    </p:spTree>
    <p:custDataLst>
      <p:tags r:id="rId1"/>
    </p:custDataLst>
    <p:extLst>
      <p:ext uri="{BB962C8B-B14F-4D97-AF65-F5344CB8AC3E}">
        <p14:creationId xmlns:p14="http://schemas.microsoft.com/office/powerpoint/2010/main" val="3856134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WSUS (1 of 3)</a:t>
            </a:r>
          </a:p>
        </p:txBody>
      </p:sp>
      <p:sp>
        <p:nvSpPr>
          <p:cNvPr id="5" name="Content Placeholder 4"/>
          <p:cNvSpPr>
            <a:spLocks noGrp="1"/>
          </p:cNvSpPr>
          <p:nvPr>
            <p:ph idx="1"/>
          </p:nvPr>
        </p:nvSpPr>
        <p:spPr/>
        <p:txBody>
          <a:bodyPr/>
          <a:lstStyle/>
          <a:p>
            <a:r>
              <a:rPr lang="en-US" dirty="0"/>
              <a:t>Install the Windows Server Update Services server role</a:t>
            </a:r>
          </a:p>
          <a:p>
            <a:r>
              <a:rPr lang="en-US" dirty="0"/>
              <a:t>Progress through the Add Roles and Features Wizard</a:t>
            </a:r>
          </a:p>
          <a:p>
            <a:pPr lvl="1"/>
            <a:r>
              <a:rPr lang="en-US" dirty="0"/>
              <a:t>Choose the role services to install</a:t>
            </a:r>
          </a:p>
          <a:p>
            <a:pPr lvl="1"/>
            <a:r>
              <a:rPr lang="en-US" dirty="0"/>
              <a:t>Supply folder location to store synchronized updates</a:t>
            </a:r>
          </a:p>
          <a:p>
            <a:pPr lvl="2"/>
            <a:r>
              <a:rPr lang="en-US" dirty="0"/>
              <a:t>Deselect </a:t>
            </a:r>
            <a:r>
              <a:rPr lang="en-US" i="1" dirty="0"/>
              <a:t>Store updates in the following location </a:t>
            </a:r>
            <a:r>
              <a:rPr lang="en-US" dirty="0"/>
              <a:t>for a lab environment</a:t>
            </a:r>
          </a:p>
          <a:p>
            <a:pPr lvl="1"/>
            <a:r>
              <a:rPr lang="en-US" dirty="0"/>
              <a:t>Click Install to install the WSUS role services</a:t>
            </a:r>
          </a:p>
          <a:p>
            <a:pPr lvl="1"/>
            <a:r>
              <a:rPr lang="en-US" dirty="0"/>
              <a:t>On the final page of the Add Roles and Features Wizard</a:t>
            </a:r>
          </a:p>
          <a:p>
            <a:pPr lvl="2"/>
            <a:r>
              <a:rPr lang="en-US" dirty="0"/>
              <a:t>Must click </a:t>
            </a:r>
            <a:r>
              <a:rPr lang="en-US" i="1" dirty="0"/>
              <a:t>Launch Post-Installation tasks </a:t>
            </a:r>
            <a:r>
              <a:rPr lang="en-US" dirty="0"/>
              <a:t>to create the database used by WSUS</a:t>
            </a:r>
          </a:p>
        </p:txBody>
      </p:sp>
    </p:spTree>
    <p:custDataLst>
      <p:tags r:id="rId1"/>
    </p:custDataLst>
    <p:extLst>
      <p:ext uri="{BB962C8B-B14F-4D97-AF65-F5344CB8AC3E}">
        <p14:creationId xmlns:p14="http://schemas.microsoft.com/office/powerpoint/2010/main" val="199873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WSUS (2 of 3)</a:t>
            </a:r>
          </a:p>
        </p:txBody>
      </p:sp>
      <p:pic>
        <p:nvPicPr>
          <p:cNvPr id="3" name="Content Placeholder 2" descr="In order to configure Windows Server 2019 as a W S U S server, the Windows Server Update Services server role has to be installed. This is done in the Add Roles and Features Wizard and as the wizard progresses, the role services to install have to be selected. W I D connectivity and W S U S services roles are selected as shown in the screensh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2973" y="1690692"/>
            <a:ext cx="5949653" cy="4639770"/>
          </a:xfrm>
        </p:spPr>
      </p:pic>
    </p:spTree>
    <p:custDataLst>
      <p:tags r:id="rId1"/>
    </p:custDataLst>
    <p:extLst>
      <p:ext uri="{BB962C8B-B14F-4D97-AF65-F5344CB8AC3E}">
        <p14:creationId xmlns:p14="http://schemas.microsoft.com/office/powerpoint/2010/main" val="3414364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WSUS (3 of 3)</a:t>
            </a:r>
          </a:p>
        </p:txBody>
      </p:sp>
      <p:pic>
        <p:nvPicPr>
          <p:cNvPr id="5" name="Content Placeholder 4" descr="The Add Roles and Features Wizard. When configuring Windows Server 2019 as a W S U S server, the folder to store the synchronized updates has to be specified. As seen in the screenshot, the Windows Updates folder in D drive is specified for thi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9303" y="1690692"/>
            <a:ext cx="5916993" cy="4611634"/>
          </a:xfrm>
        </p:spPr>
      </p:pic>
    </p:spTree>
    <p:custDataLst>
      <p:tags r:id="rId1"/>
    </p:custDataLst>
    <p:extLst>
      <p:ext uri="{BB962C8B-B14F-4D97-AF65-F5344CB8AC3E}">
        <p14:creationId xmlns:p14="http://schemas.microsoft.com/office/powerpoint/2010/main" val="2738988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(1 of 10)</a:t>
            </a:r>
          </a:p>
        </p:txBody>
      </p:sp>
      <p:sp>
        <p:nvSpPr>
          <p:cNvPr id="5" name="Content Placeholder 4"/>
          <p:cNvSpPr>
            <a:spLocks noGrp="1"/>
          </p:cNvSpPr>
          <p:nvPr>
            <p:ph idx="1"/>
          </p:nvPr>
        </p:nvSpPr>
        <p:spPr/>
        <p:txBody>
          <a:bodyPr/>
          <a:lstStyle/>
          <a:p>
            <a:r>
              <a:rPr lang="en-US" dirty="0"/>
              <a:t>Start the Windows Server Updates Services Configuration Wizard</a:t>
            </a:r>
          </a:p>
          <a:p>
            <a:pPr lvl="1"/>
            <a:r>
              <a:rPr lang="en-US" dirty="0"/>
              <a:t>Click Next on the first two pages of the wizard</a:t>
            </a:r>
          </a:p>
          <a:p>
            <a:pPr lvl="1"/>
            <a:r>
              <a:rPr lang="en-US" dirty="0"/>
              <a:t>Specify location from which to synchronize updates</a:t>
            </a:r>
          </a:p>
          <a:p>
            <a:pPr lvl="1"/>
            <a:r>
              <a:rPr lang="en-US" dirty="0"/>
              <a:t>Specify a proxy server configuration</a:t>
            </a:r>
          </a:p>
          <a:p>
            <a:pPr lvl="2"/>
            <a:r>
              <a:rPr lang="en-US" dirty="0"/>
              <a:t>Only necessary if an organization obtains Internet access using a proxy server instead of a NAT router</a:t>
            </a:r>
          </a:p>
          <a:p>
            <a:pPr lvl="1"/>
            <a:r>
              <a:rPr lang="en-US" dirty="0"/>
              <a:t>Click Start Connecting to download the list of available updates from Microsoft Update</a:t>
            </a:r>
          </a:p>
          <a:p>
            <a:pPr lvl="1"/>
            <a:r>
              <a:rPr lang="en-US" dirty="0"/>
              <a:t>Select operating system and software product versions for which updates should be synchronized</a:t>
            </a:r>
          </a:p>
        </p:txBody>
      </p:sp>
    </p:spTree>
    <p:custDataLst>
      <p:tags r:id="rId1"/>
    </p:custDataLst>
    <p:extLst>
      <p:ext uri="{BB962C8B-B14F-4D97-AF65-F5344CB8AC3E}">
        <p14:creationId xmlns:p14="http://schemas.microsoft.com/office/powerpoint/2010/main" val="4625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(2 of 10)</a:t>
            </a:r>
          </a:p>
        </p:txBody>
      </p:sp>
      <p:pic>
        <p:nvPicPr>
          <p:cNvPr id="3" name="Content Placeholder 2" descr="The Windows Server Update Services Configuration Wizard which is opened by clicking Windows Server Update Services from the Tools menu in Server Manager. In the first two pages of this Wizard, the Next button is clicked. In the next screen, the location from which updates are synchronized is specified. There are two options available. Synchronize from Microsoft Update and Synchronize from another Windows Server Update Services server. The first one is the default and this is selected in the screensh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0896" y="1690692"/>
            <a:ext cx="5813807" cy="4617343"/>
          </a:xfrm>
        </p:spPr>
      </p:pic>
    </p:spTree>
    <p:custDataLst>
      <p:tags r:id="rId1"/>
    </p:custDataLst>
    <p:extLst>
      <p:ext uri="{BB962C8B-B14F-4D97-AF65-F5344CB8AC3E}">
        <p14:creationId xmlns:p14="http://schemas.microsoft.com/office/powerpoint/2010/main" val="517730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(3 of 10)</a:t>
            </a:r>
          </a:p>
        </p:txBody>
      </p:sp>
      <p:pic>
        <p:nvPicPr>
          <p:cNvPr id="3" name="Content Placeholder 2" descr="The Windows Server Update Services Configuration Wizard. In the next step, the proxy server configuration is specifi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6191" y="1690692"/>
            <a:ext cx="5803217" cy="4617343"/>
          </a:xfrm>
        </p:spPr>
      </p:pic>
    </p:spTree>
    <p:custDataLst>
      <p:tags r:id="rId1"/>
    </p:custDataLst>
    <p:extLst>
      <p:ext uri="{BB962C8B-B14F-4D97-AF65-F5344CB8AC3E}">
        <p14:creationId xmlns:p14="http://schemas.microsoft.com/office/powerpoint/2010/main" val="905284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(4 of 10)</a:t>
            </a:r>
          </a:p>
        </p:txBody>
      </p:sp>
      <p:pic>
        <p:nvPicPr>
          <p:cNvPr id="5" name="Content Placeholder 4" descr="The Windows Server Update Services Configuration Wizard. In the next step, the list of available updates from Microsoft Update is downloaded by clicking on the Start Connecting butt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3546" y="1690692"/>
            <a:ext cx="5808508" cy="4617343"/>
          </a:xfrm>
        </p:spPr>
      </p:pic>
    </p:spTree>
    <p:custDataLst>
      <p:tags r:id="rId1"/>
    </p:custDataLst>
    <p:extLst>
      <p:ext uri="{BB962C8B-B14F-4D97-AF65-F5344CB8AC3E}">
        <p14:creationId xmlns:p14="http://schemas.microsoft.com/office/powerpoint/2010/main" val="3462492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(5 of 10)</a:t>
            </a:r>
          </a:p>
        </p:txBody>
      </p:sp>
      <p:pic>
        <p:nvPicPr>
          <p:cNvPr id="4" name="Content Placeholder 3" descr="The Windows Server Update Services Configuration Wizard. In the next step, the operating system and software products for which updates should be synchronized are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7863" y="1690692"/>
            <a:ext cx="5819874" cy="4630595"/>
          </a:xfrm>
        </p:spPr>
      </p:pic>
    </p:spTree>
    <p:custDataLst>
      <p:tags r:id="rId1"/>
    </p:custDataLst>
    <p:extLst>
      <p:ext uri="{BB962C8B-B14F-4D97-AF65-F5344CB8AC3E}">
        <p14:creationId xmlns:p14="http://schemas.microsoft.com/office/powerpoint/2010/main" val="377135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GPOs (3 of 3)</a:t>
            </a:r>
          </a:p>
        </p:txBody>
      </p:sp>
      <p:sp>
        <p:nvSpPr>
          <p:cNvPr id="4" name="Content Placeholder 3"/>
          <p:cNvSpPr>
            <a:spLocks noGrp="1"/>
          </p:cNvSpPr>
          <p:nvPr>
            <p:ph idx="1"/>
          </p:nvPr>
        </p:nvSpPr>
        <p:spPr/>
        <p:txBody>
          <a:bodyPr/>
          <a:lstStyle/>
          <a:p>
            <a:r>
              <a:rPr lang="en-US" dirty="0"/>
              <a:t>Filtering GPOs</a:t>
            </a:r>
          </a:p>
          <a:p>
            <a:pPr lvl="1"/>
            <a:r>
              <a:rPr lang="en-US" dirty="0"/>
              <a:t>To apply the Default Domain Policy GPO to specific users and computers</a:t>
            </a:r>
          </a:p>
          <a:p>
            <a:pPr lvl="2"/>
            <a:r>
              <a:rPr lang="en-US" dirty="0"/>
              <a:t>Remove Authenticated Users group from the Security Filtering section</a:t>
            </a:r>
          </a:p>
          <a:p>
            <a:pPr lvl="2"/>
            <a:r>
              <a:rPr lang="en-US" dirty="0"/>
              <a:t>Add specific user and computer groups or accounts</a:t>
            </a:r>
          </a:p>
          <a:p>
            <a:pPr lvl="1"/>
            <a:r>
              <a:rPr lang="en-US" dirty="0"/>
              <a:t>WMI filter specifies hardware and software features that must be present on a computer before the GPO is applied</a:t>
            </a:r>
          </a:p>
          <a:p>
            <a:r>
              <a:rPr lang="en-US" dirty="0"/>
              <a:t>Creating and linking GPOs</a:t>
            </a:r>
          </a:p>
          <a:p>
            <a:pPr lvl="1"/>
            <a:r>
              <a:rPr lang="en-US" dirty="0"/>
              <a:t>Right-click the Group Policy Objects folder, click New, specify a GPO name</a:t>
            </a:r>
          </a:p>
          <a:p>
            <a:pPr lvl="1"/>
            <a:r>
              <a:rPr lang="en-US" dirty="0"/>
              <a:t>Link GPO to one or more site, domain, or OU objects</a:t>
            </a:r>
          </a:p>
        </p:txBody>
      </p:sp>
    </p:spTree>
    <p:custDataLst>
      <p:tags r:id="rId1"/>
    </p:custDataLst>
    <p:extLst>
      <p:ext uri="{BB962C8B-B14F-4D97-AF65-F5344CB8AC3E}">
        <p14:creationId xmlns:p14="http://schemas.microsoft.com/office/powerpoint/2010/main" val="775708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(6 of 10)</a:t>
            </a:r>
          </a:p>
        </p:txBody>
      </p:sp>
      <p:sp>
        <p:nvSpPr>
          <p:cNvPr id="5" name="Content Placeholder 4"/>
          <p:cNvSpPr>
            <a:spLocks noGrp="1"/>
          </p:cNvSpPr>
          <p:nvPr>
            <p:ph idx="1"/>
          </p:nvPr>
        </p:nvSpPr>
        <p:spPr/>
        <p:txBody>
          <a:bodyPr/>
          <a:lstStyle/>
          <a:p>
            <a:r>
              <a:rPr lang="en-US" dirty="0"/>
              <a:t>Start the Windows Server Updates Services Configuration Wizard (continued)</a:t>
            </a:r>
          </a:p>
          <a:p>
            <a:pPr lvl="1"/>
            <a:r>
              <a:rPr lang="en-US" dirty="0"/>
              <a:t>Select the type of updates to synchronize for each operating system version and software product</a:t>
            </a:r>
          </a:p>
          <a:p>
            <a:pPr lvl="1"/>
            <a:r>
              <a:rPr lang="en-US" dirty="0"/>
              <a:t>Choose synchronization options</a:t>
            </a:r>
          </a:p>
          <a:p>
            <a:pPr lvl="1"/>
            <a:r>
              <a:rPr lang="en-US" dirty="0"/>
              <a:t>Select </a:t>
            </a:r>
            <a:r>
              <a:rPr lang="en-US" i="1" dirty="0"/>
              <a:t>Begin initial synchronization</a:t>
            </a:r>
            <a:r>
              <a:rPr lang="en-US" dirty="0"/>
              <a:t> and click Finish to start synchronizing updates and open the Update Services tool</a:t>
            </a:r>
          </a:p>
          <a:p>
            <a:pPr lvl="2"/>
            <a:r>
              <a:rPr lang="en-US" dirty="0"/>
              <a:t>Access the different features under the server in the navigation pane</a:t>
            </a:r>
          </a:p>
          <a:p>
            <a:pPr lvl="2"/>
            <a:r>
              <a:rPr lang="en-US" dirty="0"/>
              <a:t>Can highlight Options in the navigation pane, click Automatic Approvals, and configure one or more automatic approval rules</a:t>
            </a:r>
          </a:p>
        </p:txBody>
      </p:sp>
    </p:spTree>
    <p:custDataLst>
      <p:tags r:id="rId1"/>
    </p:custDataLst>
    <p:extLst>
      <p:ext uri="{BB962C8B-B14F-4D97-AF65-F5344CB8AC3E}">
        <p14:creationId xmlns:p14="http://schemas.microsoft.com/office/powerpoint/2010/main" val="37532063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(7 of 10)</a:t>
            </a:r>
          </a:p>
        </p:txBody>
      </p:sp>
      <p:pic>
        <p:nvPicPr>
          <p:cNvPr id="6" name="Content Placeholder 5" descr="Choosing update classifications in the Windows Server Update Services Configuration Wizard. In this step, the type of updates to synchronize for each operating system version and software product is selected. As shown in the screenshot, Critical Updates and Security Updates are selected at a minimum.&#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6217" y="1693393"/>
            <a:ext cx="5783166" cy="4601389"/>
          </a:xfrm>
        </p:spPr>
      </p:pic>
    </p:spTree>
    <p:custDataLst>
      <p:tags r:id="rId1"/>
    </p:custDataLst>
    <p:extLst>
      <p:ext uri="{BB962C8B-B14F-4D97-AF65-F5344CB8AC3E}">
        <p14:creationId xmlns:p14="http://schemas.microsoft.com/office/powerpoint/2010/main" val="2199506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(8 of 10)</a:t>
            </a:r>
          </a:p>
        </p:txBody>
      </p:sp>
      <p:pic>
        <p:nvPicPr>
          <p:cNvPr id="6" name="Content Placeholder 5" descr="Configuring synchronization options in the Windows Server Update Services Configuration Wizard. In this step, synchronization options are selected. The synchronization time is set at 1 A M each da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8831" y="1690692"/>
            <a:ext cx="5797938" cy="4617343"/>
          </a:xfrm>
        </p:spPr>
      </p:pic>
    </p:spTree>
    <p:custDataLst>
      <p:tags r:id="rId1"/>
    </p:custDataLst>
    <p:extLst>
      <p:ext uri="{BB962C8B-B14F-4D97-AF65-F5344CB8AC3E}">
        <p14:creationId xmlns:p14="http://schemas.microsoft.com/office/powerpoint/2010/main" val="1708699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(9 of 10)</a:t>
            </a:r>
          </a:p>
        </p:txBody>
      </p:sp>
      <p:pic>
        <p:nvPicPr>
          <p:cNvPr id="4" name="Content Placeholder 3" descr="The Update Services tool that can be opened by clicking Windows Server Update Services from the Tools menu in Server Manager once updates have started synchroniz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8534" y="1690692"/>
            <a:ext cx="7338532" cy="4590838"/>
          </a:xfrm>
        </p:spPr>
      </p:pic>
    </p:spTree>
    <p:custDataLst>
      <p:tags r:id="rId1"/>
    </p:custDataLst>
    <p:extLst>
      <p:ext uri="{BB962C8B-B14F-4D97-AF65-F5344CB8AC3E}">
        <p14:creationId xmlns:p14="http://schemas.microsoft.com/office/powerpoint/2010/main" val="3773914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WSUS (10 of 10)</a:t>
            </a:r>
          </a:p>
        </p:txBody>
      </p:sp>
      <p:pic>
        <p:nvPicPr>
          <p:cNvPr id="5" name="Content Placeholder 4" descr="Configuring automatic approval rules. Highlight Options in the navigation page of the Update Services tool and click Automatic Approvals. This opens the Automatic Approvals window. Here, the Default Automatic Approval Rule has been selected which automatically approves critical and security updates for all compute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2219" y="1690692"/>
            <a:ext cx="4091162" cy="4617343"/>
          </a:xfrm>
        </p:spPr>
      </p:pic>
    </p:spTree>
    <p:custDataLst>
      <p:tags r:id="rId1"/>
    </p:custDataLst>
    <p:extLst>
      <p:ext uri="{BB962C8B-B14F-4D97-AF65-F5344CB8AC3E}">
        <p14:creationId xmlns:p14="http://schemas.microsoft.com/office/powerpoint/2010/main" val="38133728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WSUS GPO (1 of 3)</a:t>
            </a:r>
          </a:p>
        </p:txBody>
      </p:sp>
      <p:sp>
        <p:nvSpPr>
          <p:cNvPr id="5" name="Content Placeholder 4"/>
          <p:cNvSpPr>
            <a:spLocks noGrp="1"/>
          </p:cNvSpPr>
          <p:nvPr>
            <p:ph idx="1"/>
          </p:nvPr>
        </p:nvSpPr>
        <p:spPr/>
        <p:txBody>
          <a:bodyPr/>
          <a:lstStyle/>
          <a:p>
            <a:r>
              <a:rPr lang="en-US" dirty="0"/>
              <a:t>Ensure computers obtain updates from the WSUS server</a:t>
            </a:r>
          </a:p>
          <a:p>
            <a:pPr lvl="1"/>
            <a:r>
              <a:rPr lang="en-US" dirty="0"/>
              <a:t>Edit settings of a GPO applying to the associated computer accounts</a:t>
            </a:r>
          </a:p>
          <a:p>
            <a:r>
              <a:rPr lang="en-US" dirty="0"/>
              <a:t>Example to edit a GPO linked to the domain</a:t>
            </a:r>
          </a:p>
          <a:p>
            <a:pPr lvl="1"/>
            <a:r>
              <a:rPr lang="en-US" dirty="0"/>
              <a:t>Navigate to </a:t>
            </a:r>
            <a:r>
              <a:rPr lang="en-US" i="1" dirty="0"/>
              <a:t>Computer Configuration, Policies, Administrative Templates, Windows Components, Windows Update</a:t>
            </a:r>
          </a:p>
          <a:p>
            <a:pPr lvl="1"/>
            <a:r>
              <a:rPr lang="en-US" dirty="0"/>
              <a:t>Edit the </a:t>
            </a:r>
            <a:r>
              <a:rPr lang="en-US" i="1" dirty="0"/>
              <a:t>Configure Automatic Updates</a:t>
            </a:r>
            <a:r>
              <a:rPr lang="en-US" dirty="0"/>
              <a:t> setting</a:t>
            </a:r>
          </a:p>
          <a:p>
            <a:pPr lvl="1"/>
            <a:r>
              <a:rPr lang="en-US" dirty="0"/>
              <a:t>To ensure updates installed from a WSUS server</a:t>
            </a:r>
          </a:p>
          <a:p>
            <a:pPr lvl="2"/>
            <a:r>
              <a:rPr lang="en-US" dirty="0"/>
              <a:t>Edit the </a:t>
            </a:r>
            <a:r>
              <a:rPr lang="en-US" i="1" dirty="0"/>
              <a:t>Specify intranet Microsoft update service location </a:t>
            </a:r>
            <a:r>
              <a:rPr lang="en-US" dirty="0"/>
              <a:t>setting</a:t>
            </a:r>
          </a:p>
        </p:txBody>
      </p:sp>
    </p:spTree>
    <p:custDataLst>
      <p:tags r:id="rId1"/>
    </p:custDataLst>
    <p:extLst>
      <p:ext uri="{BB962C8B-B14F-4D97-AF65-F5344CB8AC3E}">
        <p14:creationId xmlns:p14="http://schemas.microsoft.com/office/powerpoint/2010/main" val="22096588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WSUS GPO (2 of 3)</a:t>
            </a:r>
          </a:p>
        </p:txBody>
      </p:sp>
      <p:pic>
        <p:nvPicPr>
          <p:cNvPr id="3" name="Content Placeholder 2" descr="In order to ensure that all computers in the domain obtain updates from a W S U S server, the G P O linked to the domain is edited. Navigate to Computer Configuration, Policies, Administrative Templates, Windows Components, Windows Update. Next, the Configure Automatic Updates window is edited. The settings enabled in this window requires that computers automatically download and install updates at 3 A M every da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4937" y="1431797"/>
            <a:ext cx="4722125" cy="4680670"/>
          </a:xfrm>
        </p:spPr>
      </p:pic>
    </p:spTree>
    <p:custDataLst>
      <p:tags r:id="rId1"/>
    </p:custDataLst>
    <p:extLst>
      <p:ext uri="{BB962C8B-B14F-4D97-AF65-F5344CB8AC3E}">
        <p14:creationId xmlns:p14="http://schemas.microsoft.com/office/powerpoint/2010/main" val="921068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WSUS GPO (3 of 3)</a:t>
            </a:r>
          </a:p>
        </p:txBody>
      </p:sp>
      <p:pic>
        <p:nvPicPr>
          <p:cNvPr id="5" name="Content Placeholder 4" descr="In order to ensure that computers install updates from the W S U S server, the Specify intranet Microsoft update service location setting is edited. Here, domain server domain x dot com has been specified. It uses H T T P on T C P on the port 8530. The server is notified when updates are successfully install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8370" y="1344042"/>
            <a:ext cx="4795260" cy="4760872"/>
          </a:xfrm>
        </p:spPr>
      </p:pic>
    </p:spTree>
    <p:custDataLst>
      <p:tags r:id="rId1"/>
    </p:custDataLst>
    <p:extLst>
      <p:ext uri="{BB962C8B-B14F-4D97-AF65-F5344CB8AC3E}">
        <p14:creationId xmlns:p14="http://schemas.microsoft.com/office/powerpoint/2010/main" val="345218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Features</a:t>
            </a:r>
            <a:br>
              <a:rPr lang="en-US" dirty="0"/>
            </a:br>
            <a:r>
              <a:rPr lang="en-US" dirty="0"/>
              <a:t>(1 of 2)</a:t>
            </a:r>
          </a:p>
        </p:txBody>
      </p:sp>
      <p:sp>
        <p:nvSpPr>
          <p:cNvPr id="5" name="Content Placeholder 4"/>
          <p:cNvSpPr>
            <a:spLocks noGrp="1"/>
          </p:cNvSpPr>
          <p:nvPr>
            <p:ph idx="1"/>
          </p:nvPr>
        </p:nvSpPr>
        <p:spPr/>
        <p:txBody>
          <a:bodyPr/>
          <a:lstStyle/>
          <a:p>
            <a:r>
              <a:rPr lang="en-US" dirty="0"/>
              <a:t>Configure the four main features provided by Windows Defender</a:t>
            </a:r>
          </a:p>
          <a:p>
            <a:pPr lvl="1"/>
            <a:r>
              <a:rPr lang="en-US" dirty="0"/>
              <a:t>Navigate to Start, Settings, Windows Defender settings</a:t>
            </a:r>
          </a:p>
          <a:p>
            <a:pPr lvl="1"/>
            <a:r>
              <a:rPr lang="en-US" dirty="0"/>
              <a:t>Click Open Windows Security</a:t>
            </a:r>
          </a:p>
        </p:txBody>
      </p:sp>
    </p:spTree>
    <p:custDataLst>
      <p:tags r:id="rId1"/>
    </p:custDataLst>
    <p:extLst>
      <p:ext uri="{BB962C8B-B14F-4D97-AF65-F5344CB8AC3E}">
        <p14:creationId xmlns:p14="http://schemas.microsoft.com/office/powerpoint/2010/main" val="1316699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Features</a:t>
            </a:r>
            <a:br>
              <a:rPr lang="en-US" dirty="0"/>
            </a:br>
            <a:r>
              <a:rPr lang="en-US" dirty="0"/>
              <a:t>(2 of 2)</a:t>
            </a:r>
          </a:p>
        </p:txBody>
      </p:sp>
      <p:pic>
        <p:nvPicPr>
          <p:cNvPr id="3" name="Content Placeholder 2" descr="The Windows Security page which is opened by navigating to Start, Settings, Windows Defender settings, and clicking on Open Windows Security. The following four main features can be configured in Windows Security. Virus and threat protection, Firewall and network protection, App and browser control, and Device securit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8197" y="1690692"/>
            <a:ext cx="5379205" cy="4604091"/>
          </a:xfrm>
        </p:spPr>
      </p:pic>
    </p:spTree>
    <p:custDataLst>
      <p:tags r:id="rId1"/>
    </p:custDataLst>
    <p:extLst>
      <p:ext uri="{BB962C8B-B14F-4D97-AF65-F5344CB8AC3E}">
        <p14:creationId xmlns:p14="http://schemas.microsoft.com/office/powerpoint/2010/main" val="324243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(1 of 17)</a:t>
            </a:r>
          </a:p>
        </p:txBody>
      </p:sp>
      <p:sp>
        <p:nvSpPr>
          <p:cNvPr id="4" name="Content Placeholder 3"/>
          <p:cNvSpPr>
            <a:spLocks noGrp="1"/>
          </p:cNvSpPr>
          <p:nvPr>
            <p:ph idx="1"/>
          </p:nvPr>
        </p:nvSpPr>
        <p:spPr/>
        <p:txBody>
          <a:bodyPr/>
          <a:lstStyle/>
          <a:p>
            <a:r>
              <a:rPr lang="en-US" dirty="0"/>
              <a:t>Open the Group Policy Management Editor tool</a:t>
            </a:r>
          </a:p>
          <a:p>
            <a:pPr lvl="1"/>
            <a:r>
              <a:rPr lang="en-US" dirty="0"/>
              <a:t>Computer Configuration and User Configuration sections of each GPO contain two folders</a:t>
            </a:r>
          </a:p>
          <a:p>
            <a:pPr lvl="2"/>
            <a:r>
              <a:rPr lang="en-US" dirty="0"/>
              <a:t>Policies and Preferences</a:t>
            </a:r>
          </a:p>
          <a:p>
            <a:r>
              <a:rPr lang="en-US" dirty="0"/>
              <a:t>Configuring software settings</a:t>
            </a:r>
          </a:p>
          <a:p>
            <a:pPr lvl="1"/>
            <a:r>
              <a:rPr lang="en-US" dirty="0"/>
              <a:t>GPO software settings folder allows software deployment to Group Policy</a:t>
            </a:r>
          </a:p>
          <a:p>
            <a:pPr lvl="1"/>
            <a:r>
              <a:rPr lang="en-US" dirty="0"/>
              <a:t>Software typically hosted in a shared folder on a file server</a:t>
            </a:r>
          </a:p>
          <a:p>
            <a:pPr lvl="2"/>
            <a:r>
              <a:rPr lang="en-US" dirty="0"/>
              <a:t>Packaged as a Windows Installer file (</a:t>
            </a:r>
            <a:r>
              <a:rPr lang="en-US" dirty="0">
                <a:latin typeface="Courier New" panose="02070309020205020404" pitchFamily="49" charset="0"/>
                <a:cs typeface="Courier New" panose="02070309020205020404" pitchFamily="49" charset="0"/>
              </a:rPr>
              <a:t>.msi</a:t>
            </a:r>
            <a:r>
              <a:rPr lang="en-US" dirty="0"/>
              <a:t>)</a:t>
            </a:r>
          </a:p>
          <a:p>
            <a:pPr lvl="1"/>
            <a:r>
              <a:rPr lang="en-US" dirty="0"/>
              <a:t>Three software deployment methods</a:t>
            </a:r>
          </a:p>
        </p:txBody>
      </p:sp>
    </p:spTree>
    <p:custDataLst>
      <p:tags r:id="rId1"/>
    </p:custDataLst>
    <p:extLst>
      <p:ext uri="{BB962C8B-B14F-4D97-AF65-F5344CB8AC3E}">
        <p14:creationId xmlns:p14="http://schemas.microsoft.com/office/powerpoint/2010/main" val="4258419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(1 of 13)</a:t>
            </a:r>
          </a:p>
        </p:txBody>
      </p:sp>
      <p:sp>
        <p:nvSpPr>
          <p:cNvPr id="5" name="Content Placeholder 4"/>
          <p:cNvSpPr>
            <a:spLocks noGrp="1"/>
          </p:cNvSpPr>
          <p:nvPr>
            <p:ph idx="1"/>
          </p:nvPr>
        </p:nvSpPr>
        <p:spPr/>
        <p:txBody>
          <a:bodyPr/>
          <a:lstStyle/>
          <a:p>
            <a:r>
              <a:rPr lang="en-US" dirty="0"/>
              <a:t>Windows Defender Firewall with Advanced Security tool </a:t>
            </a:r>
          </a:p>
          <a:p>
            <a:pPr lvl="1"/>
            <a:r>
              <a:rPr lang="en-US" dirty="0"/>
              <a:t>Used to manually add or modify existing firewall rules to provide program access for third-party software</a:t>
            </a:r>
          </a:p>
          <a:p>
            <a:pPr lvl="1"/>
            <a:r>
              <a:rPr lang="en-US" dirty="0"/>
              <a:t>Open with the </a:t>
            </a:r>
            <a:r>
              <a:rPr lang="en-US" dirty="0">
                <a:latin typeface="Courier New" panose="02070309020205020404" pitchFamily="49" charset="0"/>
                <a:cs typeface="Courier New" panose="02070309020205020404" pitchFamily="49" charset="0"/>
              </a:rPr>
              <a:t>wf.msc</a:t>
            </a:r>
            <a:r>
              <a:rPr lang="en-US" dirty="0"/>
              <a:t> command in a Windows PowerShell, Run, or Command Prompt window</a:t>
            </a:r>
          </a:p>
          <a:p>
            <a:pPr lvl="1"/>
            <a:r>
              <a:rPr lang="en-US" dirty="0"/>
              <a:t>View available firewall rules for inbound and outbound access</a:t>
            </a:r>
          </a:p>
          <a:p>
            <a:pPr lvl="2"/>
            <a:r>
              <a:rPr lang="en-US" dirty="0"/>
              <a:t>Highlight Inbound Rules or Outbound Rules in the navigation pane</a:t>
            </a:r>
          </a:p>
          <a:p>
            <a:pPr lvl="1"/>
            <a:r>
              <a:rPr lang="en-US" dirty="0"/>
              <a:t>View firewall rules recently enforced on network traffic by Windows Defender</a:t>
            </a:r>
          </a:p>
          <a:p>
            <a:pPr lvl="2"/>
            <a:r>
              <a:rPr lang="en-US" dirty="0"/>
              <a:t>Highlight Monitoring, Firewall</a:t>
            </a:r>
          </a:p>
        </p:txBody>
      </p:sp>
    </p:spTree>
    <p:custDataLst>
      <p:tags r:id="rId1"/>
    </p:custDataLst>
    <p:extLst>
      <p:ext uri="{BB962C8B-B14F-4D97-AF65-F5344CB8AC3E}">
        <p14:creationId xmlns:p14="http://schemas.microsoft.com/office/powerpoint/2010/main" val="26375039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(2 of 13)</a:t>
            </a:r>
          </a:p>
        </p:txBody>
      </p:sp>
      <p:pic>
        <p:nvPicPr>
          <p:cNvPr id="3" name="Content Placeholder 2" descr="The Windows Defender Firewall with Advanced Security tool that can be opened by running the w f dot m s c command. Firewall rules can be manually added or modified using this too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8303" y="1690692"/>
            <a:ext cx="5838994" cy="4604091"/>
          </a:xfrm>
        </p:spPr>
      </p:pic>
    </p:spTree>
    <p:custDataLst>
      <p:tags r:id="rId1"/>
    </p:custDataLst>
    <p:extLst>
      <p:ext uri="{BB962C8B-B14F-4D97-AF65-F5344CB8AC3E}">
        <p14:creationId xmlns:p14="http://schemas.microsoft.com/office/powerpoint/2010/main" val="14995256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(3 of 13)</a:t>
            </a:r>
          </a:p>
        </p:txBody>
      </p:sp>
      <p:sp>
        <p:nvSpPr>
          <p:cNvPr id="5" name="Content Placeholder 4"/>
          <p:cNvSpPr>
            <a:spLocks noGrp="1"/>
          </p:cNvSpPr>
          <p:nvPr>
            <p:ph idx="1"/>
          </p:nvPr>
        </p:nvSpPr>
        <p:spPr/>
        <p:txBody>
          <a:bodyPr/>
          <a:lstStyle/>
          <a:p>
            <a:r>
              <a:rPr lang="en-US" dirty="0"/>
              <a:t>Windows Defender Firewall with Advanced Security tool (continued)</a:t>
            </a:r>
          </a:p>
          <a:p>
            <a:pPr lvl="1"/>
            <a:r>
              <a:rPr lang="en-US" dirty="0"/>
              <a:t>Add a new firewall rule</a:t>
            </a:r>
          </a:p>
          <a:p>
            <a:pPr lvl="2"/>
            <a:r>
              <a:rPr lang="en-US" dirty="0"/>
              <a:t>Highlight either Inbound Rules or Outbound Rules</a:t>
            </a:r>
          </a:p>
          <a:p>
            <a:pPr lvl="2"/>
            <a:r>
              <a:rPr lang="en-US" dirty="0"/>
              <a:t>Click New Rule in the Actions pane</a:t>
            </a:r>
          </a:p>
          <a:p>
            <a:pPr lvl="2"/>
            <a:r>
              <a:rPr lang="en-US" dirty="0"/>
              <a:t>Can select predefined rules for a program</a:t>
            </a:r>
          </a:p>
          <a:p>
            <a:pPr lvl="1"/>
            <a:r>
              <a:rPr lang="en-US" dirty="0"/>
              <a:t>Specify the associated protocol and port configuration</a:t>
            </a:r>
          </a:p>
          <a:p>
            <a:pPr lvl="1"/>
            <a:r>
              <a:rPr lang="en-US" dirty="0"/>
              <a:t>Select the firewall rule action</a:t>
            </a:r>
          </a:p>
          <a:p>
            <a:pPr lvl="1"/>
            <a:r>
              <a:rPr lang="en-US" dirty="0"/>
              <a:t>Specify the firewall profiles that should apply the firewall rule</a:t>
            </a:r>
          </a:p>
        </p:txBody>
      </p:sp>
    </p:spTree>
    <p:custDataLst>
      <p:tags r:id="rId1"/>
    </p:custDataLst>
    <p:extLst>
      <p:ext uri="{BB962C8B-B14F-4D97-AF65-F5344CB8AC3E}">
        <p14:creationId xmlns:p14="http://schemas.microsoft.com/office/powerpoint/2010/main" val="28636246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(4 of 13)</a:t>
            </a:r>
          </a:p>
        </p:txBody>
      </p:sp>
      <p:pic>
        <p:nvPicPr>
          <p:cNvPr id="5" name="Content Placeholder 4" descr="Creating a new firewall rule for inbound access in the Windows Defender Firewall with Advanced Security tool. In this tool, highlight Inbound Rules and click New Rule to open the New Inbound Rule Wizard. In the type of rule to create, a program, port, predefined, or custom can be selected. In the screenshot shown, Port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8529" y="1690692"/>
            <a:ext cx="5338542" cy="4604091"/>
          </a:xfrm>
        </p:spPr>
      </p:pic>
    </p:spTree>
    <p:custDataLst>
      <p:tags r:id="rId1"/>
    </p:custDataLst>
    <p:extLst>
      <p:ext uri="{BB962C8B-B14F-4D97-AF65-F5344CB8AC3E}">
        <p14:creationId xmlns:p14="http://schemas.microsoft.com/office/powerpoint/2010/main" val="5698663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(5 of 13)</a:t>
            </a:r>
          </a:p>
        </p:txBody>
      </p:sp>
      <p:pic>
        <p:nvPicPr>
          <p:cNvPr id="4" name="Content Placeholder 3" descr="After selecting Port, the associated protocol and port configuration are specified in the New Inbound Rule Wizard. T C P and ports 5678 and 5680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8967" y="1690692"/>
            <a:ext cx="5237665" cy="4643847"/>
          </a:xfrm>
        </p:spPr>
      </p:pic>
    </p:spTree>
    <p:custDataLst>
      <p:tags r:id="rId1"/>
    </p:custDataLst>
    <p:extLst>
      <p:ext uri="{BB962C8B-B14F-4D97-AF65-F5344CB8AC3E}">
        <p14:creationId xmlns:p14="http://schemas.microsoft.com/office/powerpoint/2010/main" val="1549118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(6 of 13)</a:t>
            </a:r>
          </a:p>
        </p:txBody>
      </p:sp>
      <p:pic>
        <p:nvPicPr>
          <p:cNvPr id="5" name="Content Placeholder 4" descr="In the next step of the New Inbound Rule Wizard, the firewall rule action is selected. The option, Allow the connection is selected which allows access to the progra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4659" y="1690692"/>
            <a:ext cx="5265672" cy="4630595"/>
          </a:xfrm>
        </p:spPr>
      </p:pic>
    </p:spTree>
    <p:custDataLst>
      <p:tags r:id="rId1"/>
    </p:custDataLst>
    <p:extLst>
      <p:ext uri="{BB962C8B-B14F-4D97-AF65-F5344CB8AC3E}">
        <p14:creationId xmlns:p14="http://schemas.microsoft.com/office/powerpoint/2010/main" val="2494992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(7 of 13)</a:t>
            </a:r>
          </a:p>
        </p:txBody>
      </p:sp>
      <p:pic>
        <p:nvPicPr>
          <p:cNvPr id="6" name="Content Placeholder 5" descr="Selecting firewall profiles for the firewall rule in the New Inbound Rule Wizard. The options available are Domain, Private, and Public. In the screenshot shown, Domain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8066" y="1690692"/>
            <a:ext cx="5279468" cy="4630595"/>
          </a:xfrm>
        </p:spPr>
      </p:pic>
    </p:spTree>
    <p:custDataLst>
      <p:tags r:id="rId1"/>
    </p:custDataLst>
    <p:extLst>
      <p:ext uri="{BB962C8B-B14F-4D97-AF65-F5344CB8AC3E}">
        <p14:creationId xmlns:p14="http://schemas.microsoft.com/office/powerpoint/2010/main" val="29086265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(8 of 13)</a:t>
            </a:r>
          </a:p>
        </p:txBody>
      </p:sp>
      <p:sp>
        <p:nvSpPr>
          <p:cNvPr id="5" name="Content Placeholder 4"/>
          <p:cNvSpPr>
            <a:spLocks noGrp="1"/>
          </p:cNvSpPr>
          <p:nvPr>
            <p:ph idx="1"/>
          </p:nvPr>
        </p:nvSpPr>
        <p:spPr/>
        <p:txBody>
          <a:bodyPr/>
          <a:lstStyle/>
          <a:p>
            <a:r>
              <a:rPr lang="en-US" dirty="0"/>
              <a:t>Connection security rules should automatically encrypt IP network traffic using IPSec</a:t>
            </a:r>
          </a:p>
          <a:p>
            <a:pPr lvl="1"/>
            <a:r>
              <a:rPr lang="en-US" dirty="0"/>
              <a:t>Require an IPSec certificate issued by an enterprise CA to prevent man-in-the-middle attacks</a:t>
            </a:r>
          </a:p>
          <a:p>
            <a:r>
              <a:rPr lang="en-US" dirty="0"/>
              <a:t>Open the New Connection Security Rule Wizard</a:t>
            </a:r>
          </a:p>
          <a:p>
            <a:pPr lvl="1"/>
            <a:r>
              <a:rPr lang="en-US" dirty="0"/>
              <a:t>Specify the IP address of the computers in the connection</a:t>
            </a:r>
          </a:p>
          <a:p>
            <a:pPr lvl="1"/>
            <a:r>
              <a:rPr lang="en-US" dirty="0"/>
              <a:t>Select the authentication requirements</a:t>
            </a:r>
          </a:p>
          <a:p>
            <a:pPr lvl="1"/>
            <a:r>
              <a:rPr lang="en-US" dirty="0"/>
              <a:t>Choose the method used to authenticate the computers</a:t>
            </a:r>
          </a:p>
          <a:p>
            <a:pPr lvl="1"/>
            <a:r>
              <a:rPr lang="en-US" dirty="0"/>
              <a:t>Specify the firewall profiles that should apply the connection security rule</a:t>
            </a:r>
          </a:p>
        </p:txBody>
      </p:sp>
    </p:spTree>
    <p:custDataLst>
      <p:tags r:id="rId1"/>
    </p:custDataLst>
    <p:extLst>
      <p:ext uri="{BB962C8B-B14F-4D97-AF65-F5344CB8AC3E}">
        <p14:creationId xmlns:p14="http://schemas.microsoft.com/office/powerpoint/2010/main" val="34824727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(9 of 13)</a:t>
            </a:r>
          </a:p>
        </p:txBody>
      </p:sp>
      <p:pic>
        <p:nvPicPr>
          <p:cNvPr id="3" name="Content Placeholder 2" descr="Creating a new connection security rule in the New Connection Security Rule Wizard. In the  Windows Defender Firewall with Advanced Security tool, highlight Connection Security Rules in the navigation pane. This opens the New Connection Security Rule Wizard. From the options listed, select server-to-server and click Nex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8596" y="1690691"/>
            <a:ext cx="5258408" cy="4617343"/>
          </a:xfrm>
        </p:spPr>
      </p:pic>
    </p:spTree>
    <p:custDataLst>
      <p:tags r:id="rId1"/>
    </p:custDataLst>
    <p:extLst>
      <p:ext uri="{BB962C8B-B14F-4D97-AF65-F5344CB8AC3E}">
        <p14:creationId xmlns:p14="http://schemas.microsoft.com/office/powerpoint/2010/main" val="37966888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(10 of 13)</a:t>
            </a:r>
          </a:p>
        </p:txBody>
      </p:sp>
      <p:pic>
        <p:nvPicPr>
          <p:cNvPr id="3" name="Content Placeholder 2" descr="Specifying the endpoint I P addresses in the New Connection Security Rule Wizard. After the server-to-server option has been selected, in the next page, the I P address of the computers in the connection has to be specified. In the screenshot shown, the connection security rule applies to all traffic destined for the I P address 172 dot 16 dot 0 dot 99.&#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1050" y="1690691"/>
            <a:ext cx="5273500" cy="4630595"/>
          </a:xfrm>
        </p:spPr>
      </p:pic>
    </p:spTree>
    <p:custDataLst>
      <p:tags r:id="rId1"/>
    </p:custDataLst>
    <p:extLst>
      <p:ext uri="{BB962C8B-B14F-4D97-AF65-F5344CB8AC3E}">
        <p14:creationId xmlns:p14="http://schemas.microsoft.com/office/powerpoint/2010/main" val="910885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GPO Settings (2 of 17)</a:t>
            </a:r>
          </a:p>
        </p:txBody>
      </p:sp>
      <p:pic>
        <p:nvPicPr>
          <p:cNvPr id="3" name="Content Placeholder 2" descr="The Group Policy Management Editor tool. To modify G P O settings, in the navigation pane of the Group Policy Management tool, right-click the Default Domain Policy link and click Edit. This opens the Group Policy Management Editor too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0816" y="1690692"/>
            <a:ext cx="5833968" cy="4541296"/>
          </a:xfrm>
        </p:spPr>
      </p:pic>
    </p:spTree>
    <p:custDataLst>
      <p:tags r:id="rId1"/>
    </p:custDataLst>
    <p:extLst>
      <p:ext uri="{BB962C8B-B14F-4D97-AF65-F5344CB8AC3E}">
        <p14:creationId xmlns:p14="http://schemas.microsoft.com/office/powerpoint/2010/main" val="29568331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(11 of 13)</a:t>
            </a:r>
          </a:p>
        </p:txBody>
      </p:sp>
      <p:pic>
        <p:nvPicPr>
          <p:cNvPr id="5" name="Content Placeholder 4" descr="In the next step of the New Connection Security Rule Wizard, the authentication requirements must be selected. The option, require authentication for inbound and outbound connections is selected. This ensures that both computers&#10;perform I P Sec authentication for their connection to succeed and be encrypted using I P Sec."/>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3359" y="1690691"/>
            <a:ext cx="5248881" cy="4617343"/>
          </a:xfrm>
        </p:spPr>
      </p:pic>
    </p:spTree>
    <p:custDataLst>
      <p:tags r:id="rId1"/>
    </p:custDataLst>
    <p:extLst>
      <p:ext uri="{BB962C8B-B14F-4D97-AF65-F5344CB8AC3E}">
        <p14:creationId xmlns:p14="http://schemas.microsoft.com/office/powerpoint/2010/main" val="27100649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(12 of 13)</a:t>
            </a:r>
          </a:p>
        </p:txBody>
      </p:sp>
      <p:pic>
        <p:nvPicPr>
          <p:cNvPr id="4" name="Content Placeholder 3" descr="Specifying the authentication method in the next step of the New Connection Security Rule Wizard. The options have been configured such that both computers should have an I P Sec certificate issued by the domain domain X hyphen server x hyphen C A. In order to configure Kerberos or N T L M authentication methods, or to use two authentication methods, Advanced is selected and then Customize is click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0979" y="1690692"/>
            <a:ext cx="5253641" cy="4617343"/>
          </a:xfrm>
        </p:spPr>
      </p:pic>
    </p:spTree>
    <p:custDataLst>
      <p:tags r:id="rId1"/>
    </p:custDataLst>
    <p:extLst>
      <p:ext uri="{BB962C8B-B14F-4D97-AF65-F5344CB8AC3E}">
        <p14:creationId xmlns:p14="http://schemas.microsoft.com/office/powerpoint/2010/main" val="1195717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Windows Defender Firewall with Advanced Security (13 of 13)</a:t>
            </a:r>
          </a:p>
        </p:txBody>
      </p:sp>
      <p:pic>
        <p:nvPicPr>
          <p:cNvPr id="5" name="Content Placeholder 4" descr="Selecting firewall profiles for the connection security rule in the next step of the New Connection Security  Rule Wizard. After the authentication method has been configured, the firewall profiles that should apply the connection security rule has to be specified. All three options available are selected. Domain, Private, and Public. The firewall rule is thus applied when the computer is connected to any network. A name is specified for the new connection security rule and then Finish is click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6699" y="1690692"/>
            <a:ext cx="4858602" cy="4514326"/>
          </a:xfrm>
        </p:spPr>
      </p:pic>
    </p:spTree>
    <p:custDataLst>
      <p:tags r:id="rId1"/>
    </p:custDataLst>
    <p:extLst>
      <p:ext uri="{BB962C8B-B14F-4D97-AF65-F5344CB8AC3E}">
        <p14:creationId xmlns:p14="http://schemas.microsoft.com/office/powerpoint/2010/main" val="3158943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30D3-9EBC-4FB6-B508-306FA93C2E4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36D4A9A-B027-496B-856F-9DEACFA7D4AD}"/>
              </a:ext>
            </a:extLst>
          </p:cNvPr>
          <p:cNvSpPr>
            <a:spLocks noGrp="1"/>
          </p:cNvSpPr>
          <p:nvPr>
            <p:ph idx="1"/>
          </p:nvPr>
        </p:nvSpPr>
        <p:spPr/>
        <p:txBody>
          <a:bodyPr/>
          <a:lstStyle/>
          <a:p>
            <a:r>
              <a:rPr lang="en-US" dirty="0"/>
              <a:t>Group Policy configures settings and software in Active Directory environments</a:t>
            </a:r>
          </a:p>
          <a:p>
            <a:pPr lvl="1"/>
            <a:r>
              <a:rPr lang="en-US" dirty="0"/>
              <a:t>GPOs organize Group Policy settings into Software Settings, Windows Settings, and Administrative Templates and contain preferences</a:t>
            </a:r>
          </a:p>
          <a:p>
            <a:pPr lvl="1"/>
            <a:r>
              <a:rPr lang="en-US" dirty="0"/>
              <a:t>Computer Configuration of a GPO and User Configuration of a GPO</a:t>
            </a:r>
          </a:p>
          <a:p>
            <a:r>
              <a:rPr lang="en-US" dirty="0"/>
              <a:t>Certificates issued by a CA prevent man-in-the-middle attacks</a:t>
            </a:r>
          </a:p>
          <a:p>
            <a:pPr lvl="1"/>
            <a:r>
              <a:rPr lang="en-US" dirty="0"/>
              <a:t>Configure an enterprise CA to issue certificates</a:t>
            </a:r>
          </a:p>
          <a:p>
            <a:pPr lvl="1"/>
            <a:r>
              <a:rPr lang="en-US" dirty="0"/>
              <a:t>Group Policy auto-enrolls users and computers for certificates</a:t>
            </a:r>
          </a:p>
          <a:p>
            <a:r>
              <a:rPr lang="en-US" dirty="0"/>
              <a:t>RADIUS server generates encryption keys for wireless clients and WAPs</a:t>
            </a:r>
          </a:p>
          <a:p>
            <a:r>
              <a:rPr lang="en-US" dirty="0"/>
              <a:t>WSUS server manages the distribution of Microsoft product updates</a:t>
            </a:r>
          </a:p>
        </p:txBody>
      </p:sp>
      <p:pic>
        <p:nvPicPr>
          <p:cNvPr id="4" name="Content Placeholder 14">
            <a:extLst>
              <a:ext uri="{FF2B5EF4-FFF2-40B4-BE49-F238E27FC236}">
                <a16:creationId xmlns:a16="http://schemas.microsoft.com/office/drawing/2014/main" id="{282D3309-6524-4B47-BD36-35F65CB850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67335" y="4962011"/>
            <a:ext cx="1547822" cy="1422744"/>
          </a:xfrm>
          <a:prstGeom prst="rect">
            <a:avLst/>
          </a:prstGeom>
        </p:spPr>
      </p:pic>
    </p:spTree>
    <p:custDataLst>
      <p:tags r:id="rId1"/>
    </p:custDataLst>
    <p:extLst>
      <p:ext uri="{BB962C8B-B14F-4D97-AF65-F5344CB8AC3E}">
        <p14:creationId xmlns:p14="http://schemas.microsoft.com/office/powerpoint/2010/main" val="29297390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FULL TEXT TEMPLATE MASTER" val="7pb33sBP"/>
  <p:tag name="ARTICULATE_DESIGN_ID_FULL TEXT TEMPLATE MASTER (CONT.)" val="V3Eg5WUK"/>
  <p:tag name="ARTICULATE_DESIGN_ID_OPTIMIZED TEMPLATE MASTER" val="rzwWCka7"/>
  <p:tag name="ARTICULATE_DESIGN_ID_OPTIMIZED TEMPLATE MASTER (CONT.)" val="klKJ3eZ5"/>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ptimized Template Master">
  <a:themeElements>
    <a:clrScheme name="Cengage">
      <a:dk1>
        <a:srgbClr val="53565A"/>
      </a:dk1>
      <a:lt1>
        <a:srgbClr val="FFFFFF"/>
      </a:lt1>
      <a:dk2>
        <a:srgbClr val="003865"/>
      </a:dk2>
      <a:lt2>
        <a:srgbClr val="E7E6E6"/>
      </a:lt2>
      <a:accent1>
        <a:srgbClr val="003865"/>
      </a:accent1>
      <a:accent2>
        <a:srgbClr val="0085CA"/>
      </a:accent2>
      <a:accent3>
        <a:srgbClr val="E0004D"/>
      </a:accent3>
      <a:accent4>
        <a:srgbClr val="FC4C02"/>
      </a:accent4>
      <a:accent5>
        <a:srgbClr val="F2A900"/>
      </a:accent5>
      <a:accent6>
        <a:srgbClr val="92278F"/>
      </a:accent6>
      <a:hlink>
        <a:srgbClr val="0563C1"/>
      </a:hlink>
      <a:folHlink>
        <a:srgbClr val="9227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 Slide Template_062119.pptx" id="{6B22C0EA-E87F-44CF-A46D-442A4B1C7725}" vid="{4750C866-A8C9-4719-BE6C-60F527581425}"/>
    </a:ext>
  </a:extLst>
</a:theme>
</file>

<file path=ppt/theme/theme2.xml><?xml version="1.0" encoding="utf-8"?>
<a:theme xmlns:a="http://schemas.openxmlformats.org/drawingml/2006/main" name="Optimized Template Master (cont.)">
  <a:themeElements>
    <a:clrScheme name="TSA">
      <a:dk1>
        <a:srgbClr val="53565A"/>
      </a:dk1>
      <a:lt1>
        <a:srgbClr val="FFFFFF"/>
      </a:lt1>
      <a:dk2>
        <a:srgbClr val="003865"/>
      </a:dk2>
      <a:lt2>
        <a:srgbClr val="E7E6E6"/>
      </a:lt2>
      <a:accent1>
        <a:srgbClr val="003865"/>
      </a:accent1>
      <a:accent2>
        <a:srgbClr val="A7A8AA"/>
      </a:accent2>
      <a:accent3>
        <a:srgbClr val="53565A"/>
      </a:accent3>
      <a:accent4>
        <a:srgbClr val="A6192E"/>
      </a:accent4>
      <a:accent5>
        <a:srgbClr val="006BA6"/>
      </a:accent5>
      <a:accent6>
        <a:srgbClr val="658D1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 Slide Template_062119.pptx" id="{6B22C0EA-E87F-44CF-A46D-442A4B1C7725}" vid="{CFA8FA2C-1F1B-46EC-B7B9-70B8E770E3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 Slide Template_062119</Template>
  <TotalTime>0</TotalTime>
  <Words>3709</Words>
  <Application>Microsoft Office PowerPoint</Application>
  <PresentationFormat>Widescreen</PresentationFormat>
  <Paragraphs>396</Paragraphs>
  <Slides>93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93</vt:i4>
      </vt:variant>
    </vt:vector>
  </HeadingPairs>
  <TitlesOfParts>
    <vt:vector size="99" baseType="lpstr">
      <vt:lpstr>Arial</vt:lpstr>
      <vt:lpstr>Calibri</vt:lpstr>
      <vt:lpstr>Courier New</vt:lpstr>
      <vt:lpstr>Wingdings</vt:lpstr>
      <vt:lpstr>Optimized Template Master</vt:lpstr>
      <vt:lpstr>Optimized Template Master (cont.)</vt:lpstr>
      <vt:lpstr>Managing and Securing Windows Networks</vt:lpstr>
      <vt:lpstr>Learning Objectives</vt:lpstr>
      <vt:lpstr>Configuring Group Policy (1 of 2)</vt:lpstr>
      <vt:lpstr>Configuring Group Policy (2 of 2)</vt:lpstr>
      <vt:lpstr>Configuring GPOs (1 of 3)</vt:lpstr>
      <vt:lpstr>Configuring GPOs (2 of 3)</vt:lpstr>
      <vt:lpstr>Configuring GPOs (3 of 3)</vt:lpstr>
      <vt:lpstr>Configuring GPO Settings (1 of 17)</vt:lpstr>
      <vt:lpstr>Configuring GPO Settings (2 of 17)</vt:lpstr>
      <vt:lpstr>Configuring GPO Settings (3 of 17)</vt:lpstr>
      <vt:lpstr>Configuring GPO Settings (4 of 17)</vt:lpstr>
      <vt:lpstr>Configuring GPO Settings (5 of 17)</vt:lpstr>
      <vt:lpstr>Configuring GPO Settings (6 of 17)</vt:lpstr>
      <vt:lpstr>Configuring GPO Settings (7 of 17)</vt:lpstr>
      <vt:lpstr>Configuring GPO Settings (8 of 17)</vt:lpstr>
      <vt:lpstr>Configuring GPO Settings (9 of 17)</vt:lpstr>
      <vt:lpstr>Configuring GPO Settings (10 of 17)</vt:lpstr>
      <vt:lpstr>Configuring GPO Settings (11 of 17)</vt:lpstr>
      <vt:lpstr>Configuring GPO Settings (12 of 17)</vt:lpstr>
      <vt:lpstr>Configuring GPO Settings (13 of 17)</vt:lpstr>
      <vt:lpstr>Configuring GPO Settings (14 of 17)</vt:lpstr>
      <vt:lpstr>Configuring GPO Settings (15 of 17)</vt:lpstr>
      <vt:lpstr>Configuring GPO Settings (16 of 17)</vt:lpstr>
      <vt:lpstr>Configuring GPO Settings (17 of 17)</vt:lpstr>
      <vt:lpstr>Managing GPOs (1 of 3)</vt:lpstr>
      <vt:lpstr>Managing GPOs (2 of 3)</vt:lpstr>
      <vt:lpstr>Managing GPOs (3 of 3)</vt:lpstr>
      <vt:lpstr>Understanding Public Key Certificates (1 of 7)</vt:lpstr>
      <vt:lpstr>Understanding Public Key Certificates (2 of 7)</vt:lpstr>
      <vt:lpstr>Understanding Public Key Certificates (3 of 7)</vt:lpstr>
      <vt:lpstr>Understanding Public Key Certificates (4 of 7)</vt:lpstr>
      <vt:lpstr>Understanding Public Key Certificates (5 of 7)</vt:lpstr>
      <vt:lpstr>Understanding Public Key Certificates (6 of 7)</vt:lpstr>
      <vt:lpstr>Understanding Public Key Certificates (7 of 7)</vt:lpstr>
      <vt:lpstr>Installing an Enterprise CA (1 of 2)</vt:lpstr>
      <vt:lpstr>Installing an Enterprise CA (2 of 2)</vt:lpstr>
      <vt:lpstr>Configuring an Enterprise CA for Certificate Enrollment (1 of 4)</vt:lpstr>
      <vt:lpstr>Configuring an Enterprise CA for Certificate Enrollment (2 of 4)</vt:lpstr>
      <vt:lpstr>Configuring an Enterprise CA for Certificate Enrollment (3 of 4)</vt:lpstr>
      <vt:lpstr>Configuring an Enterprise CA for Certificate Enrollment (4 of 4)</vt:lpstr>
      <vt:lpstr>Enrolling for Certificates (1 of 10)</vt:lpstr>
      <vt:lpstr>Enrolling for Certificates (2 of 10)</vt:lpstr>
      <vt:lpstr>Enrolling for Certificates (3 of 10)</vt:lpstr>
      <vt:lpstr>Enrolling for Certificates (4 of 10)</vt:lpstr>
      <vt:lpstr>Enrolling for Certificates (5 of 10)</vt:lpstr>
      <vt:lpstr>Enrolling for Certificates (6 of 10)</vt:lpstr>
      <vt:lpstr>Enrolling for Certificates (7 of 10)</vt:lpstr>
      <vt:lpstr>Enrolling for Certificates (8 of 10)</vt:lpstr>
      <vt:lpstr>Enrolling for Certificates (9 of 10)</vt:lpstr>
      <vt:lpstr>Enrolling for Certificates (10 of 10)</vt:lpstr>
      <vt:lpstr>Implementing 802.1X Wireless (1 of 2)</vt:lpstr>
      <vt:lpstr>Implementing 802.1X Wireless (2 of 2)</vt:lpstr>
      <vt:lpstr>Configuring RADIUS for 802.1X Wireless (1 of 6)</vt:lpstr>
      <vt:lpstr>Configuring RADIUS for 802.1X Wireless (2 of 6)</vt:lpstr>
      <vt:lpstr>Configuring RADIUS for 802.1X Wireless (3 of 6)</vt:lpstr>
      <vt:lpstr>Configuring RADIUS for 802.1X Wireless (4 of 6)</vt:lpstr>
      <vt:lpstr>Configuring RADIUS for 802.1X Wireless (5 of 6)</vt:lpstr>
      <vt:lpstr>Configuring RADIUS for 802.1X Wireless (6 of 6)</vt:lpstr>
      <vt:lpstr>Configuring a WAP for 802.1X Wireless (1 of 2)</vt:lpstr>
      <vt:lpstr>Configuring a WAP for 802.1X Wireless (2 of 2)</vt:lpstr>
      <vt:lpstr>Configuring Windows Server Update Services</vt:lpstr>
      <vt:lpstr>Installing WSUS (1 of 3)</vt:lpstr>
      <vt:lpstr>Installing WSUS (2 of 3)</vt:lpstr>
      <vt:lpstr>Installing WSUS (3 of 3)</vt:lpstr>
      <vt:lpstr>Configuring WSUS (1 of 10)</vt:lpstr>
      <vt:lpstr>Configuring WSUS (2 of 10)</vt:lpstr>
      <vt:lpstr>Configuring WSUS (3 of 10)</vt:lpstr>
      <vt:lpstr>Configuring WSUS (4 of 10)</vt:lpstr>
      <vt:lpstr>Configuring WSUS (5 of 10)</vt:lpstr>
      <vt:lpstr>Configuring WSUS (6 of 10)</vt:lpstr>
      <vt:lpstr>Configuring WSUS (7 of 10)</vt:lpstr>
      <vt:lpstr>Configuring WSUS (8 of 10)</vt:lpstr>
      <vt:lpstr>Configuring WSUS (9 of 10)</vt:lpstr>
      <vt:lpstr>Configuring WSUS (10 of 10)</vt:lpstr>
      <vt:lpstr>Configuring a WSUS GPO (1 of 3)</vt:lpstr>
      <vt:lpstr>Configuring a WSUS GPO (2 of 3)</vt:lpstr>
      <vt:lpstr>Configuring a WSUS GPO (3 of 3)</vt:lpstr>
      <vt:lpstr>Configuring Windows Defender Features (1 of 2)</vt:lpstr>
      <vt:lpstr>Configuring Windows Defender Features (2 of 2)</vt:lpstr>
      <vt:lpstr>Configuring Windows Defender Firewall with Advanced Security (1 of 13)</vt:lpstr>
      <vt:lpstr>Configuring Windows Defender Firewall with Advanced Security (2 of 13)</vt:lpstr>
      <vt:lpstr>Configuring Windows Defender Firewall with Advanced Security (3 of 13)</vt:lpstr>
      <vt:lpstr>Configuring Windows Defender Firewall with Advanced Security (4 of 13)</vt:lpstr>
      <vt:lpstr>Configuring Windows Defender Firewall with Advanced Security (5 of 13)</vt:lpstr>
      <vt:lpstr>Configuring Windows Defender Firewall with Advanced Security (6 of 13)</vt:lpstr>
      <vt:lpstr>Configuring Windows Defender Firewall with Advanced Security (7 of 13)</vt:lpstr>
      <vt:lpstr>Configuring Windows Defender Firewall with Advanced Security (8 of 13)</vt:lpstr>
      <vt:lpstr>Configuring Windows Defender Firewall with Advanced Security (9 of 13)</vt:lpstr>
      <vt:lpstr>Configuring Windows Defender Firewall with Advanced Security (10 of 13)</vt:lpstr>
      <vt:lpstr>Configuring Windows Defender Firewall with Advanced Security (11 of 13)</vt:lpstr>
      <vt:lpstr>Configuring Windows Defender Firewall with Advanced Security (12 of 13)</vt:lpstr>
      <vt:lpstr>Configuring Windows Defender Firewall with Advanced Security (13 of 13)</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2020-06-05T20:17:37Z</dcterms:created>
  <dcterms:modified xsi:type="dcterms:W3CDTF">2020-06-16T22:01:07Z</dcterms:modified>
</cp:coreProperties>
</file>